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5" r:id="rId2"/>
    <p:sldId id="393" r:id="rId3"/>
    <p:sldId id="387" r:id="rId4"/>
    <p:sldId id="388" r:id="rId5"/>
    <p:sldId id="390" r:id="rId6"/>
    <p:sldId id="391" r:id="rId7"/>
    <p:sldId id="392" r:id="rId8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B2D"/>
    <a:srgbClr val="FFFFCC"/>
    <a:srgbClr val="E9F0FB"/>
    <a:srgbClr val="E4EDF8"/>
    <a:srgbClr val="CCECFF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39" autoAdjust="0"/>
  </p:normalViewPr>
  <p:slideViewPr>
    <p:cSldViewPr>
      <p:cViewPr varScale="1">
        <p:scale>
          <a:sx n="89" d="100"/>
          <a:sy n="89" d="100"/>
        </p:scale>
        <p:origin x="-114" y="-19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BF7D34-B967-42DC-A601-F06BC1777829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324C1-4315-4720-B399-CE3798AD7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F03D38-EB54-4A2B-9D40-50C66FE4E5B3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97D9A-0A57-4BDE-B5A8-FB871EF7D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27B76-B036-4FE8-8146-0022DCC9EC6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6136-F53F-47AA-8F9D-3BF0491E05CB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D71B-FEEF-48D3-84B1-870911CCA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A8F1-04E2-4357-9743-3578B370D55E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3099-3454-4DBD-9A47-B9841B8A6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1C65-BFCC-4B4C-BBE0-18F1DBFB0368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0089-2C8B-448C-BFFB-86AD2F23B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0F22-17C9-4351-BE5C-55A1FB50B2FA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0EC9-4EAB-4D0B-AEB5-1BC39B97C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16A0-0E2C-426E-B550-6B1C9C8298DA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7FAA-A82D-46E4-97AA-FF8D17DF4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F7B-3625-43E6-8F2D-A10294309AF6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4E31-806F-40CE-A845-3F1647271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CDFF-343A-40B6-96AD-D9A1BB4E57A3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368D-8321-4AE4-A3D4-A939CDB6D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6707-556A-4BEB-A354-FF5C8853C5D9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C7F8-AC53-465D-80E4-190A3534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4C27-DE58-4F29-9059-D8E9CFC0AA23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26C-6CF1-4B0C-B9AE-0B923A8B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7690-3806-4076-B9A3-095140C3AAAD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3B38-6AD3-4C85-968D-EF56FCFFF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13CD-ED0D-4C75-84F0-B71A094CFFB8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C5D3-B01F-49B5-B527-C7B1D5FEA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469F6-B869-4045-B10F-80C39F18FDCA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A1D9B-3102-4837-95D7-D37844C70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8968" y="10668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Analog and Digital Measurements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124475" y="1991950"/>
            <a:ext cx="4809725" cy="4634740"/>
            <a:chOff x="533400" y="1991950"/>
            <a:chExt cx="4809725" cy="463474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2321849"/>
              <a:ext cx="4618951" cy="4002751"/>
              <a:chOff x="762000" y="2298546"/>
              <a:chExt cx="4618951" cy="400275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2590800"/>
                <a:ext cx="4618951" cy="3621740"/>
              </a:xfrm>
              <a:prstGeom prst="rect">
                <a:avLst/>
              </a:prstGeom>
            </p:spPr>
          </p:pic>
          <p:sp>
            <p:nvSpPr>
              <p:cNvPr id="4" name="Right Brace 3"/>
              <p:cNvSpPr/>
              <p:nvPr/>
            </p:nvSpPr>
            <p:spPr>
              <a:xfrm rot="16200000">
                <a:off x="3641016" y="1585404"/>
                <a:ext cx="631115" cy="2057400"/>
              </a:xfrm>
              <a:prstGeom prst="rightBrace">
                <a:avLst>
                  <a:gd name="adj1" fmla="val 36568"/>
                  <a:gd name="adj2" fmla="val 50000"/>
                </a:avLst>
              </a:prstGeom>
              <a:ln w="2222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ight Brace 29"/>
              <p:cNvSpPr/>
              <p:nvPr/>
            </p:nvSpPr>
            <p:spPr>
              <a:xfrm rot="5400000">
                <a:off x="4362004" y="5645753"/>
                <a:ext cx="434788" cy="876300"/>
              </a:xfrm>
              <a:prstGeom prst="rightBrace">
                <a:avLst>
                  <a:gd name="adj1" fmla="val 36568"/>
                  <a:gd name="adj2" fmla="val 50000"/>
                </a:avLst>
              </a:prstGeom>
              <a:ln w="2222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286000" y="1991950"/>
              <a:ext cx="28729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 smtClean="0">
                  <a:solidFill>
                    <a:schemeClr val="bg1">
                      <a:lumMod val="75000"/>
                    </a:schemeClr>
                  </a:solidFill>
                </a:rPr>
                <a:t>14 digital input / output pins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74316" y="6257358"/>
              <a:ext cx="1968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 smtClean="0">
                  <a:solidFill>
                    <a:schemeClr val="bg1">
                      <a:lumMod val="75000"/>
                    </a:schemeClr>
                  </a:solidFill>
                </a:rPr>
                <a:t>6 analog input pins</a:t>
              </a:r>
              <a:endParaRPr lang="en-US" dirty="0"/>
            </a:p>
          </p:txBody>
        </p:sp>
      </p:grpSp>
      <p:sp>
        <p:nvSpPr>
          <p:cNvPr id="14" name="TextBox 1"/>
          <p:cNvSpPr txBox="1"/>
          <p:nvPr/>
        </p:nvSpPr>
        <p:spPr>
          <a:xfrm>
            <a:off x="3586" y="6626690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© 2011 LWTL faculty team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3992"/>
            <a:ext cx="2899091" cy="1181293"/>
          </a:xfrm>
          <a:prstGeom prst="rect">
            <a:avLst/>
          </a:prstGeom>
        </p:spPr>
      </p:pic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35892" y="1859340"/>
            <a:ext cx="6835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 </a:t>
            </a:r>
            <a:r>
              <a:rPr lang="en-US" sz="1600" b="1" dirty="0">
                <a:solidFill>
                  <a:schemeClr val="accent1"/>
                </a:solidFill>
              </a:rPr>
              <a:t>digital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 is a data technology that uses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discrete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(discontinuous) values. By contrast, </a:t>
            </a:r>
            <a:r>
              <a:rPr lang="en-US" sz="1600" b="1" dirty="0" smtClean="0">
                <a:solidFill>
                  <a:schemeClr val="accent1"/>
                </a:solidFill>
              </a:rPr>
              <a:t>analog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(non-digital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 systems use a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continuous range of values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to represent information. Although digital representations are discrete, they can be used to carry either discrete information, such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as numbers, letters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 or other individual symbols, or approximations of continuous information, such as sounds, images, and other measurements of continuous systems.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9340"/>
            <a:ext cx="1227880" cy="1505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657600"/>
            <a:ext cx="3926744" cy="29547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93" y="190501"/>
            <a:ext cx="1242605" cy="9401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04260"/>
            <a:ext cx="1554224" cy="555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81" y="190501"/>
            <a:ext cx="2265376" cy="16688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48" y="3429000"/>
            <a:ext cx="339870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400" y="762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Inputs and Outputs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1411069"/>
            <a:ext cx="8558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</a:t>
            </a:r>
            <a:r>
              <a:rPr lang="en-US" b="1" dirty="0" smtClean="0">
                <a:solidFill>
                  <a:srgbClr val="3A8B2D"/>
                </a:solidFill>
              </a:rPr>
              <a:t>input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“receives” information or senses a voltage in the external world.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</a:t>
            </a:r>
            <a:r>
              <a:rPr lang="en-US" b="1" dirty="0" smtClean="0">
                <a:solidFill>
                  <a:srgbClr val="3A8B2D"/>
                </a:solidFill>
              </a:rPr>
              <a:t>output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“delivers” information or makes something happen in the external world.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631322" cy="255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Below is an example from an earlier class where we made an LED flash on and off. </a:t>
            </a:r>
          </a:p>
          <a:p>
            <a:pPr eaLnBrk="1" hangingPunct="1"/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Are we using digital pin 0 as an input or an output?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3429000"/>
            <a:ext cx="3762375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B97C03"/>
                </a:solidFill>
                <a:latin typeface="Calibri" pitchFamily="34" charset="0"/>
                <a:cs typeface="Calibri" pitchFamily="34" charset="0"/>
              </a:rPr>
              <a:t>void setup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 {                </a:t>
            </a:r>
            <a:endParaRPr lang="en-US" sz="1600" dirty="0">
              <a:solidFill>
                <a:schemeClr val="accent3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dirty="0">
                <a:solidFill>
                  <a:srgbClr val="B97C03"/>
                </a:solidFill>
                <a:latin typeface="Calibri" pitchFamily="34" charset="0"/>
                <a:cs typeface="Calibri" pitchFamily="34" charset="0"/>
              </a:rPr>
              <a:t>pinMode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(0, </a:t>
            </a:r>
            <a:r>
              <a:rPr lang="en-US" sz="1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OUTPUT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);     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}</a:t>
            </a:r>
          </a:p>
          <a:p>
            <a:pPr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B97C03"/>
                </a:solidFill>
                <a:latin typeface="Calibri" pitchFamily="34" charset="0"/>
                <a:cs typeface="Calibri" pitchFamily="34" charset="0"/>
              </a:rPr>
              <a:t>void loop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 {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dirty="0">
                <a:solidFill>
                  <a:srgbClr val="B97C03"/>
                </a:solidFill>
                <a:latin typeface="Calibri" pitchFamily="34" charset="0"/>
                <a:cs typeface="Calibri" pitchFamily="34" charset="0"/>
              </a:rPr>
              <a:t>digitalWrite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(0, </a:t>
            </a:r>
            <a:r>
              <a:rPr lang="en-US" sz="1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HIGH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);   </a:t>
            </a:r>
            <a:endParaRPr lang="en-US" sz="1600" dirty="0">
              <a:solidFill>
                <a:schemeClr val="accent3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dirty="0">
                <a:solidFill>
                  <a:srgbClr val="B97C03"/>
                </a:solidFill>
                <a:latin typeface="Calibri" pitchFamily="34" charset="0"/>
                <a:cs typeface="Calibri" pitchFamily="34" charset="0"/>
              </a:rPr>
              <a:t>delay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(1000);              </a:t>
            </a:r>
            <a:endParaRPr lang="en-US" sz="1600" dirty="0">
              <a:solidFill>
                <a:schemeClr val="accent3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dirty="0">
                <a:solidFill>
                  <a:srgbClr val="B97C03"/>
                </a:solidFill>
                <a:latin typeface="Calibri" pitchFamily="34" charset="0"/>
                <a:cs typeface="Calibri" pitchFamily="34" charset="0"/>
              </a:rPr>
              <a:t>digitalWrite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(0, </a:t>
            </a:r>
            <a:r>
              <a:rPr lang="en-US" sz="1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LOW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);    </a:t>
            </a:r>
            <a:endParaRPr lang="en-US" sz="1600" dirty="0">
              <a:solidFill>
                <a:schemeClr val="accent3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dirty="0">
                <a:solidFill>
                  <a:srgbClr val="B97C03"/>
                </a:solidFill>
                <a:latin typeface="Calibri" pitchFamily="34" charset="0"/>
                <a:cs typeface="Calibri" pitchFamily="34" charset="0"/>
              </a:rPr>
              <a:t>delay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(500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1669" y="2913074"/>
            <a:ext cx="14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A8B2D"/>
                </a:solidFill>
              </a:rPr>
              <a:t>digital output</a:t>
            </a:r>
            <a:endParaRPr lang="en-US" b="1" dirty="0">
              <a:solidFill>
                <a:srgbClr val="3A8B2D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029200" y="2975814"/>
            <a:ext cx="533400" cy="245328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76036" y="762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Receiving Input from an Arduino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236" y="2200870"/>
            <a:ext cx="3493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val;</a:t>
            </a:r>
          </a:p>
          <a:p>
            <a:r>
              <a:rPr lang="en-US" dirty="0">
                <a:solidFill>
                  <a:srgbClr val="B97C03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solidFill>
                <a:srgbClr val="B97C0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val =</a:t>
            </a:r>
            <a:r>
              <a:rPr lang="en-US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(7);  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03761" y="2200870"/>
            <a:ext cx="3355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val;</a:t>
            </a:r>
          </a:p>
          <a:p>
            <a:r>
              <a:rPr lang="en-US" dirty="0">
                <a:solidFill>
                  <a:srgbClr val="B97C03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solidFill>
                <a:srgbClr val="B97C0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val =</a:t>
            </a:r>
            <a:r>
              <a:rPr lang="en-US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(5);  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236" y="1595735"/>
            <a:ext cx="172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digital input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52236" y="2133600"/>
            <a:ext cx="77535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62632" y="1524000"/>
            <a:ext cx="0" cy="48702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03761" y="1595735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analog input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3400" y="3124200"/>
            <a:ext cx="3867213" cy="2054662"/>
            <a:chOff x="533400" y="3124200"/>
            <a:chExt cx="3867213" cy="2054662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762000" y="3124200"/>
              <a:ext cx="0" cy="7620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33400" y="3886200"/>
              <a:ext cx="3867213" cy="129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val is either 0 or 1</a:t>
              </a:r>
            </a:p>
            <a:p>
              <a:endParaRPr lang="en-US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rgbClr val="0070C0"/>
                  </a:solidFill>
                </a:rPr>
                <a:t>0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 = voltage sensed at digital pin 7 is </a:t>
              </a:r>
              <a:r>
                <a:rPr lang="en-US" sz="1400" dirty="0" smtClean="0">
                  <a:solidFill>
                    <a:srgbClr val="0070C0"/>
                  </a:solidFill>
                </a:rPr>
                <a:t>LOW  (0V)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rgbClr val="0070C0"/>
                  </a:solidFill>
                </a:rPr>
                <a:t>1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 = voltage senses at digital pin 7 is </a:t>
              </a:r>
              <a:r>
                <a:rPr lang="en-US" sz="1400" dirty="0" smtClean="0">
                  <a:solidFill>
                    <a:srgbClr val="0070C0"/>
                  </a:solidFill>
                </a:rPr>
                <a:t>HIGH (5V)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4932361" y="3128682"/>
            <a:ext cx="0" cy="762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03761" y="3890682"/>
            <a:ext cx="403270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val is an integer between 0 and 1023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= voltage sensed at analog pin 5 is </a:t>
            </a:r>
            <a:r>
              <a:rPr lang="en-US" sz="1400" dirty="0" smtClean="0">
                <a:solidFill>
                  <a:srgbClr val="0070C0"/>
                </a:solidFill>
              </a:rPr>
              <a:t>zero volts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1023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= voltage senses at analog pin 5 is </a:t>
            </a:r>
            <a:r>
              <a:rPr lang="en-US" sz="1400" dirty="0" smtClean="0">
                <a:solidFill>
                  <a:srgbClr val="0070C0"/>
                </a:solidFill>
              </a:rPr>
              <a:t>five volts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92126" y="5373469"/>
            <a:ext cx="383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Guess what val would be if the voltage sensed at analog pin 5 was 2.5V?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47274" y="60861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A8B2D"/>
                </a:solidFill>
              </a:rPr>
              <a:t>511</a:t>
            </a:r>
            <a:endParaRPr lang="en-US" b="1" dirty="0">
              <a:solidFill>
                <a:srgbClr val="3A8B2D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5204805" y="6148892"/>
            <a:ext cx="533400" cy="245328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89429" y="82927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Digital Inputs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429" y="1515070"/>
            <a:ext cx="8325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Arduino reference indicates that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() will return . . 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value of </a:t>
            </a:r>
            <a:r>
              <a:rPr lang="en-US" b="1" dirty="0" smtClean="0">
                <a:solidFill>
                  <a:schemeClr val="accent1"/>
                </a:solidFill>
              </a:rPr>
              <a:t>HIGH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the voltage at the digital input pin is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greater than 3 volts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value of </a:t>
            </a:r>
            <a:r>
              <a:rPr lang="en-US" b="1" dirty="0" smtClean="0">
                <a:solidFill>
                  <a:schemeClr val="accent1"/>
                </a:solidFill>
              </a:rPr>
              <a:t>LOW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if the voltage at the digital input pin is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less than 2 volts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grpSp>
        <p:nvGrpSpPr>
          <p:cNvPr id="1033" name="Group 1032"/>
          <p:cNvGrpSpPr/>
          <p:nvPr/>
        </p:nvGrpSpPr>
        <p:grpSpPr>
          <a:xfrm>
            <a:off x="420918" y="2438400"/>
            <a:ext cx="5522682" cy="2780001"/>
            <a:chOff x="420918" y="3352800"/>
            <a:chExt cx="5522682" cy="2780001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988741" y="3352800"/>
              <a:ext cx="1859" cy="225941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90600" y="5612215"/>
              <a:ext cx="4953000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50156" y="5825024"/>
              <a:ext cx="1566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time (milliseconds)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89193" y="4423631"/>
              <a:ext cx="9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voltage (V)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01422" y="5249559"/>
              <a:ext cx="3458648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72870" y="5612669"/>
              <a:ext cx="3587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65760"/>
              <a:r>
                <a:rPr lang="en-US" sz="1200" dirty="0" smtClean="0"/>
                <a:t>0	1	2	3	4	5	6	7	8	9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8876" y="3623194"/>
              <a:ext cx="263214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</a:t>
              </a:r>
            </a:p>
            <a:p>
              <a:endParaRPr lang="en-US" sz="1200" dirty="0"/>
            </a:p>
            <a:p>
              <a:r>
                <a:rPr lang="en-US" sz="1200" dirty="0" smtClean="0"/>
                <a:t>4</a:t>
              </a:r>
            </a:p>
            <a:p>
              <a:endParaRPr lang="en-US" sz="1200" dirty="0"/>
            </a:p>
            <a:p>
              <a:r>
                <a:rPr lang="en-US" sz="1200" dirty="0" smtClean="0"/>
                <a:t>3</a:t>
              </a:r>
            </a:p>
            <a:p>
              <a:endParaRPr lang="en-US" sz="1200" dirty="0"/>
            </a:p>
            <a:p>
              <a:r>
                <a:rPr lang="en-US" sz="1200" dirty="0" smtClean="0"/>
                <a:t>2</a:t>
              </a:r>
            </a:p>
            <a:p>
              <a:endParaRPr lang="en-US" sz="1200" dirty="0"/>
            </a:p>
            <a:p>
              <a:r>
                <a:rPr lang="en-US" sz="1200" dirty="0" smtClean="0"/>
                <a:t>1</a:t>
              </a:r>
            </a:p>
            <a:p>
              <a:endParaRPr lang="en-US" sz="1200" dirty="0"/>
            </a:p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90601" y="4876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990601" y="4495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990601" y="4114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990601" y="3733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6837" y="3623194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28438" y="361857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102004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0702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826834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185532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559098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923370" y="361857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296936" y="3627023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Group 1034"/>
          <p:cNvGrpSpPr/>
          <p:nvPr/>
        </p:nvGrpSpPr>
        <p:grpSpPr>
          <a:xfrm>
            <a:off x="990600" y="3949109"/>
            <a:ext cx="7671744" cy="744536"/>
            <a:chOff x="990600" y="4863509"/>
            <a:chExt cx="7671744" cy="744536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990600" y="4863509"/>
              <a:ext cx="6248400" cy="13292"/>
            </a:xfrm>
            <a:prstGeom prst="line">
              <a:avLst/>
            </a:prstGeom>
            <a:ln w="25400">
              <a:solidFill>
                <a:srgbClr val="3A8B2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4519962" y="5029200"/>
              <a:ext cx="28300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6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returns LOW or 0</a:t>
              </a:r>
              <a:endParaRPr lang="en-US" sz="1400" dirty="0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1001422" y="4876801"/>
              <a:ext cx="7660922" cy="731244"/>
            </a:xfrm>
            <a:prstGeom prst="rect">
              <a:avLst/>
            </a:prstGeom>
            <a:solidFill>
              <a:srgbClr val="00B05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Group 1035"/>
          <p:cNvGrpSpPr/>
          <p:nvPr/>
        </p:nvGrpSpPr>
        <p:grpSpPr>
          <a:xfrm>
            <a:off x="1006998" y="3596373"/>
            <a:ext cx="7655346" cy="352736"/>
            <a:chOff x="1006998" y="4510773"/>
            <a:chExt cx="7655346" cy="352736"/>
          </a:xfrm>
        </p:grpSpPr>
        <p:sp>
          <p:nvSpPr>
            <p:cNvPr id="1031" name="Rectangle 1030"/>
            <p:cNvSpPr/>
            <p:nvPr/>
          </p:nvSpPr>
          <p:spPr>
            <a:xfrm>
              <a:off x="4515824" y="4540251"/>
              <a:ext cx="41465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6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may return a value of HIGH or LOW</a:t>
              </a:r>
              <a:endParaRPr lang="en-US" sz="1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06998" y="4510773"/>
              <a:ext cx="7655346" cy="352736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988741" y="2850157"/>
            <a:ext cx="7673603" cy="731244"/>
            <a:chOff x="988741" y="3764557"/>
            <a:chExt cx="7673603" cy="73124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988741" y="4482509"/>
              <a:ext cx="6250259" cy="13292"/>
            </a:xfrm>
            <a:prstGeom prst="line">
              <a:avLst/>
            </a:prstGeom>
            <a:ln w="25400">
              <a:solidFill>
                <a:srgbClr val="3A8B2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518102" y="4038600"/>
              <a:ext cx="28647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6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returns HIGH or 1</a:t>
              </a:r>
              <a:endParaRPr lang="en-US" sz="14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3988" y="3764557"/>
              <a:ext cx="7668356" cy="731244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Freeform 1036"/>
          <p:cNvSpPr/>
          <p:nvPr/>
        </p:nvSpPr>
        <p:spPr>
          <a:xfrm>
            <a:off x="1167161" y="3236648"/>
            <a:ext cx="2936488" cy="1238708"/>
          </a:xfrm>
          <a:custGeom>
            <a:avLst/>
            <a:gdLst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799063 w 2936488"/>
              <a:gd name="connsiteY13" fmla="*/ 933908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880839 w 2936488"/>
              <a:gd name="connsiteY13" fmla="*/ 956211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888273 w 2936488"/>
              <a:gd name="connsiteY13" fmla="*/ 1015684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6488" h="1238708">
                <a:moveTo>
                  <a:pt x="0" y="1238708"/>
                </a:moveTo>
                <a:cubicBezTo>
                  <a:pt x="68146" y="1230035"/>
                  <a:pt x="136293" y="1221362"/>
                  <a:pt x="185854" y="1179235"/>
                </a:cubicBezTo>
                <a:cubicBezTo>
                  <a:pt x="235415" y="1137108"/>
                  <a:pt x="263912" y="1051615"/>
                  <a:pt x="297366" y="985947"/>
                </a:cubicBezTo>
                <a:cubicBezTo>
                  <a:pt x="330820" y="920279"/>
                  <a:pt x="359318" y="870718"/>
                  <a:pt x="386576" y="785225"/>
                </a:cubicBezTo>
                <a:cubicBezTo>
                  <a:pt x="413834" y="699732"/>
                  <a:pt x="436136" y="567157"/>
                  <a:pt x="460917" y="472991"/>
                </a:cubicBezTo>
                <a:cubicBezTo>
                  <a:pt x="485698" y="378825"/>
                  <a:pt x="486937" y="294571"/>
                  <a:pt x="535259" y="220230"/>
                </a:cubicBezTo>
                <a:cubicBezTo>
                  <a:pt x="583581" y="145888"/>
                  <a:pt x="680225" y="62874"/>
                  <a:pt x="750849" y="26942"/>
                </a:cubicBezTo>
                <a:cubicBezTo>
                  <a:pt x="821473" y="-8990"/>
                  <a:pt x="904488" y="-316"/>
                  <a:pt x="959005" y="4640"/>
                </a:cubicBezTo>
                <a:cubicBezTo>
                  <a:pt x="1013522" y="9596"/>
                  <a:pt x="1032107" y="21986"/>
                  <a:pt x="1077951" y="56679"/>
                </a:cubicBezTo>
                <a:cubicBezTo>
                  <a:pt x="1123795" y="91372"/>
                  <a:pt x="1184507" y="143411"/>
                  <a:pt x="1234068" y="212796"/>
                </a:cubicBezTo>
                <a:cubicBezTo>
                  <a:pt x="1283629" y="282181"/>
                  <a:pt x="1328234" y="376347"/>
                  <a:pt x="1375317" y="472991"/>
                </a:cubicBezTo>
                <a:cubicBezTo>
                  <a:pt x="1422400" y="569635"/>
                  <a:pt x="1478156" y="717079"/>
                  <a:pt x="1516566" y="792659"/>
                </a:cubicBezTo>
                <a:cubicBezTo>
                  <a:pt x="1554976" y="868239"/>
                  <a:pt x="1543825" y="889303"/>
                  <a:pt x="1605776" y="926474"/>
                </a:cubicBezTo>
                <a:cubicBezTo>
                  <a:pt x="1667727" y="963645"/>
                  <a:pt x="1808975" y="1026835"/>
                  <a:pt x="1888273" y="1015684"/>
                </a:cubicBezTo>
                <a:cubicBezTo>
                  <a:pt x="1967571" y="1004533"/>
                  <a:pt x="2025805" y="928952"/>
                  <a:pt x="2081561" y="859567"/>
                </a:cubicBezTo>
                <a:cubicBezTo>
                  <a:pt x="2137317" y="790182"/>
                  <a:pt x="2178205" y="689821"/>
                  <a:pt x="2222810" y="599372"/>
                </a:cubicBezTo>
                <a:cubicBezTo>
                  <a:pt x="2267415" y="508923"/>
                  <a:pt x="2294673" y="392454"/>
                  <a:pt x="2349190" y="316874"/>
                </a:cubicBezTo>
                <a:cubicBezTo>
                  <a:pt x="2403707" y="241294"/>
                  <a:pt x="2471854" y="180582"/>
                  <a:pt x="2549912" y="145889"/>
                </a:cubicBezTo>
                <a:cubicBezTo>
                  <a:pt x="2627970" y="111196"/>
                  <a:pt x="2753112" y="107479"/>
                  <a:pt x="2817541" y="108718"/>
                </a:cubicBezTo>
                <a:cubicBezTo>
                  <a:pt x="2881970" y="109957"/>
                  <a:pt x="2909229" y="131640"/>
                  <a:pt x="2936488" y="153323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439548" y="4159053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2345822" y="3393877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3375102" y="37338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8" name="TextBox 1037"/>
          <p:cNvSpPr txBox="1"/>
          <p:nvPr/>
        </p:nvSpPr>
        <p:spPr>
          <a:xfrm>
            <a:off x="589429" y="5410200"/>
            <a:ext cx="175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b="1" dirty="0" smtClean="0">
                <a:solidFill>
                  <a:schemeClr val="accent1"/>
                </a:solidFill>
              </a:rPr>
              <a:t>HIGH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???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9" name="TextBox 1038"/>
          <p:cNvSpPr txBox="1"/>
          <p:nvPr/>
        </p:nvSpPr>
        <p:spPr>
          <a:xfrm>
            <a:off x="1478037" y="4048473"/>
            <a:ext cx="44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2384502" y="3236558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</a:t>
            </a:r>
            <a:endParaRPr lang="en-US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3435504" y="3618852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ambiguous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85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  <p:bldP spid="83" grpId="0" animBg="1"/>
      <p:bldP spid="84" grpId="0" animBg="1"/>
      <p:bldP spid="85" grpId="0" animBg="1"/>
      <p:bldP spid="1038" grpId="0"/>
      <p:bldP spid="1039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8382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Analog Inputs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524000"/>
            <a:ext cx="8325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analog input pins on your Arduino have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10-bit resolution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and consequently measure in (2)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or 1024 increments.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572" y="2401669"/>
            <a:ext cx="8000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() functions returns a value between 0 and 1023, where 0 is zero volts and 1023 is 5 volts.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25171" y="3352800"/>
                <a:ext cx="444807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𝑣𝑜𝑙𝑡𝑎𝑔𝑒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m:t>analogRe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m:t>ad</m:t>
                      </m:r>
                      <m:r>
                        <a:rPr lang="en-US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Courier New" pitchFamily="49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𝑜𝑢𝑡𝑝𝑢𝑡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𝑣𝑜𝑙𝑡𝑠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1023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171" y="3352800"/>
                <a:ext cx="4448077" cy="6183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354171" y="3200400"/>
            <a:ext cx="3677752" cy="1346830"/>
            <a:chOff x="5410200" y="3352800"/>
            <a:chExt cx="3677752" cy="1346830"/>
          </a:xfrm>
        </p:grpSpPr>
        <p:sp>
          <p:nvSpPr>
            <p:cNvPr id="11" name="Oval 10"/>
            <p:cNvSpPr/>
            <p:nvPr/>
          </p:nvSpPr>
          <p:spPr>
            <a:xfrm>
              <a:off x="5410200" y="3352800"/>
              <a:ext cx="1019077" cy="9144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6429278" y="4038600"/>
              <a:ext cx="176260" cy="228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15415" y="4176410"/>
              <a:ext cx="25725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smallest increment of voltage that can be read = 0.00488 volts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474788" y="2803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86864" y="1824769"/>
                <a:ext cx="12593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=1024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864" y="1824769"/>
                <a:ext cx="125938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0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3625"/>
              </p:ext>
            </p:extLst>
          </p:nvPr>
        </p:nvGraphicFramePr>
        <p:xfrm>
          <a:off x="609600" y="4508754"/>
          <a:ext cx="6195060" cy="21206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5900"/>
                <a:gridCol w="1485900"/>
                <a:gridCol w="1611630"/>
                <a:gridCol w="1611630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data point from plot above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If a digital pin  is used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to sample voltage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if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an analog pin  is used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</a:rPr>
                        <a:t>to sample voltage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output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digitalRead</a:t>
                      </a:r>
                      <a:r>
                        <a:rPr lang="en-US" sz="1100" dirty="0">
                          <a:effectLst/>
                        </a:rPr>
                        <a:t>()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hypothetical </a:t>
                      </a: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analogRead</a:t>
                      </a:r>
                      <a:r>
                        <a:rPr lang="en-US" sz="1100" dirty="0">
                          <a:effectLst/>
                        </a:rPr>
                        <a:t>()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output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voltage computed from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analogRead</a:t>
                      </a:r>
                      <a:r>
                        <a:rPr lang="en-US" sz="1100" dirty="0">
                          <a:effectLst/>
                        </a:rPr>
                        <a:t>() output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/>
                      </a:r>
                      <a:br>
                        <a:rPr lang="en-US" sz="1100" dirty="0" smtClean="0">
                          <a:effectLst/>
                        </a:rPr>
                      </a:b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/>
                      </a:r>
                      <a:br>
                        <a:rPr lang="en-US" sz="1100" dirty="0" smtClean="0">
                          <a:effectLst/>
                        </a:rPr>
                      </a:b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/>
                      </a:r>
                      <a:br>
                        <a:rPr lang="en-US" sz="1100" dirty="0" smtClean="0">
                          <a:effectLst/>
                        </a:rPr>
                      </a:b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" y="1563399"/>
            <a:ext cx="5522682" cy="2780001"/>
            <a:chOff x="420918" y="3352800"/>
            <a:chExt cx="5522682" cy="2780001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988741" y="3352800"/>
              <a:ext cx="1859" cy="225941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0600" y="5612215"/>
              <a:ext cx="4953000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50156" y="5825024"/>
              <a:ext cx="1566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time (milliseconds)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89193" y="4423631"/>
              <a:ext cx="9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voltage (V)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01422" y="5249559"/>
              <a:ext cx="3458648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72870" y="5612669"/>
              <a:ext cx="3587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65760"/>
              <a:r>
                <a:rPr lang="en-US" sz="1200" dirty="0" smtClean="0"/>
                <a:t>0	1	2	3	4	5	6	7	8	9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8876" y="3623194"/>
              <a:ext cx="263214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</a:t>
              </a:r>
            </a:p>
            <a:p>
              <a:endParaRPr lang="en-US" sz="1200" dirty="0"/>
            </a:p>
            <a:p>
              <a:r>
                <a:rPr lang="en-US" sz="1200" dirty="0" smtClean="0"/>
                <a:t>4</a:t>
              </a:r>
            </a:p>
            <a:p>
              <a:endParaRPr lang="en-US" sz="1200" dirty="0"/>
            </a:p>
            <a:p>
              <a:r>
                <a:rPr lang="en-US" sz="1200" dirty="0" smtClean="0"/>
                <a:t>3</a:t>
              </a:r>
            </a:p>
            <a:p>
              <a:endParaRPr lang="en-US" sz="1200" dirty="0"/>
            </a:p>
            <a:p>
              <a:r>
                <a:rPr lang="en-US" sz="1200" dirty="0" smtClean="0"/>
                <a:t>2</a:t>
              </a:r>
            </a:p>
            <a:p>
              <a:endParaRPr lang="en-US" sz="1200" dirty="0"/>
            </a:p>
            <a:p>
              <a:r>
                <a:rPr lang="en-US" sz="1200" dirty="0" smtClean="0"/>
                <a:t>1</a:t>
              </a:r>
            </a:p>
            <a:p>
              <a:endParaRPr lang="en-US" sz="1200" dirty="0"/>
            </a:p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990601" y="4876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990601" y="4495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990601" y="4114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90601" y="3733800"/>
              <a:ext cx="3469469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366837" y="3623194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28438" y="361857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02004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60702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826834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85532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59098" y="362043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23370" y="3618570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296936" y="3627023"/>
              <a:ext cx="0" cy="19894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6882" y="3074108"/>
            <a:ext cx="7671744" cy="744536"/>
            <a:chOff x="990600" y="4863509"/>
            <a:chExt cx="7671744" cy="74453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990600" y="4863509"/>
              <a:ext cx="6248400" cy="13292"/>
            </a:xfrm>
            <a:prstGeom prst="line">
              <a:avLst/>
            </a:prstGeom>
            <a:ln w="25400">
              <a:solidFill>
                <a:srgbClr val="3A8B2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519962" y="5029200"/>
              <a:ext cx="28300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6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returns LOW or 0</a:t>
              </a:r>
              <a:endParaRPr lang="en-US" sz="1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01422" y="4876801"/>
              <a:ext cx="7660922" cy="731244"/>
            </a:xfrm>
            <a:prstGeom prst="rect">
              <a:avLst/>
            </a:prstGeom>
            <a:solidFill>
              <a:srgbClr val="00B05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43280" y="2721372"/>
            <a:ext cx="7655346" cy="352736"/>
            <a:chOff x="1006998" y="4510773"/>
            <a:chExt cx="7655346" cy="352736"/>
          </a:xfrm>
        </p:grpSpPr>
        <p:sp>
          <p:nvSpPr>
            <p:cNvPr id="34" name="Rectangle 33"/>
            <p:cNvSpPr/>
            <p:nvPr/>
          </p:nvSpPr>
          <p:spPr>
            <a:xfrm>
              <a:off x="4515824" y="4540251"/>
              <a:ext cx="41465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6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may return a value of HIGH or LOW</a:t>
              </a:r>
              <a:endParaRPr lang="en-US" sz="1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06998" y="4510773"/>
              <a:ext cx="7655346" cy="352736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25023" y="1975156"/>
            <a:ext cx="7673603" cy="731244"/>
            <a:chOff x="988741" y="3764557"/>
            <a:chExt cx="7673603" cy="731244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988741" y="4482509"/>
              <a:ext cx="6250259" cy="13292"/>
            </a:xfrm>
            <a:prstGeom prst="line">
              <a:avLst/>
            </a:prstGeom>
            <a:ln w="25400">
              <a:solidFill>
                <a:srgbClr val="3A8B2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518102" y="4038600"/>
              <a:ext cx="28647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6"/>
                  </a:solidFill>
                  <a:latin typeface="Courier New" pitchFamily="49" charset="0"/>
                  <a:cs typeface="Courier New" pitchFamily="49" charset="0"/>
                </a:rPr>
                <a:t>digitalRead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()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returns HIGH or 1</a:t>
              </a:r>
              <a:endParaRPr lang="en-US" sz="14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93988" y="3764557"/>
              <a:ext cx="7668356" cy="731244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 39"/>
          <p:cNvSpPr/>
          <p:nvPr/>
        </p:nvSpPr>
        <p:spPr>
          <a:xfrm>
            <a:off x="1203443" y="2134585"/>
            <a:ext cx="3137210" cy="1465769"/>
          </a:xfrm>
          <a:custGeom>
            <a:avLst/>
            <a:gdLst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799063 w 2936488"/>
              <a:gd name="connsiteY13" fmla="*/ 933908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880839 w 2936488"/>
              <a:gd name="connsiteY13" fmla="*/ 956211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  <a:gd name="connsiteX0" fmla="*/ 0 w 2936488"/>
              <a:gd name="connsiteY0" fmla="*/ 1238708 h 1238708"/>
              <a:gd name="connsiteX1" fmla="*/ 185854 w 2936488"/>
              <a:gd name="connsiteY1" fmla="*/ 1179235 h 1238708"/>
              <a:gd name="connsiteX2" fmla="*/ 297366 w 2936488"/>
              <a:gd name="connsiteY2" fmla="*/ 985947 h 1238708"/>
              <a:gd name="connsiteX3" fmla="*/ 386576 w 2936488"/>
              <a:gd name="connsiteY3" fmla="*/ 785225 h 1238708"/>
              <a:gd name="connsiteX4" fmla="*/ 460917 w 2936488"/>
              <a:gd name="connsiteY4" fmla="*/ 472991 h 1238708"/>
              <a:gd name="connsiteX5" fmla="*/ 535259 w 2936488"/>
              <a:gd name="connsiteY5" fmla="*/ 220230 h 1238708"/>
              <a:gd name="connsiteX6" fmla="*/ 750849 w 2936488"/>
              <a:gd name="connsiteY6" fmla="*/ 26942 h 1238708"/>
              <a:gd name="connsiteX7" fmla="*/ 959005 w 2936488"/>
              <a:gd name="connsiteY7" fmla="*/ 4640 h 1238708"/>
              <a:gd name="connsiteX8" fmla="*/ 1077951 w 2936488"/>
              <a:gd name="connsiteY8" fmla="*/ 56679 h 1238708"/>
              <a:gd name="connsiteX9" fmla="*/ 1234068 w 2936488"/>
              <a:gd name="connsiteY9" fmla="*/ 212796 h 1238708"/>
              <a:gd name="connsiteX10" fmla="*/ 1375317 w 2936488"/>
              <a:gd name="connsiteY10" fmla="*/ 472991 h 1238708"/>
              <a:gd name="connsiteX11" fmla="*/ 1516566 w 2936488"/>
              <a:gd name="connsiteY11" fmla="*/ 792659 h 1238708"/>
              <a:gd name="connsiteX12" fmla="*/ 1605776 w 2936488"/>
              <a:gd name="connsiteY12" fmla="*/ 926474 h 1238708"/>
              <a:gd name="connsiteX13" fmla="*/ 1888273 w 2936488"/>
              <a:gd name="connsiteY13" fmla="*/ 1015684 h 1238708"/>
              <a:gd name="connsiteX14" fmla="*/ 2081561 w 2936488"/>
              <a:gd name="connsiteY14" fmla="*/ 859567 h 1238708"/>
              <a:gd name="connsiteX15" fmla="*/ 2222810 w 2936488"/>
              <a:gd name="connsiteY15" fmla="*/ 599372 h 1238708"/>
              <a:gd name="connsiteX16" fmla="*/ 2349190 w 2936488"/>
              <a:gd name="connsiteY16" fmla="*/ 316874 h 1238708"/>
              <a:gd name="connsiteX17" fmla="*/ 2549912 w 2936488"/>
              <a:gd name="connsiteY17" fmla="*/ 145889 h 1238708"/>
              <a:gd name="connsiteX18" fmla="*/ 2817541 w 2936488"/>
              <a:gd name="connsiteY18" fmla="*/ 108718 h 1238708"/>
              <a:gd name="connsiteX19" fmla="*/ 2936488 w 2936488"/>
              <a:gd name="connsiteY19" fmla="*/ 153323 h 1238708"/>
              <a:gd name="connsiteX0" fmla="*/ 0 w 2936488"/>
              <a:gd name="connsiteY0" fmla="*/ 1378841 h 1378841"/>
              <a:gd name="connsiteX1" fmla="*/ 185854 w 2936488"/>
              <a:gd name="connsiteY1" fmla="*/ 1319368 h 1378841"/>
              <a:gd name="connsiteX2" fmla="*/ 297366 w 2936488"/>
              <a:gd name="connsiteY2" fmla="*/ 1126080 h 1378841"/>
              <a:gd name="connsiteX3" fmla="*/ 386576 w 2936488"/>
              <a:gd name="connsiteY3" fmla="*/ 925358 h 1378841"/>
              <a:gd name="connsiteX4" fmla="*/ 460917 w 2936488"/>
              <a:gd name="connsiteY4" fmla="*/ 613124 h 1378841"/>
              <a:gd name="connsiteX5" fmla="*/ 535259 w 2936488"/>
              <a:gd name="connsiteY5" fmla="*/ 360363 h 1378841"/>
              <a:gd name="connsiteX6" fmla="*/ 750849 w 2936488"/>
              <a:gd name="connsiteY6" fmla="*/ 167075 h 1378841"/>
              <a:gd name="connsiteX7" fmla="*/ 959005 w 2936488"/>
              <a:gd name="connsiteY7" fmla="*/ 144773 h 1378841"/>
              <a:gd name="connsiteX8" fmla="*/ 1077951 w 2936488"/>
              <a:gd name="connsiteY8" fmla="*/ 196812 h 1378841"/>
              <a:gd name="connsiteX9" fmla="*/ 1234068 w 2936488"/>
              <a:gd name="connsiteY9" fmla="*/ 352929 h 1378841"/>
              <a:gd name="connsiteX10" fmla="*/ 1375317 w 2936488"/>
              <a:gd name="connsiteY10" fmla="*/ 613124 h 1378841"/>
              <a:gd name="connsiteX11" fmla="*/ 1516566 w 2936488"/>
              <a:gd name="connsiteY11" fmla="*/ 932792 h 1378841"/>
              <a:gd name="connsiteX12" fmla="*/ 1605776 w 2936488"/>
              <a:gd name="connsiteY12" fmla="*/ 1066607 h 1378841"/>
              <a:gd name="connsiteX13" fmla="*/ 1888273 w 2936488"/>
              <a:gd name="connsiteY13" fmla="*/ 1155817 h 1378841"/>
              <a:gd name="connsiteX14" fmla="*/ 2081561 w 2936488"/>
              <a:gd name="connsiteY14" fmla="*/ 999700 h 1378841"/>
              <a:gd name="connsiteX15" fmla="*/ 2222810 w 2936488"/>
              <a:gd name="connsiteY15" fmla="*/ 739505 h 1378841"/>
              <a:gd name="connsiteX16" fmla="*/ 2349190 w 2936488"/>
              <a:gd name="connsiteY16" fmla="*/ 457007 h 1378841"/>
              <a:gd name="connsiteX17" fmla="*/ 2572214 w 2936488"/>
              <a:gd name="connsiteY17" fmla="*/ 3524 h 1378841"/>
              <a:gd name="connsiteX18" fmla="*/ 2817541 w 2936488"/>
              <a:gd name="connsiteY18" fmla="*/ 248851 h 1378841"/>
              <a:gd name="connsiteX19" fmla="*/ 2936488 w 2936488"/>
              <a:gd name="connsiteY19" fmla="*/ 293456 h 1378841"/>
              <a:gd name="connsiteX0" fmla="*/ 0 w 2983862"/>
              <a:gd name="connsiteY0" fmla="*/ 1471551 h 1471551"/>
              <a:gd name="connsiteX1" fmla="*/ 185854 w 2983862"/>
              <a:gd name="connsiteY1" fmla="*/ 1412078 h 1471551"/>
              <a:gd name="connsiteX2" fmla="*/ 297366 w 2983862"/>
              <a:gd name="connsiteY2" fmla="*/ 1218790 h 1471551"/>
              <a:gd name="connsiteX3" fmla="*/ 386576 w 2983862"/>
              <a:gd name="connsiteY3" fmla="*/ 1018068 h 1471551"/>
              <a:gd name="connsiteX4" fmla="*/ 460917 w 2983862"/>
              <a:gd name="connsiteY4" fmla="*/ 705834 h 1471551"/>
              <a:gd name="connsiteX5" fmla="*/ 535259 w 2983862"/>
              <a:gd name="connsiteY5" fmla="*/ 453073 h 1471551"/>
              <a:gd name="connsiteX6" fmla="*/ 750849 w 2983862"/>
              <a:gd name="connsiteY6" fmla="*/ 259785 h 1471551"/>
              <a:gd name="connsiteX7" fmla="*/ 959005 w 2983862"/>
              <a:gd name="connsiteY7" fmla="*/ 237483 h 1471551"/>
              <a:gd name="connsiteX8" fmla="*/ 1077951 w 2983862"/>
              <a:gd name="connsiteY8" fmla="*/ 289522 h 1471551"/>
              <a:gd name="connsiteX9" fmla="*/ 1234068 w 2983862"/>
              <a:gd name="connsiteY9" fmla="*/ 445639 h 1471551"/>
              <a:gd name="connsiteX10" fmla="*/ 1375317 w 2983862"/>
              <a:gd name="connsiteY10" fmla="*/ 705834 h 1471551"/>
              <a:gd name="connsiteX11" fmla="*/ 1516566 w 2983862"/>
              <a:gd name="connsiteY11" fmla="*/ 1025502 h 1471551"/>
              <a:gd name="connsiteX12" fmla="*/ 1605776 w 2983862"/>
              <a:gd name="connsiteY12" fmla="*/ 1159317 h 1471551"/>
              <a:gd name="connsiteX13" fmla="*/ 1888273 w 2983862"/>
              <a:gd name="connsiteY13" fmla="*/ 1248527 h 1471551"/>
              <a:gd name="connsiteX14" fmla="*/ 2081561 w 2983862"/>
              <a:gd name="connsiteY14" fmla="*/ 1092410 h 1471551"/>
              <a:gd name="connsiteX15" fmla="*/ 2222810 w 2983862"/>
              <a:gd name="connsiteY15" fmla="*/ 832215 h 1471551"/>
              <a:gd name="connsiteX16" fmla="*/ 2349190 w 2983862"/>
              <a:gd name="connsiteY16" fmla="*/ 549717 h 1471551"/>
              <a:gd name="connsiteX17" fmla="*/ 2572214 w 2983862"/>
              <a:gd name="connsiteY17" fmla="*/ 96234 h 1471551"/>
              <a:gd name="connsiteX18" fmla="*/ 2966224 w 2983862"/>
              <a:gd name="connsiteY18" fmla="*/ 21892 h 1471551"/>
              <a:gd name="connsiteX19" fmla="*/ 2936488 w 2983862"/>
              <a:gd name="connsiteY19" fmla="*/ 386166 h 1471551"/>
              <a:gd name="connsiteX0" fmla="*/ 0 w 3137210"/>
              <a:gd name="connsiteY0" fmla="*/ 1459526 h 1459526"/>
              <a:gd name="connsiteX1" fmla="*/ 185854 w 3137210"/>
              <a:gd name="connsiteY1" fmla="*/ 1400053 h 1459526"/>
              <a:gd name="connsiteX2" fmla="*/ 297366 w 3137210"/>
              <a:gd name="connsiteY2" fmla="*/ 1206765 h 1459526"/>
              <a:gd name="connsiteX3" fmla="*/ 386576 w 3137210"/>
              <a:gd name="connsiteY3" fmla="*/ 1006043 h 1459526"/>
              <a:gd name="connsiteX4" fmla="*/ 460917 w 3137210"/>
              <a:gd name="connsiteY4" fmla="*/ 693809 h 1459526"/>
              <a:gd name="connsiteX5" fmla="*/ 535259 w 3137210"/>
              <a:gd name="connsiteY5" fmla="*/ 441048 h 1459526"/>
              <a:gd name="connsiteX6" fmla="*/ 750849 w 3137210"/>
              <a:gd name="connsiteY6" fmla="*/ 247760 h 1459526"/>
              <a:gd name="connsiteX7" fmla="*/ 959005 w 3137210"/>
              <a:gd name="connsiteY7" fmla="*/ 225458 h 1459526"/>
              <a:gd name="connsiteX8" fmla="*/ 1077951 w 3137210"/>
              <a:gd name="connsiteY8" fmla="*/ 277497 h 1459526"/>
              <a:gd name="connsiteX9" fmla="*/ 1234068 w 3137210"/>
              <a:gd name="connsiteY9" fmla="*/ 433614 h 1459526"/>
              <a:gd name="connsiteX10" fmla="*/ 1375317 w 3137210"/>
              <a:gd name="connsiteY10" fmla="*/ 693809 h 1459526"/>
              <a:gd name="connsiteX11" fmla="*/ 1516566 w 3137210"/>
              <a:gd name="connsiteY11" fmla="*/ 1013477 h 1459526"/>
              <a:gd name="connsiteX12" fmla="*/ 1605776 w 3137210"/>
              <a:gd name="connsiteY12" fmla="*/ 1147292 h 1459526"/>
              <a:gd name="connsiteX13" fmla="*/ 1888273 w 3137210"/>
              <a:gd name="connsiteY13" fmla="*/ 1236502 h 1459526"/>
              <a:gd name="connsiteX14" fmla="*/ 2081561 w 3137210"/>
              <a:gd name="connsiteY14" fmla="*/ 1080385 h 1459526"/>
              <a:gd name="connsiteX15" fmla="*/ 2222810 w 3137210"/>
              <a:gd name="connsiteY15" fmla="*/ 820190 h 1459526"/>
              <a:gd name="connsiteX16" fmla="*/ 2349190 w 3137210"/>
              <a:gd name="connsiteY16" fmla="*/ 537692 h 1459526"/>
              <a:gd name="connsiteX17" fmla="*/ 2572214 w 3137210"/>
              <a:gd name="connsiteY17" fmla="*/ 84209 h 1459526"/>
              <a:gd name="connsiteX18" fmla="*/ 2966224 w 3137210"/>
              <a:gd name="connsiteY18" fmla="*/ 9867 h 1459526"/>
              <a:gd name="connsiteX19" fmla="*/ 3137210 w 3137210"/>
              <a:gd name="connsiteY19" fmla="*/ 210590 h 1459526"/>
              <a:gd name="connsiteX0" fmla="*/ 0 w 3137210"/>
              <a:gd name="connsiteY0" fmla="*/ 1465769 h 1465769"/>
              <a:gd name="connsiteX1" fmla="*/ 185854 w 3137210"/>
              <a:gd name="connsiteY1" fmla="*/ 1406296 h 1465769"/>
              <a:gd name="connsiteX2" fmla="*/ 297366 w 3137210"/>
              <a:gd name="connsiteY2" fmla="*/ 1213008 h 1465769"/>
              <a:gd name="connsiteX3" fmla="*/ 386576 w 3137210"/>
              <a:gd name="connsiteY3" fmla="*/ 1012286 h 1465769"/>
              <a:gd name="connsiteX4" fmla="*/ 460917 w 3137210"/>
              <a:gd name="connsiteY4" fmla="*/ 700052 h 1465769"/>
              <a:gd name="connsiteX5" fmla="*/ 535259 w 3137210"/>
              <a:gd name="connsiteY5" fmla="*/ 447291 h 1465769"/>
              <a:gd name="connsiteX6" fmla="*/ 750849 w 3137210"/>
              <a:gd name="connsiteY6" fmla="*/ 254003 h 1465769"/>
              <a:gd name="connsiteX7" fmla="*/ 959005 w 3137210"/>
              <a:gd name="connsiteY7" fmla="*/ 231701 h 1465769"/>
              <a:gd name="connsiteX8" fmla="*/ 1077951 w 3137210"/>
              <a:gd name="connsiteY8" fmla="*/ 283740 h 1465769"/>
              <a:gd name="connsiteX9" fmla="*/ 1234068 w 3137210"/>
              <a:gd name="connsiteY9" fmla="*/ 439857 h 1465769"/>
              <a:gd name="connsiteX10" fmla="*/ 1375317 w 3137210"/>
              <a:gd name="connsiteY10" fmla="*/ 700052 h 1465769"/>
              <a:gd name="connsiteX11" fmla="*/ 1516566 w 3137210"/>
              <a:gd name="connsiteY11" fmla="*/ 1019720 h 1465769"/>
              <a:gd name="connsiteX12" fmla="*/ 1605776 w 3137210"/>
              <a:gd name="connsiteY12" fmla="*/ 1153535 h 1465769"/>
              <a:gd name="connsiteX13" fmla="*/ 1888273 w 3137210"/>
              <a:gd name="connsiteY13" fmla="*/ 1242745 h 1465769"/>
              <a:gd name="connsiteX14" fmla="*/ 2081561 w 3137210"/>
              <a:gd name="connsiteY14" fmla="*/ 1086628 h 1465769"/>
              <a:gd name="connsiteX15" fmla="*/ 2222810 w 3137210"/>
              <a:gd name="connsiteY15" fmla="*/ 826433 h 1465769"/>
              <a:gd name="connsiteX16" fmla="*/ 2349190 w 3137210"/>
              <a:gd name="connsiteY16" fmla="*/ 543935 h 1465769"/>
              <a:gd name="connsiteX17" fmla="*/ 2572214 w 3137210"/>
              <a:gd name="connsiteY17" fmla="*/ 90452 h 1465769"/>
              <a:gd name="connsiteX18" fmla="*/ 2877014 w 3137210"/>
              <a:gd name="connsiteY18" fmla="*/ 8676 h 1465769"/>
              <a:gd name="connsiteX19" fmla="*/ 3137210 w 3137210"/>
              <a:gd name="connsiteY19" fmla="*/ 216833 h 146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37210" h="1465769">
                <a:moveTo>
                  <a:pt x="0" y="1465769"/>
                </a:moveTo>
                <a:cubicBezTo>
                  <a:pt x="68146" y="1457096"/>
                  <a:pt x="136293" y="1448423"/>
                  <a:pt x="185854" y="1406296"/>
                </a:cubicBezTo>
                <a:cubicBezTo>
                  <a:pt x="235415" y="1364169"/>
                  <a:pt x="263912" y="1278676"/>
                  <a:pt x="297366" y="1213008"/>
                </a:cubicBezTo>
                <a:cubicBezTo>
                  <a:pt x="330820" y="1147340"/>
                  <a:pt x="359318" y="1097779"/>
                  <a:pt x="386576" y="1012286"/>
                </a:cubicBezTo>
                <a:cubicBezTo>
                  <a:pt x="413834" y="926793"/>
                  <a:pt x="436136" y="794218"/>
                  <a:pt x="460917" y="700052"/>
                </a:cubicBezTo>
                <a:cubicBezTo>
                  <a:pt x="485698" y="605886"/>
                  <a:pt x="486937" y="521632"/>
                  <a:pt x="535259" y="447291"/>
                </a:cubicBezTo>
                <a:cubicBezTo>
                  <a:pt x="583581" y="372949"/>
                  <a:pt x="680225" y="289935"/>
                  <a:pt x="750849" y="254003"/>
                </a:cubicBezTo>
                <a:cubicBezTo>
                  <a:pt x="821473" y="218071"/>
                  <a:pt x="904488" y="226745"/>
                  <a:pt x="959005" y="231701"/>
                </a:cubicBezTo>
                <a:cubicBezTo>
                  <a:pt x="1013522" y="236657"/>
                  <a:pt x="1032107" y="249047"/>
                  <a:pt x="1077951" y="283740"/>
                </a:cubicBezTo>
                <a:cubicBezTo>
                  <a:pt x="1123795" y="318433"/>
                  <a:pt x="1184507" y="370472"/>
                  <a:pt x="1234068" y="439857"/>
                </a:cubicBezTo>
                <a:cubicBezTo>
                  <a:pt x="1283629" y="509242"/>
                  <a:pt x="1328234" y="603408"/>
                  <a:pt x="1375317" y="700052"/>
                </a:cubicBezTo>
                <a:cubicBezTo>
                  <a:pt x="1422400" y="796696"/>
                  <a:pt x="1478156" y="944140"/>
                  <a:pt x="1516566" y="1019720"/>
                </a:cubicBezTo>
                <a:cubicBezTo>
                  <a:pt x="1554976" y="1095300"/>
                  <a:pt x="1543825" y="1116364"/>
                  <a:pt x="1605776" y="1153535"/>
                </a:cubicBezTo>
                <a:cubicBezTo>
                  <a:pt x="1667727" y="1190706"/>
                  <a:pt x="1808975" y="1253896"/>
                  <a:pt x="1888273" y="1242745"/>
                </a:cubicBezTo>
                <a:cubicBezTo>
                  <a:pt x="1967571" y="1231594"/>
                  <a:pt x="2025805" y="1156013"/>
                  <a:pt x="2081561" y="1086628"/>
                </a:cubicBezTo>
                <a:cubicBezTo>
                  <a:pt x="2137317" y="1017243"/>
                  <a:pt x="2178205" y="916882"/>
                  <a:pt x="2222810" y="826433"/>
                </a:cubicBezTo>
                <a:cubicBezTo>
                  <a:pt x="2267415" y="735984"/>
                  <a:pt x="2290956" y="666598"/>
                  <a:pt x="2349190" y="543935"/>
                </a:cubicBezTo>
                <a:cubicBezTo>
                  <a:pt x="2407424" y="421272"/>
                  <a:pt x="2484243" y="179662"/>
                  <a:pt x="2572214" y="90452"/>
                </a:cubicBezTo>
                <a:cubicBezTo>
                  <a:pt x="2660185" y="1242"/>
                  <a:pt x="2782848" y="-12388"/>
                  <a:pt x="2877014" y="8676"/>
                </a:cubicBezTo>
                <a:cubicBezTo>
                  <a:pt x="2971180" y="29740"/>
                  <a:pt x="3109951" y="195150"/>
                  <a:pt x="3137210" y="216833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121669" y="1267524"/>
            <a:ext cx="700769" cy="2191212"/>
            <a:chOff x="1121669" y="1267524"/>
            <a:chExt cx="700769" cy="2191212"/>
          </a:xfrm>
        </p:grpSpPr>
        <p:sp>
          <p:nvSpPr>
            <p:cNvPr id="41" name="Oval 40"/>
            <p:cNvSpPr/>
            <p:nvPr/>
          </p:nvSpPr>
          <p:spPr>
            <a:xfrm>
              <a:off x="1423792" y="3382536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121669" y="1267524"/>
              <a:ext cx="700769" cy="2006209"/>
              <a:chOff x="1143971" y="1267524"/>
              <a:chExt cx="700769" cy="2006209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1475830" y="1563399"/>
                <a:ext cx="0" cy="171033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1143971" y="1267524"/>
                <a:ext cx="7007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point 1</a:t>
                </a:r>
                <a:endParaRPr lang="en-US" sz="1400" dirty="0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2248729" y="1267524"/>
            <a:ext cx="700769" cy="1646014"/>
            <a:chOff x="2248729" y="1267524"/>
            <a:chExt cx="700769" cy="1646014"/>
          </a:xfrm>
        </p:grpSpPr>
        <p:sp>
          <p:nvSpPr>
            <p:cNvPr id="42" name="Oval 41"/>
            <p:cNvSpPr/>
            <p:nvPr/>
          </p:nvSpPr>
          <p:spPr>
            <a:xfrm>
              <a:off x="2564026" y="2837338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248729" y="1267524"/>
              <a:ext cx="700769" cy="1520594"/>
              <a:chOff x="1143971" y="1267524"/>
              <a:chExt cx="700769" cy="1520594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1505566" y="1563399"/>
                <a:ext cx="0" cy="1224719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143971" y="1267524"/>
                <a:ext cx="7007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point 2</a:t>
                </a:r>
                <a:endParaRPr lang="en-US" sz="1400" dirty="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633337" y="1265664"/>
            <a:ext cx="700769" cy="908078"/>
            <a:chOff x="3633337" y="1265664"/>
            <a:chExt cx="700769" cy="908078"/>
          </a:xfrm>
        </p:grpSpPr>
        <p:sp>
          <p:nvSpPr>
            <p:cNvPr id="43" name="Oval 42"/>
            <p:cNvSpPr/>
            <p:nvPr/>
          </p:nvSpPr>
          <p:spPr>
            <a:xfrm>
              <a:off x="3921552" y="2097542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633337" y="1265664"/>
              <a:ext cx="700769" cy="791736"/>
              <a:chOff x="1143971" y="1267524"/>
              <a:chExt cx="700769" cy="791736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1475830" y="1563399"/>
                <a:ext cx="0" cy="495861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143971" y="1267524"/>
                <a:ext cx="7007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point 3</a:t>
                </a:r>
                <a:endParaRPr lang="en-US" sz="1400" dirty="0"/>
              </a:p>
            </p:txBody>
          </p:sp>
        </p:grp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444192" y="609600"/>
            <a:ext cx="225856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Examples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85854" y="5867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2358176" y="5870222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ambiguous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4129088" y="586535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526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59440" y="5795619"/>
                <a:ext cx="1484381" cy="4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526∙</m:t>
                      </m:r>
                      <m:f>
                        <m:fPr>
                          <m:ctrlPr>
                            <a:rPr lang="en-US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11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/>
                              <a:ea typeface="Cambria Math"/>
                            </a:rPr>
                            <m:t>1023</m:t>
                          </m:r>
                        </m:den>
                      </m:f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=2.571</m:t>
                      </m:r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440" y="5795619"/>
                <a:ext cx="1484381" cy="413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1189612" y="5486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2714844" y="54862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29088" y="54864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217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67842" y="5418592"/>
                <a:ext cx="1484381" cy="4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217</m:t>
                      </m:r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11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/>
                              <a:ea typeface="Cambria Math"/>
                            </a:rPr>
                            <m:t>1023</m:t>
                          </m:r>
                        </m:den>
                      </m:f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=1.061</m:t>
                      </m:r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42" y="5418592"/>
                <a:ext cx="1484381" cy="413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77490" y="6248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725097" y="62483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4111263" y="624404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964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267842" y="6167724"/>
                <a:ext cx="1484381" cy="4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964∙</m:t>
                      </m:r>
                      <m:f>
                        <m:fPr>
                          <m:ctrlPr>
                            <a:rPr lang="en-US" sz="1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11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/>
                              <a:ea typeface="Cambria Math"/>
                            </a:rPr>
                            <m:t>1023</m:t>
                          </m:r>
                        </m:den>
                      </m:f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=4.712</m:t>
                      </m:r>
                      <m:r>
                        <a:rPr lang="en-US" sz="11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42" y="6167724"/>
                <a:ext cx="1484381" cy="413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1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50000"/>
            </a:schemeClr>
          </a:solidFill>
          <a:tailEnd type="arrow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5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542</Words>
  <Application>Microsoft Office PowerPoint</Application>
  <PresentationFormat>On-screen Show (4:3)</PresentationFormat>
  <Paragraphs>136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Analog and Digital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the lab</dc:title>
  <dc:creator>David</dc:creator>
  <cp:lastModifiedBy>David</cp:lastModifiedBy>
  <cp:revision>452</cp:revision>
  <cp:lastPrinted>2011-01-30T19:21:15Z</cp:lastPrinted>
  <dcterms:created xsi:type="dcterms:W3CDTF">2010-11-22T19:22:38Z</dcterms:created>
  <dcterms:modified xsi:type="dcterms:W3CDTF">2011-10-08T04:33:11Z</dcterms:modified>
</cp:coreProperties>
</file>