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7" r:id="rId2"/>
    <p:sldId id="393" r:id="rId3"/>
    <p:sldId id="389" r:id="rId4"/>
    <p:sldId id="390" r:id="rId5"/>
    <p:sldId id="391" r:id="rId6"/>
    <p:sldId id="392" r:id="rId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718" autoAdjust="0"/>
  </p:normalViewPr>
  <p:slideViewPr>
    <p:cSldViewPr>
      <p:cViewPr varScale="1">
        <p:scale>
          <a:sx n="91" d="100"/>
          <a:sy n="91" d="100"/>
        </p:scale>
        <p:origin x="-102" y="-20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0C4DCA-964F-4DE7-99FF-3E9C4081396C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1300163" y="2136775"/>
            <a:ext cx="5802312" cy="4478666"/>
            <a:chOff x="1518443" y="2093259"/>
            <a:chExt cx="5802314" cy="4478206"/>
          </a:xfrm>
        </p:grpSpPr>
        <p:pic>
          <p:nvPicPr>
            <p:cNvPr id="3079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"/>
            <a:stretch/>
          </p:blipFill>
          <p:spPr bwMode="auto">
            <a:xfrm>
              <a:off x="2647736" y="2093259"/>
              <a:ext cx="3325621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>
              <a:off x="5180806" y="2310725"/>
              <a:ext cx="1219200" cy="30476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1518443" y="2771720"/>
              <a:ext cx="91995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470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3082" name="Text Box 5"/>
            <p:cNvSpPr txBox="1">
              <a:spLocks noChangeArrowheads="1"/>
            </p:cNvSpPr>
            <p:nvPr/>
          </p:nvSpPr>
          <p:spPr bwMode="auto">
            <a:xfrm>
              <a:off x="6400800" y="2110246"/>
              <a:ext cx="91995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220</a:t>
              </a: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362993" y="2463109"/>
              <a:ext cx="1919288" cy="50794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4876006" y="5791754"/>
              <a:ext cx="304800" cy="38096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5623719" y="5766357"/>
              <a:ext cx="349250" cy="38096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7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5715000" y="6171306"/>
              <a:ext cx="91995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Gnd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087" name="Text Box 5"/>
            <p:cNvSpPr txBox="1">
              <a:spLocks noChangeArrowheads="1"/>
            </p:cNvSpPr>
            <p:nvPr/>
          </p:nvSpPr>
          <p:spPr bwMode="auto">
            <a:xfrm>
              <a:off x="4568427" y="6171306"/>
              <a:ext cx="91995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5V</a:t>
              </a: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175" y="911225"/>
            <a:ext cx="91440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Currents Through Parallel Resistors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1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0" y="6611779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© 2011 LWTL faculty team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Select Resistors 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429176"/>
            <a:ext cx="601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Find the 220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and the 470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resistors from your parts kit.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Now, find the 220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W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resistor.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4800" y="4191000"/>
            <a:ext cx="4381500" cy="1828800"/>
            <a:chOff x="4114800" y="4132263"/>
            <a:chExt cx="4381500" cy="1828800"/>
          </a:xfrm>
        </p:grpSpPr>
        <p:sp>
          <p:nvSpPr>
            <p:cNvPr id="42" name="Rectangle 41"/>
            <p:cNvSpPr/>
            <p:nvPr/>
          </p:nvSpPr>
          <p:spPr>
            <a:xfrm>
              <a:off x="6336746" y="5551406"/>
              <a:ext cx="586510" cy="228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2378" y="5551406"/>
              <a:ext cx="586510" cy="228600"/>
            </a:xfrm>
            <a:prstGeom prst="rect">
              <a:avLst/>
            </a:prstGeom>
            <a:solidFill>
              <a:srgbClr val="7030A0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167313" y="5562600"/>
              <a:ext cx="586510" cy="228600"/>
            </a:xfrm>
            <a:prstGeom prst="rect">
              <a:avLst/>
            </a:prstGeom>
            <a:solidFill>
              <a:srgbClr val="FFFF00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114800" y="4132263"/>
              <a:ext cx="4343400" cy="1828800"/>
            </a:xfrm>
            <a:prstGeom prst="rect">
              <a:avLst/>
            </a:prstGeom>
            <a:noFill/>
            <a:ln w="31750">
              <a:solidFill>
                <a:srgbClr val="3A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38" name="Text Box 5"/>
            <p:cNvSpPr txBox="1">
              <a:spLocks noChangeArrowheads="1"/>
            </p:cNvSpPr>
            <p:nvPr/>
          </p:nvSpPr>
          <p:spPr bwMode="auto">
            <a:xfrm>
              <a:off x="4167188" y="4208463"/>
              <a:ext cx="2651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Example: 470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Symbol" pitchFamily="18" charset="2"/>
                </a:rPr>
                <a:t>W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resistor</a:t>
              </a:r>
              <a:endParaRPr lang="en-US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39" name="Text Box 5"/>
            <p:cNvSpPr txBox="1">
              <a:spLocks noChangeArrowheads="1"/>
            </p:cNvSpPr>
            <p:nvPr/>
          </p:nvSpPr>
          <p:spPr bwMode="auto">
            <a:xfrm>
              <a:off x="4319588" y="4589463"/>
              <a:ext cx="1101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 dirty="0"/>
                <a:t>4 = yellow</a:t>
              </a:r>
            </a:p>
          </p:txBody>
        </p:sp>
        <p:sp>
          <p:nvSpPr>
            <p:cNvPr id="3140" name="Text Box 5"/>
            <p:cNvSpPr txBox="1">
              <a:spLocks noChangeArrowheads="1"/>
            </p:cNvSpPr>
            <p:nvPr/>
          </p:nvSpPr>
          <p:spPr bwMode="auto">
            <a:xfrm>
              <a:off x="4319588" y="4818063"/>
              <a:ext cx="10112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/>
                <a:t>7 = violet</a:t>
              </a:r>
            </a:p>
          </p:txBody>
        </p:sp>
        <p:sp>
          <p:nvSpPr>
            <p:cNvPr id="3141" name="Text Box 5"/>
            <p:cNvSpPr txBox="1">
              <a:spLocks noChangeArrowheads="1"/>
            </p:cNvSpPr>
            <p:nvPr/>
          </p:nvSpPr>
          <p:spPr bwMode="auto">
            <a:xfrm>
              <a:off x="4319588" y="5046663"/>
              <a:ext cx="417671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i="1"/>
                <a:t>Add 1 zero to 47 to make 470, so 1 = brown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319588" y="5503863"/>
              <a:ext cx="269368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/>
                <a:t>So, 470 = yellow</a:t>
              </a:r>
              <a:r>
                <a:rPr lang="en-US" sz="1600" i="1" dirty="0">
                  <a:solidFill>
                    <a:schemeClr val="bg1"/>
                  </a:solidFill>
                </a:rPr>
                <a:t>, violet, brown</a:t>
              </a:r>
            </a:p>
          </p:txBody>
        </p:sp>
      </p:grpSp>
      <p:graphicFrame>
        <p:nvGraphicFramePr>
          <p:cNvPr id="4118" name="Table 4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90033"/>
              </p:ext>
            </p:extLst>
          </p:nvPr>
        </p:nvGraphicFramePr>
        <p:xfrm>
          <a:off x="609600" y="2141543"/>
          <a:ext cx="2601913" cy="4106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0731"/>
                <a:gridCol w="1371182"/>
              </a:tblGrid>
              <a:tr h="398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color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digit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black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brown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orange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yellow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green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violet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gray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1412" marR="9141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3116" name="Group 4119"/>
          <p:cNvGrpSpPr>
            <a:grpSpLocks/>
          </p:cNvGrpSpPr>
          <p:nvPr/>
        </p:nvGrpSpPr>
        <p:grpSpPr bwMode="auto">
          <a:xfrm>
            <a:off x="4648200" y="1985962"/>
            <a:ext cx="4186238" cy="2128838"/>
            <a:chOff x="4648200" y="1877114"/>
            <a:chExt cx="4186416" cy="2128769"/>
          </a:xfrm>
        </p:grpSpPr>
        <p:grpSp>
          <p:nvGrpSpPr>
            <p:cNvPr id="3117" name="Group 4116"/>
            <p:cNvGrpSpPr>
              <a:grpSpLocks/>
            </p:cNvGrpSpPr>
            <p:nvPr/>
          </p:nvGrpSpPr>
          <p:grpSpPr bwMode="auto">
            <a:xfrm>
              <a:off x="4648200" y="1877114"/>
              <a:ext cx="3227653" cy="2128769"/>
              <a:chOff x="588169" y="2004651"/>
              <a:chExt cx="3227653" cy="212876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88169" y="2322141"/>
                <a:ext cx="519135" cy="173032"/>
              </a:xfrm>
              <a:prstGeom prst="rect">
                <a:avLst/>
              </a:prstGeom>
              <a:gradFill>
                <a:gsLst>
                  <a:gs pos="2000">
                    <a:schemeClr val="bg1">
                      <a:lumMod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98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352124" y="2312616"/>
                <a:ext cx="400067" cy="173032"/>
              </a:xfrm>
              <a:prstGeom prst="rect">
                <a:avLst/>
              </a:prstGeom>
              <a:gradFill>
                <a:gsLst>
                  <a:gs pos="2000">
                    <a:schemeClr val="bg1">
                      <a:lumMod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98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122" name="TextBox 5"/>
              <p:cNvSpPr txBox="1">
                <a:spLocks noChangeArrowheads="1"/>
              </p:cNvSpPr>
              <p:nvPr/>
            </p:nvSpPr>
            <p:spPr bwMode="auto">
              <a:xfrm>
                <a:off x="914400" y="3048000"/>
                <a:ext cx="7794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first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digit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751856" y="2765039"/>
                <a:ext cx="131768" cy="892146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447043" y="2828537"/>
                <a:ext cx="196858" cy="266691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128109" y="2742815"/>
                <a:ext cx="150819" cy="83817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602793" y="2785676"/>
                <a:ext cx="0" cy="358763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7" name="TextBox 31"/>
              <p:cNvSpPr txBox="1">
                <a:spLocks noChangeArrowheads="1"/>
              </p:cNvSpPr>
              <p:nvPr/>
            </p:nvSpPr>
            <p:spPr bwMode="auto">
              <a:xfrm>
                <a:off x="1067696" y="3610200"/>
                <a:ext cx="10659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second</a:t>
                </a:r>
                <a:b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digit</a:t>
                </a:r>
              </a:p>
            </p:txBody>
          </p:sp>
          <p:sp>
            <p:nvSpPr>
              <p:cNvPr id="3128" name="TextBox 32"/>
              <p:cNvSpPr txBox="1">
                <a:spLocks noChangeArrowheads="1"/>
              </p:cNvSpPr>
              <p:nvPr/>
            </p:nvSpPr>
            <p:spPr bwMode="auto">
              <a:xfrm>
                <a:off x="1828800" y="3558580"/>
                <a:ext cx="11598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number</a:t>
                </a:r>
              </a:p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of zeros</a:t>
                </a:r>
              </a:p>
            </p:txBody>
          </p:sp>
          <p:sp>
            <p:nvSpPr>
              <p:cNvPr id="3129" name="TextBox 33"/>
              <p:cNvSpPr txBox="1">
                <a:spLocks noChangeArrowheads="1"/>
              </p:cNvSpPr>
              <p:nvPr/>
            </p:nvSpPr>
            <p:spPr bwMode="auto">
              <a:xfrm>
                <a:off x="1910822" y="3124468"/>
                <a:ext cx="1905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tolerance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016812" y="2004651"/>
                <a:ext cx="2405165" cy="812774"/>
              </a:xfrm>
              <a:custGeom>
                <a:avLst/>
                <a:gdLst>
                  <a:gd name="connsiteX0" fmla="*/ 278349 w 2405511"/>
                  <a:gd name="connsiteY0" fmla="*/ 31318 h 813199"/>
                  <a:gd name="connsiteX1" fmla="*/ 164049 w 2405511"/>
                  <a:gd name="connsiteY1" fmla="*/ 83705 h 813199"/>
                  <a:gd name="connsiteX2" fmla="*/ 37843 w 2405511"/>
                  <a:gd name="connsiteY2" fmla="*/ 226580 h 813199"/>
                  <a:gd name="connsiteX3" fmla="*/ 2124 w 2405511"/>
                  <a:gd name="connsiteY3" fmla="*/ 462324 h 813199"/>
                  <a:gd name="connsiteX4" fmla="*/ 87849 w 2405511"/>
                  <a:gd name="connsiteY4" fmla="*/ 679018 h 813199"/>
                  <a:gd name="connsiteX5" fmla="*/ 375980 w 2405511"/>
                  <a:gd name="connsiteY5" fmla="*/ 800462 h 813199"/>
                  <a:gd name="connsiteX6" fmla="*/ 666493 w 2405511"/>
                  <a:gd name="connsiteY6" fmla="*/ 805224 h 813199"/>
                  <a:gd name="connsiteX7" fmla="*/ 818893 w 2405511"/>
                  <a:gd name="connsiteY7" fmla="*/ 762362 h 813199"/>
                  <a:gd name="connsiteX8" fmla="*/ 997487 w 2405511"/>
                  <a:gd name="connsiteY8" fmla="*/ 731405 h 813199"/>
                  <a:gd name="connsiteX9" fmla="*/ 1264187 w 2405511"/>
                  <a:gd name="connsiteY9" fmla="*/ 721880 h 813199"/>
                  <a:gd name="connsiteX10" fmla="*/ 1585655 w 2405511"/>
                  <a:gd name="connsiteY10" fmla="*/ 757599 h 813199"/>
                  <a:gd name="connsiteX11" fmla="*/ 1780918 w 2405511"/>
                  <a:gd name="connsiteY11" fmla="*/ 802843 h 813199"/>
                  <a:gd name="connsiteX12" fmla="*/ 1976180 w 2405511"/>
                  <a:gd name="connsiteY12" fmla="*/ 800462 h 813199"/>
                  <a:gd name="connsiteX13" fmla="*/ 2209543 w 2405511"/>
                  <a:gd name="connsiteY13" fmla="*/ 748074 h 813199"/>
                  <a:gd name="connsiteX14" fmla="*/ 2376230 w 2405511"/>
                  <a:gd name="connsiteY14" fmla="*/ 571862 h 813199"/>
                  <a:gd name="connsiteX15" fmla="*/ 2400043 w 2405511"/>
                  <a:gd name="connsiteY15" fmla="*/ 305162 h 813199"/>
                  <a:gd name="connsiteX16" fmla="*/ 2314318 w 2405511"/>
                  <a:gd name="connsiteY16" fmla="*/ 140855 h 813199"/>
                  <a:gd name="connsiteX17" fmla="*/ 2111912 w 2405511"/>
                  <a:gd name="connsiteY17" fmla="*/ 26555 h 813199"/>
                  <a:gd name="connsiteX18" fmla="*/ 1871405 w 2405511"/>
                  <a:gd name="connsiteY18" fmla="*/ 362 h 813199"/>
                  <a:gd name="connsiteX19" fmla="*/ 1757105 w 2405511"/>
                  <a:gd name="connsiteY19" fmla="*/ 14649 h 813199"/>
                  <a:gd name="connsiteX20" fmla="*/ 1554699 w 2405511"/>
                  <a:gd name="connsiteY20" fmla="*/ 59893 h 813199"/>
                  <a:gd name="connsiteX21" fmla="*/ 1216562 w 2405511"/>
                  <a:gd name="connsiteY21" fmla="*/ 90849 h 813199"/>
                  <a:gd name="connsiteX22" fmla="*/ 916524 w 2405511"/>
                  <a:gd name="connsiteY22" fmla="*/ 67037 h 813199"/>
                  <a:gd name="connsiteX23" fmla="*/ 664112 w 2405511"/>
                  <a:gd name="connsiteY23" fmla="*/ 21793 h 813199"/>
                  <a:gd name="connsiteX24" fmla="*/ 423605 w 2405511"/>
                  <a:gd name="connsiteY24" fmla="*/ 12268 h 813199"/>
                  <a:gd name="connsiteX25" fmla="*/ 278349 w 2405511"/>
                  <a:gd name="connsiteY25" fmla="*/ 31318 h 81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5511" h="813199">
                    <a:moveTo>
                      <a:pt x="278349" y="31318"/>
                    </a:moveTo>
                    <a:cubicBezTo>
                      <a:pt x="235090" y="43224"/>
                      <a:pt x="204133" y="51161"/>
                      <a:pt x="164049" y="83705"/>
                    </a:cubicBezTo>
                    <a:cubicBezTo>
                      <a:pt x="123965" y="116249"/>
                      <a:pt x="64830" y="163477"/>
                      <a:pt x="37843" y="226580"/>
                    </a:cubicBezTo>
                    <a:cubicBezTo>
                      <a:pt x="10855" y="289683"/>
                      <a:pt x="-6210" y="386918"/>
                      <a:pt x="2124" y="462324"/>
                    </a:cubicBezTo>
                    <a:cubicBezTo>
                      <a:pt x="10458" y="537730"/>
                      <a:pt x="25540" y="622662"/>
                      <a:pt x="87849" y="679018"/>
                    </a:cubicBezTo>
                    <a:cubicBezTo>
                      <a:pt x="150158" y="735374"/>
                      <a:pt x="279539" y="779428"/>
                      <a:pt x="375980" y="800462"/>
                    </a:cubicBezTo>
                    <a:cubicBezTo>
                      <a:pt x="472421" y="821496"/>
                      <a:pt x="592674" y="811574"/>
                      <a:pt x="666493" y="805224"/>
                    </a:cubicBezTo>
                    <a:cubicBezTo>
                      <a:pt x="740312" y="798874"/>
                      <a:pt x="763727" y="774665"/>
                      <a:pt x="818893" y="762362"/>
                    </a:cubicBezTo>
                    <a:cubicBezTo>
                      <a:pt x="874059" y="750059"/>
                      <a:pt x="923271" y="738152"/>
                      <a:pt x="997487" y="731405"/>
                    </a:cubicBezTo>
                    <a:cubicBezTo>
                      <a:pt x="1071703" y="724658"/>
                      <a:pt x="1166159" y="717514"/>
                      <a:pt x="1264187" y="721880"/>
                    </a:cubicBezTo>
                    <a:cubicBezTo>
                      <a:pt x="1362215" y="726246"/>
                      <a:pt x="1499533" y="744105"/>
                      <a:pt x="1585655" y="757599"/>
                    </a:cubicBezTo>
                    <a:cubicBezTo>
                      <a:pt x="1671777" y="771093"/>
                      <a:pt x="1715831" y="795699"/>
                      <a:pt x="1780918" y="802843"/>
                    </a:cubicBezTo>
                    <a:cubicBezTo>
                      <a:pt x="1846006" y="809987"/>
                      <a:pt x="1904743" y="809590"/>
                      <a:pt x="1976180" y="800462"/>
                    </a:cubicBezTo>
                    <a:cubicBezTo>
                      <a:pt x="2047617" y="791334"/>
                      <a:pt x="2142868" y="786174"/>
                      <a:pt x="2209543" y="748074"/>
                    </a:cubicBezTo>
                    <a:cubicBezTo>
                      <a:pt x="2276218" y="709974"/>
                      <a:pt x="2344480" y="645681"/>
                      <a:pt x="2376230" y="571862"/>
                    </a:cubicBezTo>
                    <a:cubicBezTo>
                      <a:pt x="2407980" y="498043"/>
                      <a:pt x="2410362" y="376996"/>
                      <a:pt x="2400043" y="305162"/>
                    </a:cubicBezTo>
                    <a:cubicBezTo>
                      <a:pt x="2389724" y="233328"/>
                      <a:pt x="2362340" y="187289"/>
                      <a:pt x="2314318" y="140855"/>
                    </a:cubicBezTo>
                    <a:cubicBezTo>
                      <a:pt x="2266296" y="94421"/>
                      <a:pt x="2185731" y="49970"/>
                      <a:pt x="2111912" y="26555"/>
                    </a:cubicBezTo>
                    <a:cubicBezTo>
                      <a:pt x="2038093" y="3140"/>
                      <a:pt x="1930540" y="2346"/>
                      <a:pt x="1871405" y="362"/>
                    </a:cubicBezTo>
                    <a:cubicBezTo>
                      <a:pt x="1812271" y="-1622"/>
                      <a:pt x="1809889" y="4727"/>
                      <a:pt x="1757105" y="14649"/>
                    </a:cubicBezTo>
                    <a:cubicBezTo>
                      <a:pt x="1704321" y="24571"/>
                      <a:pt x="1644789" y="47193"/>
                      <a:pt x="1554699" y="59893"/>
                    </a:cubicBezTo>
                    <a:cubicBezTo>
                      <a:pt x="1464609" y="72593"/>
                      <a:pt x="1322924" y="89658"/>
                      <a:pt x="1216562" y="90849"/>
                    </a:cubicBezTo>
                    <a:cubicBezTo>
                      <a:pt x="1110200" y="92040"/>
                      <a:pt x="1008599" y="78546"/>
                      <a:pt x="916524" y="67037"/>
                    </a:cubicBezTo>
                    <a:cubicBezTo>
                      <a:pt x="824449" y="55528"/>
                      <a:pt x="746265" y="30921"/>
                      <a:pt x="664112" y="21793"/>
                    </a:cubicBezTo>
                    <a:cubicBezTo>
                      <a:pt x="581959" y="12665"/>
                      <a:pt x="488296" y="10284"/>
                      <a:pt x="423605" y="12268"/>
                    </a:cubicBezTo>
                    <a:cubicBezTo>
                      <a:pt x="358914" y="14252"/>
                      <a:pt x="321608" y="19412"/>
                      <a:pt x="278349" y="31318"/>
                    </a:cubicBezTo>
                    <a:close/>
                  </a:path>
                </a:pathLst>
              </a:custGeom>
              <a:solidFill>
                <a:srgbClr val="FFF4D5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802659" y="2045925"/>
                <a:ext cx="166694" cy="728639"/>
              </a:xfrm>
              <a:custGeom>
                <a:avLst/>
                <a:gdLst>
                  <a:gd name="connsiteX0" fmla="*/ 0 w 166688"/>
                  <a:gd name="connsiteY0" fmla="*/ 0 h 728662"/>
                  <a:gd name="connsiteX1" fmla="*/ 71438 w 166688"/>
                  <a:gd name="connsiteY1" fmla="*/ 19050 h 728662"/>
                  <a:gd name="connsiteX2" fmla="*/ 166688 w 166688"/>
                  <a:gd name="connsiteY2" fmla="*/ 30956 h 728662"/>
                  <a:gd name="connsiteX3" fmla="*/ 166688 w 166688"/>
                  <a:gd name="connsiteY3" fmla="*/ 30956 h 728662"/>
                  <a:gd name="connsiteX4" fmla="*/ 166688 w 166688"/>
                  <a:gd name="connsiteY4" fmla="*/ 697706 h 728662"/>
                  <a:gd name="connsiteX5" fmla="*/ 166688 w 166688"/>
                  <a:gd name="connsiteY5" fmla="*/ 697706 h 728662"/>
                  <a:gd name="connsiteX6" fmla="*/ 85725 w 166688"/>
                  <a:gd name="connsiteY6" fmla="*/ 709612 h 728662"/>
                  <a:gd name="connsiteX7" fmla="*/ 2382 w 166688"/>
                  <a:gd name="connsiteY7" fmla="*/ 728662 h 728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88" h="728662">
                    <a:moveTo>
                      <a:pt x="0" y="0"/>
                    </a:moveTo>
                    <a:cubicBezTo>
                      <a:pt x="21828" y="6945"/>
                      <a:pt x="43657" y="13891"/>
                      <a:pt x="71438" y="19050"/>
                    </a:cubicBezTo>
                    <a:cubicBezTo>
                      <a:pt x="99219" y="24209"/>
                      <a:pt x="166688" y="30956"/>
                      <a:pt x="166688" y="30956"/>
                    </a:cubicBezTo>
                    <a:lnTo>
                      <a:pt x="166688" y="30956"/>
                    </a:lnTo>
                    <a:lnTo>
                      <a:pt x="166688" y="697706"/>
                    </a:lnTo>
                    <a:lnTo>
                      <a:pt x="166688" y="697706"/>
                    </a:lnTo>
                    <a:cubicBezTo>
                      <a:pt x="153194" y="699690"/>
                      <a:pt x="113109" y="704453"/>
                      <a:pt x="85725" y="709612"/>
                    </a:cubicBezTo>
                    <a:cubicBezTo>
                      <a:pt x="58341" y="714771"/>
                      <a:pt x="30361" y="721716"/>
                      <a:pt x="2382" y="728662"/>
                    </a:cubicBezTo>
                  </a:path>
                </a:pathLst>
              </a:custGeom>
              <a:solidFill>
                <a:srgbClr val="9A57CD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29" idx="0"/>
                <a:endCxn id="29" idx="7"/>
              </p:cNvCxnSpPr>
              <p:nvPr/>
            </p:nvCxnSpPr>
            <p:spPr>
              <a:xfrm>
                <a:off x="1802659" y="2045925"/>
                <a:ext cx="1587" cy="7286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7" name="Freeform 4096"/>
              <p:cNvSpPr/>
              <p:nvPr/>
            </p:nvSpPr>
            <p:spPr>
              <a:xfrm>
                <a:off x="1564523" y="2012589"/>
                <a:ext cx="166694" cy="801661"/>
              </a:xfrm>
              <a:custGeom>
                <a:avLst/>
                <a:gdLst>
                  <a:gd name="connsiteX0" fmla="*/ 0 w 166688"/>
                  <a:gd name="connsiteY0" fmla="*/ 0 h 802482"/>
                  <a:gd name="connsiteX1" fmla="*/ 90488 w 166688"/>
                  <a:gd name="connsiteY1" fmla="*/ 7144 h 802482"/>
                  <a:gd name="connsiteX2" fmla="*/ 166688 w 166688"/>
                  <a:gd name="connsiteY2" fmla="*/ 19050 h 802482"/>
                  <a:gd name="connsiteX3" fmla="*/ 166688 w 166688"/>
                  <a:gd name="connsiteY3" fmla="*/ 792957 h 802482"/>
                  <a:gd name="connsiteX4" fmla="*/ 76200 w 166688"/>
                  <a:gd name="connsiteY4" fmla="*/ 802482 h 802482"/>
                  <a:gd name="connsiteX5" fmla="*/ 0 w 166688"/>
                  <a:gd name="connsiteY5" fmla="*/ 802482 h 802482"/>
                  <a:gd name="connsiteX6" fmla="*/ 0 w 166688"/>
                  <a:gd name="connsiteY6" fmla="*/ 0 h 80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8" h="802482">
                    <a:moveTo>
                      <a:pt x="0" y="0"/>
                    </a:moveTo>
                    <a:lnTo>
                      <a:pt x="90488" y="7144"/>
                    </a:lnTo>
                    <a:lnTo>
                      <a:pt x="166688" y="19050"/>
                    </a:lnTo>
                    <a:lnTo>
                      <a:pt x="166688" y="792957"/>
                    </a:lnTo>
                    <a:lnTo>
                      <a:pt x="76200" y="802482"/>
                    </a:lnTo>
                    <a:lnTo>
                      <a:pt x="0" y="802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8" name="Freeform 4097"/>
              <p:cNvSpPr/>
              <p:nvPr/>
            </p:nvSpPr>
            <p:spPr>
              <a:xfrm>
                <a:off x="2051906" y="2085611"/>
                <a:ext cx="169870" cy="646091"/>
              </a:xfrm>
              <a:custGeom>
                <a:avLst/>
                <a:gdLst>
                  <a:gd name="connsiteX0" fmla="*/ 4762 w 169068"/>
                  <a:gd name="connsiteY0" fmla="*/ 0 h 645319"/>
                  <a:gd name="connsiteX1" fmla="*/ 97631 w 169068"/>
                  <a:gd name="connsiteY1" fmla="*/ 9525 h 645319"/>
                  <a:gd name="connsiteX2" fmla="*/ 169068 w 169068"/>
                  <a:gd name="connsiteY2" fmla="*/ 7144 h 645319"/>
                  <a:gd name="connsiteX3" fmla="*/ 169068 w 169068"/>
                  <a:gd name="connsiteY3" fmla="*/ 640556 h 645319"/>
                  <a:gd name="connsiteX4" fmla="*/ 78581 w 169068"/>
                  <a:gd name="connsiteY4" fmla="*/ 640556 h 645319"/>
                  <a:gd name="connsiteX5" fmla="*/ 0 w 169068"/>
                  <a:gd name="connsiteY5" fmla="*/ 645319 h 645319"/>
                  <a:gd name="connsiteX6" fmla="*/ 4762 w 169068"/>
                  <a:gd name="connsiteY6" fmla="*/ 0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68" h="645319">
                    <a:moveTo>
                      <a:pt x="4762" y="0"/>
                    </a:moveTo>
                    <a:lnTo>
                      <a:pt x="97631" y="9525"/>
                    </a:lnTo>
                    <a:lnTo>
                      <a:pt x="169068" y="7144"/>
                    </a:lnTo>
                    <a:lnTo>
                      <a:pt x="169068" y="640556"/>
                    </a:lnTo>
                    <a:lnTo>
                      <a:pt x="78581" y="640556"/>
                    </a:lnTo>
                    <a:lnTo>
                      <a:pt x="0" y="645319"/>
                    </a:lnTo>
                    <a:cubicBezTo>
                      <a:pt x="794" y="431006"/>
                      <a:pt x="1587" y="216694"/>
                      <a:pt x="4762" y="0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099" name="Freeform 4098"/>
              <p:cNvSpPr/>
              <p:nvPr/>
            </p:nvSpPr>
            <p:spPr>
              <a:xfrm>
                <a:off x="2513889" y="2047513"/>
                <a:ext cx="169869" cy="731813"/>
              </a:xfrm>
              <a:custGeom>
                <a:avLst/>
                <a:gdLst>
                  <a:gd name="connsiteX0" fmla="*/ 0 w 169069"/>
                  <a:gd name="connsiteY0" fmla="*/ 21431 h 731044"/>
                  <a:gd name="connsiteX1" fmla="*/ 88106 w 169069"/>
                  <a:gd name="connsiteY1" fmla="*/ 9525 h 731044"/>
                  <a:gd name="connsiteX2" fmla="*/ 169069 w 169069"/>
                  <a:gd name="connsiteY2" fmla="*/ 0 h 731044"/>
                  <a:gd name="connsiteX3" fmla="*/ 166688 w 169069"/>
                  <a:gd name="connsiteY3" fmla="*/ 731044 h 731044"/>
                  <a:gd name="connsiteX4" fmla="*/ 76200 w 169069"/>
                  <a:gd name="connsiteY4" fmla="*/ 711994 h 731044"/>
                  <a:gd name="connsiteX5" fmla="*/ 0 w 169069"/>
                  <a:gd name="connsiteY5" fmla="*/ 704850 h 731044"/>
                  <a:gd name="connsiteX6" fmla="*/ 0 w 169069"/>
                  <a:gd name="connsiteY6" fmla="*/ 21431 h 7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069" h="731044">
                    <a:moveTo>
                      <a:pt x="0" y="21431"/>
                    </a:moveTo>
                    <a:lnTo>
                      <a:pt x="88106" y="9525"/>
                    </a:lnTo>
                    <a:lnTo>
                      <a:pt x="169069" y="0"/>
                    </a:lnTo>
                    <a:cubicBezTo>
                      <a:pt x="168275" y="243681"/>
                      <a:pt x="167482" y="487363"/>
                      <a:pt x="166688" y="731044"/>
                    </a:cubicBezTo>
                    <a:lnTo>
                      <a:pt x="76200" y="711994"/>
                    </a:lnTo>
                    <a:lnTo>
                      <a:pt x="0" y="704850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012050" y="2006239"/>
                <a:ext cx="2405164" cy="812774"/>
              </a:xfrm>
              <a:custGeom>
                <a:avLst/>
                <a:gdLst>
                  <a:gd name="connsiteX0" fmla="*/ 278349 w 2405511"/>
                  <a:gd name="connsiteY0" fmla="*/ 31318 h 813199"/>
                  <a:gd name="connsiteX1" fmla="*/ 164049 w 2405511"/>
                  <a:gd name="connsiteY1" fmla="*/ 83705 h 813199"/>
                  <a:gd name="connsiteX2" fmla="*/ 37843 w 2405511"/>
                  <a:gd name="connsiteY2" fmla="*/ 226580 h 813199"/>
                  <a:gd name="connsiteX3" fmla="*/ 2124 w 2405511"/>
                  <a:gd name="connsiteY3" fmla="*/ 462324 h 813199"/>
                  <a:gd name="connsiteX4" fmla="*/ 87849 w 2405511"/>
                  <a:gd name="connsiteY4" fmla="*/ 679018 h 813199"/>
                  <a:gd name="connsiteX5" fmla="*/ 375980 w 2405511"/>
                  <a:gd name="connsiteY5" fmla="*/ 800462 h 813199"/>
                  <a:gd name="connsiteX6" fmla="*/ 666493 w 2405511"/>
                  <a:gd name="connsiteY6" fmla="*/ 805224 h 813199"/>
                  <a:gd name="connsiteX7" fmla="*/ 818893 w 2405511"/>
                  <a:gd name="connsiteY7" fmla="*/ 762362 h 813199"/>
                  <a:gd name="connsiteX8" fmla="*/ 997487 w 2405511"/>
                  <a:gd name="connsiteY8" fmla="*/ 731405 h 813199"/>
                  <a:gd name="connsiteX9" fmla="*/ 1264187 w 2405511"/>
                  <a:gd name="connsiteY9" fmla="*/ 721880 h 813199"/>
                  <a:gd name="connsiteX10" fmla="*/ 1585655 w 2405511"/>
                  <a:gd name="connsiteY10" fmla="*/ 757599 h 813199"/>
                  <a:gd name="connsiteX11" fmla="*/ 1780918 w 2405511"/>
                  <a:gd name="connsiteY11" fmla="*/ 802843 h 813199"/>
                  <a:gd name="connsiteX12" fmla="*/ 1976180 w 2405511"/>
                  <a:gd name="connsiteY12" fmla="*/ 800462 h 813199"/>
                  <a:gd name="connsiteX13" fmla="*/ 2209543 w 2405511"/>
                  <a:gd name="connsiteY13" fmla="*/ 748074 h 813199"/>
                  <a:gd name="connsiteX14" fmla="*/ 2376230 w 2405511"/>
                  <a:gd name="connsiteY14" fmla="*/ 571862 h 813199"/>
                  <a:gd name="connsiteX15" fmla="*/ 2400043 w 2405511"/>
                  <a:gd name="connsiteY15" fmla="*/ 305162 h 813199"/>
                  <a:gd name="connsiteX16" fmla="*/ 2314318 w 2405511"/>
                  <a:gd name="connsiteY16" fmla="*/ 140855 h 813199"/>
                  <a:gd name="connsiteX17" fmla="*/ 2111912 w 2405511"/>
                  <a:gd name="connsiteY17" fmla="*/ 26555 h 813199"/>
                  <a:gd name="connsiteX18" fmla="*/ 1871405 w 2405511"/>
                  <a:gd name="connsiteY18" fmla="*/ 362 h 813199"/>
                  <a:gd name="connsiteX19" fmla="*/ 1757105 w 2405511"/>
                  <a:gd name="connsiteY19" fmla="*/ 14649 h 813199"/>
                  <a:gd name="connsiteX20" fmla="*/ 1554699 w 2405511"/>
                  <a:gd name="connsiteY20" fmla="*/ 59893 h 813199"/>
                  <a:gd name="connsiteX21" fmla="*/ 1216562 w 2405511"/>
                  <a:gd name="connsiteY21" fmla="*/ 90849 h 813199"/>
                  <a:gd name="connsiteX22" fmla="*/ 916524 w 2405511"/>
                  <a:gd name="connsiteY22" fmla="*/ 67037 h 813199"/>
                  <a:gd name="connsiteX23" fmla="*/ 664112 w 2405511"/>
                  <a:gd name="connsiteY23" fmla="*/ 21793 h 813199"/>
                  <a:gd name="connsiteX24" fmla="*/ 423605 w 2405511"/>
                  <a:gd name="connsiteY24" fmla="*/ 12268 h 813199"/>
                  <a:gd name="connsiteX25" fmla="*/ 278349 w 2405511"/>
                  <a:gd name="connsiteY25" fmla="*/ 31318 h 81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405511" h="813199">
                    <a:moveTo>
                      <a:pt x="278349" y="31318"/>
                    </a:moveTo>
                    <a:cubicBezTo>
                      <a:pt x="235090" y="43224"/>
                      <a:pt x="204133" y="51161"/>
                      <a:pt x="164049" y="83705"/>
                    </a:cubicBezTo>
                    <a:cubicBezTo>
                      <a:pt x="123965" y="116249"/>
                      <a:pt x="64830" y="163477"/>
                      <a:pt x="37843" y="226580"/>
                    </a:cubicBezTo>
                    <a:cubicBezTo>
                      <a:pt x="10855" y="289683"/>
                      <a:pt x="-6210" y="386918"/>
                      <a:pt x="2124" y="462324"/>
                    </a:cubicBezTo>
                    <a:cubicBezTo>
                      <a:pt x="10458" y="537730"/>
                      <a:pt x="25540" y="622662"/>
                      <a:pt x="87849" y="679018"/>
                    </a:cubicBezTo>
                    <a:cubicBezTo>
                      <a:pt x="150158" y="735374"/>
                      <a:pt x="279539" y="779428"/>
                      <a:pt x="375980" y="800462"/>
                    </a:cubicBezTo>
                    <a:cubicBezTo>
                      <a:pt x="472421" y="821496"/>
                      <a:pt x="592674" y="811574"/>
                      <a:pt x="666493" y="805224"/>
                    </a:cubicBezTo>
                    <a:cubicBezTo>
                      <a:pt x="740312" y="798874"/>
                      <a:pt x="763727" y="774665"/>
                      <a:pt x="818893" y="762362"/>
                    </a:cubicBezTo>
                    <a:cubicBezTo>
                      <a:pt x="874059" y="750059"/>
                      <a:pt x="923271" y="738152"/>
                      <a:pt x="997487" y="731405"/>
                    </a:cubicBezTo>
                    <a:cubicBezTo>
                      <a:pt x="1071703" y="724658"/>
                      <a:pt x="1166159" y="717514"/>
                      <a:pt x="1264187" y="721880"/>
                    </a:cubicBezTo>
                    <a:cubicBezTo>
                      <a:pt x="1362215" y="726246"/>
                      <a:pt x="1499533" y="744105"/>
                      <a:pt x="1585655" y="757599"/>
                    </a:cubicBezTo>
                    <a:cubicBezTo>
                      <a:pt x="1671777" y="771093"/>
                      <a:pt x="1715831" y="795699"/>
                      <a:pt x="1780918" y="802843"/>
                    </a:cubicBezTo>
                    <a:cubicBezTo>
                      <a:pt x="1846006" y="809987"/>
                      <a:pt x="1904743" y="809590"/>
                      <a:pt x="1976180" y="800462"/>
                    </a:cubicBezTo>
                    <a:cubicBezTo>
                      <a:pt x="2047617" y="791334"/>
                      <a:pt x="2142868" y="786174"/>
                      <a:pt x="2209543" y="748074"/>
                    </a:cubicBezTo>
                    <a:cubicBezTo>
                      <a:pt x="2276218" y="709974"/>
                      <a:pt x="2344480" y="645681"/>
                      <a:pt x="2376230" y="571862"/>
                    </a:cubicBezTo>
                    <a:cubicBezTo>
                      <a:pt x="2407980" y="498043"/>
                      <a:pt x="2410362" y="376996"/>
                      <a:pt x="2400043" y="305162"/>
                    </a:cubicBezTo>
                    <a:cubicBezTo>
                      <a:pt x="2389724" y="233328"/>
                      <a:pt x="2362340" y="187289"/>
                      <a:pt x="2314318" y="140855"/>
                    </a:cubicBezTo>
                    <a:cubicBezTo>
                      <a:pt x="2266296" y="94421"/>
                      <a:pt x="2185731" y="49970"/>
                      <a:pt x="2111912" y="26555"/>
                    </a:cubicBezTo>
                    <a:cubicBezTo>
                      <a:pt x="2038093" y="3140"/>
                      <a:pt x="1930540" y="2346"/>
                      <a:pt x="1871405" y="362"/>
                    </a:cubicBezTo>
                    <a:cubicBezTo>
                      <a:pt x="1812271" y="-1622"/>
                      <a:pt x="1809889" y="4727"/>
                      <a:pt x="1757105" y="14649"/>
                    </a:cubicBezTo>
                    <a:cubicBezTo>
                      <a:pt x="1704321" y="24571"/>
                      <a:pt x="1644789" y="47193"/>
                      <a:pt x="1554699" y="59893"/>
                    </a:cubicBezTo>
                    <a:cubicBezTo>
                      <a:pt x="1464609" y="72593"/>
                      <a:pt x="1322924" y="89658"/>
                      <a:pt x="1216562" y="90849"/>
                    </a:cubicBezTo>
                    <a:cubicBezTo>
                      <a:pt x="1110200" y="92040"/>
                      <a:pt x="1008599" y="78546"/>
                      <a:pt x="916524" y="67037"/>
                    </a:cubicBezTo>
                    <a:cubicBezTo>
                      <a:pt x="824449" y="55528"/>
                      <a:pt x="746265" y="30921"/>
                      <a:pt x="664112" y="21793"/>
                    </a:cubicBezTo>
                    <a:cubicBezTo>
                      <a:pt x="581959" y="12665"/>
                      <a:pt x="488296" y="10284"/>
                      <a:pt x="423605" y="12268"/>
                    </a:cubicBezTo>
                    <a:cubicBezTo>
                      <a:pt x="358914" y="14252"/>
                      <a:pt x="321608" y="19412"/>
                      <a:pt x="278349" y="31318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119" name="Left Brace 4118"/>
            <p:cNvSpPr/>
            <p:nvPr/>
          </p:nvSpPr>
          <p:spPr>
            <a:xfrm>
              <a:off x="7358178" y="2874032"/>
              <a:ext cx="296875" cy="561957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19" name="TextBox 88"/>
            <p:cNvSpPr txBox="1">
              <a:spLocks noChangeArrowheads="1"/>
            </p:cNvSpPr>
            <p:nvPr/>
          </p:nvSpPr>
          <p:spPr bwMode="auto">
            <a:xfrm>
              <a:off x="7525200" y="2829600"/>
              <a:ext cx="13094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gold = ±5%</a:t>
              </a:r>
            </a:p>
            <a:p>
              <a:pPr eaLnBrk="1" hangingPunct="1"/>
              <a:endParaRPr lang="en-US" sz="1200" dirty="0"/>
            </a:p>
            <a:p>
              <a:pPr eaLnBrk="1" hangingPunct="1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silver = ±20%</a:t>
              </a:r>
            </a:p>
            <a:p>
              <a:pPr eaLnBrk="1" hangingPunct="1"/>
              <a:endParaRPr lang="en-US" sz="1200" dirty="0"/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6200" y="640458"/>
            <a:ext cx="82296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uild </a:t>
            </a:r>
            <a:r>
              <a:rPr lang="en-US" sz="3600" kern="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parallel circuit below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measure </a:t>
            </a:r>
            <a:r>
              <a:rPr lang="en-US" sz="1600" i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total current from the power </a:t>
            </a: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source</a:t>
            </a:r>
            <a:endParaRPr lang="en-US" sz="1600" i="1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TextBox 20"/>
          <p:cNvSpPr txBox="1">
            <a:spLocks noChangeArrowheads="1"/>
          </p:cNvSpPr>
          <p:nvPr/>
        </p:nvSpPr>
        <p:spPr bwMode="auto">
          <a:xfrm>
            <a:off x="228600" y="4674568"/>
            <a:ext cx="551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Compute the current after you make your measurement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124" name="TextBox 24"/>
          <p:cNvSpPr txBox="1">
            <a:spLocks noChangeArrowheads="1"/>
          </p:cNvSpPr>
          <p:nvPr/>
        </p:nvSpPr>
        <p:spPr bwMode="auto">
          <a:xfrm rot="5400000">
            <a:off x="1631156" y="3544094"/>
            <a:ext cx="976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current flow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74800"/>
            <a:ext cx="4413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2552700" y="3073400"/>
            <a:ext cx="427038" cy="118745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23"/>
          <p:cNvSpPr txBox="1">
            <a:spLocks noChangeArrowheads="1"/>
          </p:cNvSpPr>
          <p:nvPr/>
        </p:nvSpPr>
        <p:spPr bwMode="auto">
          <a:xfrm>
            <a:off x="2589213" y="4287838"/>
            <a:ext cx="1042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2060"/>
                </a:solidFill>
                <a:latin typeface="+mn-lt"/>
              </a:rPr>
              <a:t>current flow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617913" y="3019425"/>
            <a:ext cx="39687" cy="124142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612900"/>
            <a:ext cx="3802063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52132" y="5311077"/>
                <a:ext cx="2575449" cy="670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𝑒𝑞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220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470</m:t>
                              </m:r>
                              <m:r>
                                <m:rPr>
                                  <m:sty m:val="p"/>
                                </m:rPr>
                                <a:rPr lang="el-GR" sz="14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=149.9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32" y="5311077"/>
                <a:ext cx="2575449" cy="670825"/>
              </a:xfrm>
              <a:prstGeom prst="rect">
                <a:avLst/>
              </a:prstGeom>
              <a:blipFill rotWithShape="1"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5311102"/>
                <a:ext cx="1906226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11102"/>
                <a:ext cx="1906226" cy="494238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34268" y="6160911"/>
                <a:ext cx="987963" cy="55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68" y="6160911"/>
                <a:ext cx="987963" cy="555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3468" y="5043340"/>
            <a:ext cx="130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A8B2D"/>
                </a:solidFill>
              </a:rPr>
              <a:t>use Ohm’s law:</a:t>
            </a:r>
            <a:endParaRPr lang="en-US" sz="1400" b="1" dirty="0">
              <a:solidFill>
                <a:srgbClr val="3A8B2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92436" y="6158297"/>
                <a:ext cx="1565364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149.9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=0.033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36" y="6158297"/>
                <a:ext cx="1565364" cy="501419"/>
              </a:xfrm>
              <a:prstGeom prst="rect">
                <a:avLst/>
              </a:prstGeom>
              <a:blipFill rotWithShape="1"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149731" y="2490439"/>
            <a:ext cx="5435393" cy="4234049"/>
            <a:chOff x="1149731" y="2490439"/>
            <a:chExt cx="5435393" cy="4234049"/>
          </a:xfrm>
        </p:grpSpPr>
        <p:sp>
          <p:nvSpPr>
            <p:cNvPr id="8" name="Freeform 7"/>
            <p:cNvSpPr/>
            <p:nvPr/>
          </p:nvSpPr>
          <p:spPr>
            <a:xfrm>
              <a:off x="1149731" y="2490439"/>
              <a:ext cx="4755844" cy="3932663"/>
            </a:xfrm>
            <a:custGeom>
              <a:avLst/>
              <a:gdLst>
                <a:gd name="connsiteX0" fmla="*/ 4069040 w 4755844"/>
                <a:gd name="connsiteY0" fmla="*/ 3932663 h 3932663"/>
                <a:gd name="connsiteX1" fmla="*/ 4470484 w 4755844"/>
                <a:gd name="connsiteY1" fmla="*/ 3865756 h 3932663"/>
                <a:gd name="connsiteX2" fmla="*/ 4708376 w 4755844"/>
                <a:gd name="connsiteY2" fmla="*/ 3531220 h 3932663"/>
                <a:gd name="connsiteX3" fmla="*/ 4723245 w 4755844"/>
                <a:gd name="connsiteY3" fmla="*/ 2527610 h 3932663"/>
                <a:gd name="connsiteX4" fmla="*/ 4351537 w 4755844"/>
                <a:gd name="connsiteY4" fmla="*/ 2178205 h 3932663"/>
                <a:gd name="connsiteX5" fmla="*/ 3273586 w 4755844"/>
                <a:gd name="connsiteY5" fmla="*/ 2148468 h 3932663"/>
                <a:gd name="connsiteX6" fmla="*/ 1251498 w 4755844"/>
                <a:gd name="connsiteY6" fmla="*/ 2170771 h 3932663"/>
                <a:gd name="connsiteX7" fmla="*/ 307362 w 4755844"/>
                <a:gd name="connsiteY7" fmla="*/ 2096429 h 3932663"/>
                <a:gd name="connsiteX8" fmla="*/ 24864 w 4755844"/>
                <a:gd name="connsiteY8" fmla="*/ 1605776 h 3932663"/>
                <a:gd name="connsiteX9" fmla="*/ 32298 w 4755844"/>
                <a:gd name="connsiteY9" fmla="*/ 0 h 393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5844" h="3932663">
                  <a:moveTo>
                    <a:pt x="4069040" y="3932663"/>
                  </a:moveTo>
                  <a:cubicBezTo>
                    <a:pt x="4216484" y="3932663"/>
                    <a:pt x="4363928" y="3932663"/>
                    <a:pt x="4470484" y="3865756"/>
                  </a:cubicBezTo>
                  <a:cubicBezTo>
                    <a:pt x="4577040" y="3798849"/>
                    <a:pt x="4666249" y="3754244"/>
                    <a:pt x="4708376" y="3531220"/>
                  </a:cubicBezTo>
                  <a:cubicBezTo>
                    <a:pt x="4750503" y="3308196"/>
                    <a:pt x="4782718" y="2753112"/>
                    <a:pt x="4723245" y="2527610"/>
                  </a:cubicBezTo>
                  <a:cubicBezTo>
                    <a:pt x="4663772" y="2302108"/>
                    <a:pt x="4593147" y="2241395"/>
                    <a:pt x="4351537" y="2178205"/>
                  </a:cubicBezTo>
                  <a:cubicBezTo>
                    <a:pt x="4109927" y="2115015"/>
                    <a:pt x="3273586" y="2148468"/>
                    <a:pt x="3273586" y="2148468"/>
                  </a:cubicBezTo>
                  <a:lnTo>
                    <a:pt x="1251498" y="2170771"/>
                  </a:lnTo>
                  <a:cubicBezTo>
                    <a:pt x="757127" y="2162098"/>
                    <a:pt x="511801" y="2190595"/>
                    <a:pt x="307362" y="2096429"/>
                  </a:cubicBezTo>
                  <a:cubicBezTo>
                    <a:pt x="102923" y="2002263"/>
                    <a:pt x="70708" y="1955181"/>
                    <a:pt x="24864" y="1605776"/>
                  </a:cubicBezTo>
                  <a:cubicBezTo>
                    <a:pt x="-20980" y="1256371"/>
                    <a:pt x="5659" y="628185"/>
                    <a:pt x="32298" y="0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headEnd type="arrow"/>
              <a:tailEnd type="arrow" w="sm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355156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compare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7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152400" y="4840800"/>
            <a:ext cx="551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Compute the current after you make your measurement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35100"/>
            <a:ext cx="47259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3389313" y="3195638"/>
            <a:ext cx="52387" cy="1247775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475038" y="2743200"/>
            <a:ext cx="860425" cy="167798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23"/>
          <p:cNvSpPr txBox="1">
            <a:spLocks noChangeArrowheads="1"/>
          </p:cNvSpPr>
          <p:nvPr/>
        </p:nvSpPr>
        <p:spPr bwMode="auto">
          <a:xfrm>
            <a:off x="3292475" y="4543425"/>
            <a:ext cx="1042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2060"/>
                </a:solidFill>
                <a:latin typeface="+mn-lt"/>
              </a:rPr>
              <a:t>current flow</a:t>
            </a:r>
          </a:p>
        </p:txBody>
      </p:sp>
      <p:pic>
        <p:nvPicPr>
          <p:cNvPr id="1034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4625"/>
            <a:ext cx="3824288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6200" y="575658"/>
            <a:ext cx="82296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chemeClr val="bg1">
                    <a:lumMod val="85000"/>
                  </a:schemeClr>
                </a:solidFill>
              </a:rPr>
              <a:t>modify the parallel circuit as show</a:t>
            </a:r>
          </a:p>
          <a:p>
            <a:pPr>
              <a:defRPr/>
            </a:pP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measure </a:t>
            </a:r>
            <a:r>
              <a:rPr lang="en-US" sz="1600" i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total current </a:t>
            </a: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through the 220</a:t>
            </a:r>
            <a:r>
              <a:rPr lang="el-GR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resistor</a:t>
            </a:r>
            <a:endParaRPr lang="en-US" sz="1600" i="1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" y="5525562"/>
                <a:ext cx="2090765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25562"/>
                <a:ext cx="2090765" cy="4942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43468" y="5257800"/>
            <a:ext cx="130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A8B2D"/>
                </a:solidFill>
              </a:rPr>
              <a:t>use Ohm’s law:</a:t>
            </a:r>
            <a:endParaRPr lang="en-US" sz="1400" b="1" dirty="0">
              <a:solidFill>
                <a:srgbClr val="3A8B2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7891" y="5518362"/>
                <a:ext cx="1429109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220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=0.023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1" y="5518362"/>
                <a:ext cx="1429109" cy="501419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57199" y="2278351"/>
            <a:ext cx="4740280" cy="3643330"/>
            <a:chOff x="1157199" y="2278351"/>
            <a:chExt cx="4740280" cy="3643330"/>
          </a:xfrm>
        </p:grpSpPr>
        <p:sp>
          <p:nvSpPr>
            <p:cNvPr id="20" name="Freeform 19"/>
            <p:cNvSpPr/>
            <p:nvPr/>
          </p:nvSpPr>
          <p:spPr>
            <a:xfrm>
              <a:off x="1157199" y="2278351"/>
              <a:ext cx="4740280" cy="3643330"/>
            </a:xfrm>
            <a:custGeom>
              <a:avLst/>
              <a:gdLst>
                <a:gd name="connsiteX0" fmla="*/ 4069040 w 4755844"/>
                <a:gd name="connsiteY0" fmla="*/ 3932663 h 3932663"/>
                <a:gd name="connsiteX1" fmla="*/ 4470484 w 4755844"/>
                <a:gd name="connsiteY1" fmla="*/ 3865756 h 3932663"/>
                <a:gd name="connsiteX2" fmla="*/ 4708376 w 4755844"/>
                <a:gd name="connsiteY2" fmla="*/ 3531220 h 3932663"/>
                <a:gd name="connsiteX3" fmla="*/ 4723245 w 4755844"/>
                <a:gd name="connsiteY3" fmla="*/ 2527610 h 3932663"/>
                <a:gd name="connsiteX4" fmla="*/ 4351537 w 4755844"/>
                <a:gd name="connsiteY4" fmla="*/ 2178205 h 3932663"/>
                <a:gd name="connsiteX5" fmla="*/ 3273586 w 4755844"/>
                <a:gd name="connsiteY5" fmla="*/ 2148468 h 3932663"/>
                <a:gd name="connsiteX6" fmla="*/ 1251498 w 4755844"/>
                <a:gd name="connsiteY6" fmla="*/ 2170771 h 3932663"/>
                <a:gd name="connsiteX7" fmla="*/ 307362 w 4755844"/>
                <a:gd name="connsiteY7" fmla="*/ 2096429 h 3932663"/>
                <a:gd name="connsiteX8" fmla="*/ 24864 w 4755844"/>
                <a:gd name="connsiteY8" fmla="*/ 1605776 h 3932663"/>
                <a:gd name="connsiteX9" fmla="*/ 32298 w 4755844"/>
                <a:gd name="connsiteY9" fmla="*/ 0 h 3932663"/>
                <a:gd name="connsiteX0" fmla="*/ 4061572 w 4748376"/>
                <a:gd name="connsiteY0" fmla="*/ 4299863 h 4299863"/>
                <a:gd name="connsiteX1" fmla="*/ 4463016 w 4748376"/>
                <a:gd name="connsiteY1" fmla="*/ 4232956 h 4299863"/>
                <a:gd name="connsiteX2" fmla="*/ 4700908 w 4748376"/>
                <a:gd name="connsiteY2" fmla="*/ 3898420 h 4299863"/>
                <a:gd name="connsiteX3" fmla="*/ 4715777 w 4748376"/>
                <a:gd name="connsiteY3" fmla="*/ 2894810 h 4299863"/>
                <a:gd name="connsiteX4" fmla="*/ 4344069 w 4748376"/>
                <a:gd name="connsiteY4" fmla="*/ 2545405 h 4299863"/>
                <a:gd name="connsiteX5" fmla="*/ 3266118 w 4748376"/>
                <a:gd name="connsiteY5" fmla="*/ 2515668 h 4299863"/>
                <a:gd name="connsiteX6" fmla="*/ 1244030 w 4748376"/>
                <a:gd name="connsiteY6" fmla="*/ 2537971 h 4299863"/>
                <a:gd name="connsiteX7" fmla="*/ 299894 w 4748376"/>
                <a:gd name="connsiteY7" fmla="*/ 2463629 h 4299863"/>
                <a:gd name="connsiteX8" fmla="*/ 17396 w 4748376"/>
                <a:gd name="connsiteY8" fmla="*/ 1972976 h 4299863"/>
                <a:gd name="connsiteX9" fmla="*/ 46430 w 4748376"/>
                <a:gd name="connsiteY9" fmla="*/ 0 h 4299863"/>
                <a:gd name="connsiteX0" fmla="*/ 2463172 w 4748376"/>
                <a:gd name="connsiteY0" fmla="*/ 3543863 h 4244766"/>
                <a:gd name="connsiteX1" fmla="*/ 4463016 w 4748376"/>
                <a:gd name="connsiteY1" fmla="*/ 4232956 h 4244766"/>
                <a:gd name="connsiteX2" fmla="*/ 4700908 w 4748376"/>
                <a:gd name="connsiteY2" fmla="*/ 3898420 h 4244766"/>
                <a:gd name="connsiteX3" fmla="*/ 4715777 w 4748376"/>
                <a:gd name="connsiteY3" fmla="*/ 2894810 h 4244766"/>
                <a:gd name="connsiteX4" fmla="*/ 4344069 w 4748376"/>
                <a:gd name="connsiteY4" fmla="*/ 2545405 h 4244766"/>
                <a:gd name="connsiteX5" fmla="*/ 3266118 w 4748376"/>
                <a:gd name="connsiteY5" fmla="*/ 2515668 h 4244766"/>
                <a:gd name="connsiteX6" fmla="*/ 1244030 w 4748376"/>
                <a:gd name="connsiteY6" fmla="*/ 2537971 h 4244766"/>
                <a:gd name="connsiteX7" fmla="*/ 299894 w 4748376"/>
                <a:gd name="connsiteY7" fmla="*/ 2463629 h 4244766"/>
                <a:gd name="connsiteX8" fmla="*/ 17396 w 4748376"/>
                <a:gd name="connsiteY8" fmla="*/ 1972976 h 4244766"/>
                <a:gd name="connsiteX9" fmla="*/ 46430 w 4748376"/>
                <a:gd name="connsiteY9" fmla="*/ 0 h 4244766"/>
                <a:gd name="connsiteX0" fmla="*/ 2463172 w 4792545"/>
                <a:gd name="connsiteY0" fmla="*/ 3543863 h 3926886"/>
                <a:gd name="connsiteX1" fmla="*/ 3757416 w 4792545"/>
                <a:gd name="connsiteY1" fmla="*/ 3642556 h 3926886"/>
                <a:gd name="connsiteX2" fmla="*/ 4700908 w 4792545"/>
                <a:gd name="connsiteY2" fmla="*/ 3898420 h 3926886"/>
                <a:gd name="connsiteX3" fmla="*/ 4715777 w 4792545"/>
                <a:gd name="connsiteY3" fmla="*/ 2894810 h 3926886"/>
                <a:gd name="connsiteX4" fmla="*/ 4344069 w 4792545"/>
                <a:gd name="connsiteY4" fmla="*/ 2545405 h 3926886"/>
                <a:gd name="connsiteX5" fmla="*/ 3266118 w 4792545"/>
                <a:gd name="connsiteY5" fmla="*/ 2515668 h 3926886"/>
                <a:gd name="connsiteX6" fmla="*/ 1244030 w 4792545"/>
                <a:gd name="connsiteY6" fmla="*/ 2537971 h 3926886"/>
                <a:gd name="connsiteX7" fmla="*/ 299894 w 4792545"/>
                <a:gd name="connsiteY7" fmla="*/ 2463629 h 3926886"/>
                <a:gd name="connsiteX8" fmla="*/ 17396 w 4792545"/>
                <a:gd name="connsiteY8" fmla="*/ 1972976 h 3926886"/>
                <a:gd name="connsiteX9" fmla="*/ 46430 w 4792545"/>
                <a:gd name="connsiteY9" fmla="*/ 0 h 3926886"/>
                <a:gd name="connsiteX0" fmla="*/ 2463172 w 4740280"/>
                <a:gd name="connsiteY0" fmla="*/ 3543863 h 3643776"/>
                <a:gd name="connsiteX1" fmla="*/ 3757416 w 4740280"/>
                <a:gd name="connsiteY1" fmla="*/ 3642556 h 3643776"/>
                <a:gd name="connsiteX2" fmla="*/ 4600108 w 4740280"/>
                <a:gd name="connsiteY2" fmla="*/ 3459220 h 3643776"/>
                <a:gd name="connsiteX3" fmla="*/ 4715777 w 4740280"/>
                <a:gd name="connsiteY3" fmla="*/ 2894810 h 3643776"/>
                <a:gd name="connsiteX4" fmla="*/ 4344069 w 4740280"/>
                <a:gd name="connsiteY4" fmla="*/ 2545405 h 3643776"/>
                <a:gd name="connsiteX5" fmla="*/ 3266118 w 4740280"/>
                <a:gd name="connsiteY5" fmla="*/ 2515668 h 3643776"/>
                <a:gd name="connsiteX6" fmla="*/ 1244030 w 4740280"/>
                <a:gd name="connsiteY6" fmla="*/ 2537971 h 3643776"/>
                <a:gd name="connsiteX7" fmla="*/ 299894 w 4740280"/>
                <a:gd name="connsiteY7" fmla="*/ 2463629 h 3643776"/>
                <a:gd name="connsiteX8" fmla="*/ 17396 w 4740280"/>
                <a:gd name="connsiteY8" fmla="*/ 1972976 h 3643776"/>
                <a:gd name="connsiteX9" fmla="*/ 46430 w 4740280"/>
                <a:gd name="connsiteY9" fmla="*/ 0 h 3643776"/>
                <a:gd name="connsiteX0" fmla="*/ 2362372 w 4740280"/>
                <a:gd name="connsiteY0" fmla="*/ 3529463 h 3643330"/>
                <a:gd name="connsiteX1" fmla="*/ 3757416 w 4740280"/>
                <a:gd name="connsiteY1" fmla="*/ 3642556 h 3643330"/>
                <a:gd name="connsiteX2" fmla="*/ 4600108 w 4740280"/>
                <a:gd name="connsiteY2" fmla="*/ 3459220 h 3643330"/>
                <a:gd name="connsiteX3" fmla="*/ 4715777 w 4740280"/>
                <a:gd name="connsiteY3" fmla="*/ 2894810 h 3643330"/>
                <a:gd name="connsiteX4" fmla="*/ 4344069 w 4740280"/>
                <a:gd name="connsiteY4" fmla="*/ 2545405 h 3643330"/>
                <a:gd name="connsiteX5" fmla="*/ 3266118 w 4740280"/>
                <a:gd name="connsiteY5" fmla="*/ 2515668 h 3643330"/>
                <a:gd name="connsiteX6" fmla="*/ 1244030 w 4740280"/>
                <a:gd name="connsiteY6" fmla="*/ 2537971 h 3643330"/>
                <a:gd name="connsiteX7" fmla="*/ 299894 w 4740280"/>
                <a:gd name="connsiteY7" fmla="*/ 2463629 h 3643330"/>
                <a:gd name="connsiteX8" fmla="*/ 17396 w 4740280"/>
                <a:gd name="connsiteY8" fmla="*/ 1972976 h 3643330"/>
                <a:gd name="connsiteX9" fmla="*/ 46430 w 4740280"/>
                <a:gd name="connsiteY9" fmla="*/ 0 h 364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280" h="3643330">
                  <a:moveTo>
                    <a:pt x="2362372" y="3529463"/>
                  </a:moveTo>
                  <a:cubicBezTo>
                    <a:pt x="2509816" y="3529463"/>
                    <a:pt x="3384460" y="3654263"/>
                    <a:pt x="3757416" y="3642556"/>
                  </a:cubicBezTo>
                  <a:cubicBezTo>
                    <a:pt x="4130372" y="3630849"/>
                    <a:pt x="4440381" y="3583844"/>
                    <a:pt x="4600108" y="3459220"/>
                  </a:cubicBezTo>
                  <a:cubicBezTo>
                    <a:pt x="4759835" y="3334596"/>
                    <a:pt x="4758450" y="3047112"/>
                    <a:pt x="4715777" y="2894810"/>
                  </a:cubicBezTo>
                  <a:cubicBezTo>
                    <a:pt x="4673104" y="2742508"/>
                    <a:pt x="4585679" y="2608595"/>
                    <a:pt x="4344069" y="2545405"/>
                  </a:cubicBezTo>
                  <a:cubicBezTo>
                    <a:pt x="4102459" y="2482215"/>
                    <a:pt x="3266118" y="2515668"/>
                    <a:pt x="3266118" y="2515668"/>
                  </a:cubicBezTo>
                  <a:lnTo>
                    <a:pt x="1244030" y="2537971"/>
                  </a:lnTo>
                  <a:cubicBezTo>
                    <a:pt x="749659" y="2529298"/>
                    <a:pt x="504333" y="2557795"/>
                    <a:pt x="299894" y="2463629"/>
                  </a:cubicBezTo>
                  <a:cubicBezTo>
                    <a:pt x="95455" y="2369463"/>
                    <a:pt x="59640" y="2383581"/>
                    <a:pt x="17396" y="1972976"/>
                  </a:cubicBezTo>
                  <a:cubicBezTo>
                    <a:pt x="-24848" y="1562371"/>
                    <a:pt x="19791" y="628185"/>
                    <a:pt x="46430" y="0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headEnd type="arrow"/>
              <a:tailEnd type="arrow" w="sm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4635" y="5525017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compare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5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9"/>
          <p:cNvSpPr txBox="1">
            <a:spLocks noChangeArrowheads="1"/>
          </p:cNvSpPr>
          <p:nvPr/>
        </p:nvSpPr>
        <p:spPr bwMode="auto">
          <a:xfrm>
            <a:off x="152400" y="5117068"/>
            <a:ext cx="551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Compute the current after you make your measurement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5792955" flipH="1">
            <a:off x="2553494" y="3639344"/>
            <a:ext cx="1231900" cy="747712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3398044" y="3459956"/>
            <a:ext cx="1301750" cy="935038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882775"/>
            <a:ext cx="467518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371600"/>
            <a:ext cx="3802062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6200" y="791658"/>
            <a:ext cx="82296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modify the parallel circuit as show</a:t>
            </a:r>
            <a:endParaRPr lang="en-US" sz="3600" kern="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measure </a:t>
            </a:r>
            <a:r>
              <a:rPr lang="en-US" sz="1600" i="1" kern="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current through the 470</a:t>
            </a:r>
            <a:r>
              <a:rPr lang="el-GR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Ω</a:t>
            </a:r>
            <a:r>
              <a:rPr lang="en-US" sz="1600" i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resistor</a:t>
            </a:r>
            <a:endParaRPr lang="en-US" sz="1600" i="1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8200" y="5782962"/>
                <a:ext cx="2090765" cy="494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" y="5782962"/>
                <a:ext cx="2090765" cy="494238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87491" y="5775762"/>
                <a:ext cx="1429109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470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=0.011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91" y="5775762"/>
                <a:ext cx="1429109" cy="5014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106799" y="2528870"/>
            <a:ext cx="4740280" cy="3643330"/>
            <a:chOff x="1106799" y="2528870"/>
            <a:chExt cx="4740280" cy="3643330"/>
          </a:xfrm>
        </p:grpSpPr>
        <p:sp>
          <p:nvSpPr>
            <p:cNvPr id="18" name="Freeform 17"/>
            <p:cNvSpPr/>
            <p:nvPr/>
          </p:nvSpPr>
          <p:spPr>
            <a:xfrm>
              <a:off x="1106799" y="2528870"/>
              <a:ext cx="4740280" cy="3643330"/>
            </a:xfrm>
            <a:custGeom>
              <a:avLst/>
              <a:gdLst>
                <a:gd name="connsiteX0" fmla="*/ 4069040 w 4755844"/>
                <a:gd name="connsiteY0" fmla="*/ 3932663 h 3932663"/>
                <a:gd name="connsiteX1" fmla="*/ 4470484 w 4755844"/>
                <a:gd name="connsiteY1" fmla="*/ 3865756 h 3932663"/>
                <a:gd name="connsiteX2" fmla="*/ 4708376 w 4755844"/>
                <a:gd name="connsiteY2" fmla="*/ 3531220 h 3932663"/>
                <a:gd name="connsiteX3" fmla="*/ 4723245 w 4755844"/>
                <a:gd name="connsiteY3" fmla="*/ 2527610 h 3932663"/>
                <a:gd name="connsiteX4" fmla="*/ 4351537 w 4755844"/>
                <a:gd name="connsiteY4" fmla="*/ 2178205 h 3932663"/>
                <a:gd name="connsiteX5" fmla="*/ 3273586 w 4755844"/>
                <a:gd name="connsiteY5" fmla="*/ 2148468 h 3932663"/>
                <a:gd name="connsiteX6" fmla="*/ 1251498 w 4755844"/>
                <a:gd name="connsiteY6" fmla="*/ 2170771 h 3932663"/>
                <a:gd name="connsiteX7" fmla="*/ 307362 w 4755844"/>
                <a:gd name="connsiteY7" fmla="*/ 2096429 h 3932663"/>
                <a:gd name="connsiteX8" fmla="*/ 24864 w 4755844"/>
                <a:gd name="connsiteY8" fmla="*/ 1605776 h 3932663"/>
                <a:gd name="connsiteX9" fmla="*/ 32298 w 4755844"/>
                <a:gd name="connsiteY9" fmla="*/ 0 h 3932663"/>
                <a:gd name="connsiteX0" fmla="*/ 4061572 w 4748376"/>
                <a:gd name="connsiteY0" fmla="*/ 4299863 h 4299863"/>
                <a:gd name="connsiteX1" fmla="*/ 4463016 w 4748376"/>
                <a:gd name="connsiteY1" fmla="*/ 4232956 h 4299863"/>
                <a:gd name="connsiteX2" fmla="*/ 4700908 w 4748376"/>
                <a:gd name="connsiteY2" fmla="*/ 3898420 h 4299863"/>
                <a:gd name="connsiteX3" fmla="*/ 4715777 w 4748376"/>
                <a:gd name="connsiteY3" fmla="*/ 2894810 h 4299863"/>
                <a:gd name="connsiteX4" fmla="*/ 4344069 w 4748376"/>
                <a:gd name="connsiteY4" fmla="*/ 2545405 h 4299863"/>
                <a:gd name="connsiteX5" fmla="*/ 3266118 w 4748376"/>
                <a:gd name="connsiteY5" fmla="*/ 2515668 h 4299863"/>
                <a:gd name="connsiteX6" fmla="*/ 1244030 w 4748376"/>
                <a:gd name="connsiteY6" fmla="*/ 2537971 h 4299863"/>
                <a:gd name="connsiteX7" fmla="*/ 299894 w 4748376"/>
                <a:gd name="connsiteY7" fmla="*/ 2463629 h 4299863"/>
                <a:gd name="connsiteX8" fmla="*/ 17396 w 4748376"/>
                <a:gd name="connsiteY8" fmla="*/ 1972976 h 4299863"/>
                <a:gd name="connsiteX9" fmla="*/ 46430 w 4748376"/>
                <a:gd name="connsiteY9" fmla="*/ 0 h 4299863"/>
                <a:gd name="connsiteX0" fmla="*/ 2463172 w 4748376"/>
                <a:gd name="connsiteY0" fmla="*/ 3543863 h 4244766"/>
                <a:gd name="connsiteX1" fmla="*/ 4463016 w 4748376"/>
                <a:gd name="connsiteY1" fmla="*/ 4232956 h 4244766"/>
                <a:gd name="connsiteX2" fmla="*/ 4700908 w 4748376"/>
                <a:gd name="connsiteY2" fmla="*/ 3898420 h 4244766"/>
                <a:gd name="connsiteX3" fmla="*/ 4715777 w 4748376"/>
                <a:gd name="connsiteY3" fmla="*/ 2894810 h 4244766"/>
                <a:gd name="connsiteX4" fmla="*/ 4344069 w 4748376"/>
                <a:gd name="connsiteY4" fmla="*/ 2545405 h 4244766"/>
                <a:gd name="connsiteX5" fmla="*/ 3266118 w 4748376"/>
                <a:gd name="connsiteY5" fmla="*/ 2515668 h 4244766"/>
                <a:gd name="connsiteX6" fmla="*/ 1244030 w 4748376"/>
                <a:gd name="connsiteY6" fmla="*/ 2537971 h 4244766"/>
                <a:gd name="connsiteX7" fmla="*/ 299894 w 4748376"/>
                <a:gd name="connsiteY7" fmla="*/ 2463629 h 4244766"/>
                <a:gd name="connsiteX8" fmla="*/ 17396 w 4748376"/>
                <a:gd name="connsiteY8" fmla="*/ 1972976 h 4244766"/>
                <a:gd name="connsiteX9" fmla="*/ 46430 w 4748376"/>
                <a:gd name="connsiteY9" fmla="*/ 0 h 4244766"/>
                <a:gd name="connsiteX0" fmla="*/ 2463172 w 4792545"/>
                <a:gd name="connsiteY0" fmla="*/ 3543863 h 3926886"/>
                <a:gd name="connsiteX1" fmla="*/ 3757416 w 4792545"/>
                <a:gd name="connsiteY1" fmla="*/ 3642556 h 3926886"/>
                <a:gd name="connsiteX2" fmla="*/ 4700908 w 4792545"/>
                <a:gd name="connsiteY2" fmla="*/ 3898420 h 3926886"/>
                <a:gd name="connsiteX3" fmla="*/ 4715777 w 4792545"/>
                <a:gd name="connsiteY3" fmla="*/ 2894810 h 3926886"/>
                <a:gd name="connsiteX4" fmla="*/ 4344069 w 4792545"/>
                <a:gd name="connsiteY4" fmla="*/ 2545405 h 3926886"/>
                <a:gd name="connsiteX5" fmla="*/ 3266118 w 4792545"/>
                <a:gd name="connsiteY5" fmla="*/ 2515668 h 3926886"/>
                <a:gd name="connsiteX6" fmla="*/ 1244030 w 4792545"/>
                <a:gd name="connsiteY6" fmla="*/ 2537971 h 3926886"/>
                <a:gd name="connsiteX7" fmla="*/ 299894 w 4792545"/>
                <a:gd name="connsiteY7" fmla="*/ 2463629 h 3926886"/>
                <a:gd name="connsiteX8" fmla="*/ 17396 w 4792545"/>
                <a:gd name="connsiteY8" fmla="*/ 1972976 h 3926886"/>
                <a:gd name="connsiteX9" fmla="*/ 46430 w 4792545"/>
                <a:gd name="connsiteY9" fmla="*/ 0 h 3926886"/>
                <a:gd name="connsiteX0" fmla="*/ 2463172 w 4740280"/>
                <a:gd name="connsiteY0" fmla="*/ 3543863 h 3643776"/>
                <a:gd name="connsiteX1" fmla="*/ 3757416 w 4740280"/>
                <a:gd name="connsiteY1" fmla="*/ 3642556 h 3643776"/>
                <a:gd name="connsiteX2" fmla="*/ 4600108 w 4740280"/>
                <a:gd name="connsiteY2" fmla="*/ 3459220 h 3643776"/>
                <a:gd name="connsiteX3" fmla="*/ 4715777 w 4740280"/>
                <a:gd name="connsiteY3" fmla="*/ 2894810 h 3643776"/>
                <a:gd name="connsiteX4" fmla="*/ 4344069 w 4740280"/>
                <a:gd name="connsiteY4" fmla="*/ 2545405 h 3643776"/>
                <a:gd name="connsiteX5" fmla="*/ 3266118 w 4740280"/>
                <a:gd name="connsiteY5" fmla="*/ 2515668 h 3643776"/>
                <a:gd name="connsiteX6" fmla="*/ 1244030 w 4740280"/>
                <a:gd name="connsiteY6" fmla="*/ 2537971 h 3643776"/>
                <a:gd name="connsiteX7" fmla="*/ 299894 w 4740280"/>
                <a:gd name="connsiteY7" fmla="*/ 2463629 h 3643776"/>
                <a:gd name="connsiteX8" fmla="*/ 17396 w 4740280"/>
                <a:gd name="connsiteY8" fmla="*/ 1972976 h 3643776"/>
                <a:gd name="connsiteX9" fmla="*/ 46430 w 4740280"/>
                <a:gd name="connsiteY9" fmla="*/ 0 h 3643776"/>
                <a:gd name="connsiteX0" fmla="*/ 2362372 w 4740280"/>
                <a:gd name="connsiteY0" fmla="*/ 3529463 h 3643330"/>
                <a:gd name="connsiteX1" fmla="*/ 3757416 w 4740280"/>
                <a:gd name="connsiteY1" fmla="*/ 3642556 h 3643330"/>
                <a:gd name="connsiteX2" fmla="*/ 4600108 w 4740280"/>
                <a:gd name="connsiteY2" fmla="*/ 3459220 h 3643330"/>
                <a:gd name="connsiteX3" fmla="*/ 4715777 w 4740280"/>
                <a:gd name="connsiteY3" fmla="*/ 2894810 h 3643330"/>
                <a:gd name="connsiteX4" fmla="*/ 4344069 w 4740280"/>
                <a:gd name="connsiteY4" fmla="*/ 2545405 h 3643330"/>
                <a:gd name="connsiteX5" fmla="*/ 3266118 w 4740280"/>
                <a:gd name="connsiteY5" fmla="*/ 2515668 h 3643330"/>
                <a:gd name="connsiteX6" fmla="*/ 1244030 w 4740280"/>
                <a:gd name="connsiteY6" fmla="*/ 2537971 h 3643330"/>
                <a:gd name="connsiteX7" fmla="*/ 299894 w 4740280"/>
                <a:gd name="connsiteY7" fmla="*/ 2463629 h 3643330"/>
                <a:gd name="connsiteX8" fmla="*/ 17396 w 4740280"/>
                <a:gd name="connsiteY8" fmla="*/ 1972976 h 3643330"/>
                <a:gd name="connsiteX9" fmla="*/ 46430 w 4740280"/>
                <a:gd name="connsiteY9" fmla="*/ 0 h 364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280" h="3643330">
                  <a:moveTo>
                    <a:pt x="2362372" y="3529463"/>
                  </a:moveTo>
                  <a:cubicBezTo>
                    <a:pt x="2509816" y="3529463"/>
                    <a:pt x="3384460" y="3654263"/>
                    <a:pt x="3757416" y="3642556"/>
                  </a:cubicBezTo>
                  <a:cubicBezTo>
                    <a:pt x="4130372" y="3630849"/>
                    <a:pt x="4440381" y="3583844"/>
                    <a:pt x="4600108" y="3459220"/>
                  </a:cubicBezTo>
                  <a:cubicBezTo>
                    <a:pt x="4759835" y="3334596"/>
                    <a:pt x="4758450" y="3047112"/>
                    <a:pt x="4715777" y="2894810"/>
                  </a:cubicBezTo>
                  <a:cubicBezTo>
                    <a:pt x="4673104" y="2742508"/>
                    <a:pt x="4585679" y="2608595"/>
                    <a:pt x="4344069" y="2545405"/>
                  </a:cubicBezTo>
                  <a:cubicBezTo>
                    <a:pt x="4102459" y="2482215"/>
                    <a:pt x="3266118" y="2515668"/>
                    <a:pt x="3266118" y="2515668"/>
                  </a:cubicBezTo>
                  <a:lnTo>
                    <a:pt x="1244030" y="2537971"/>
                  </a:lnTo>
                  <a:cubicBezTo>
                    <a:pt x="749659" y="2529298"/>
                    <a:pt x="504333" y="2557795"/>
                    <a:pt x="299894" y="2463629"/>
                  </a:cubicBezTo>
                  <a:cubicBezTo>
                    <a:pt x="95455" y="2369463"/>
                    <a:pt x="59640" y="2383581"/>
                    <a:pt x="17396" y="1972976"/>
                  </a:cubicBezTo>
                  <a:cubicBezTo>
                    <a:pt x="-24848" y="1562371"/>
                    <a:pt x="19791" y="628185"/>
                    <a:pt x="46430" y="0"/>
                  </a:cubicBezTo>
                </a:path>
              </a:pathLst>
            </a:custGeom>
            <a:noFill/>
            <a:ln w="31750">
              <a:solidFill>
                <a:srgbClr val="FFFF00"/>
              </a:solidFill>
              <a:headEnd type="arrow"/>
              <a:tailEnd type="arrow" w="sm" len="med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65538" y="5669088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compare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3068" y="5515200"/>
            <a:ext cx="130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A8B2D"/>
                </a:solidFill>
              </a:rPr>
              <a:t>use Ohm’s law:</a:t>
            </a:r>
            <a:endParaRPr lang="en-US" sz="1400" b="1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11838" y="2002533"/>
            <a:ext cx="457200" cy="457200"/>
            <a:chOff x="2514600" y="1828800"/>
            <a:chExt cx="457200" cy="4572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2515394" y="2056606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4600" y="2057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3" name="Group 39"/>
          <p:cNvGrpSpPr>
            <a:grpSpLocks/>
          </p:cNvGrpSpPr>
          <p:nvPr/>
        </p:nvGrpSpPr>
        <p:grpSpPr bwMode="auto">
          <a:xfrm>
            <a:off x="2611438" y="1466850"/>
            <a:ext cx="1143000" cy="1428750"/>
            <a:chOff x="5638800" y="1447800"/>
            <a:chExt cx="1143000" cy="1428929"/>
          </a:xfrm>
        </p:grpSpPr>
        <p:sp>
          <p:nvSpPr>
            <p:cNvPr id="7191" name="TextBox 35"/>
            <p:cNvSpPr txBox="1">
              <a:spLocks noChangeArrowheads="1"/>
            </p:cNvSpPr>
            <p:nvPr/>
          </p:nvSpPr>
          <p:spPr bwMode="auto">
            <a:xfrm>
              <a:off x="5638800" y="1447800"/>
              <a:ext cx="114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7200"/>
                <a:t>~</a:t>
              </a:r>
            </a:p>
          </p:txBody>
        </p:sp>
        <p:sp>
          <p:nvSpPr>
            <p:cNvPr id="7192" name="TextBox 37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114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7200" dirty="0"/>
                <a:t>~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2525" y="4511675"/>
            <a:ext cx="1314450" cy="400050"/>
            <a:chOff x="1152525" y="4511675"/>
            <a:chExt cx="1314450" cy="40005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1206500" y="4903788"/>
              <a:ext cx="417513" cy="793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 bwMode="auto">
            <a:xfrm>
              <a:off x="1152525" y="4511675"/>
              <a:ext cx="131445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C00000"/>
                  </a:solidFill>
                  <a:latin typeface="Arno Pro SmText" pitchFamily="18" charset="0"/>
                  <a:cs typeface="+mn-cs"/>
                </a:rPr>
                <a:t>I = 22.7 mA</a:t>
              </a:r>
              <a:endParaRPr lang="en-US" dirty="0">
                <a:solidFill>
                  <a:srgbClr val="C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4997450"/>
            <a:ext cx="395288" cy="1314450"/>
            <a:chOff x="609600" y="4997450"/>
            <a:chExt cx="395288" cy="131445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rot="5400000">
              <a:off x="625475" y="5635625"/>
              <a:ext cx="757238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 bwMode="auto">
            <a:xfrm rot="16200000">
              <a:off x="137319" y="5469731"/>
              <a:ext cx="1314450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kern="0" dirty="0">
                  <a:solidFill>
                    <a:srgbClr val="C00000"/>
                  </a:solidFill>
                  <a:latin typeface="Arno Pro SmText" pitchFamily="18" charset="0"/>
                  <a:cs typeface="+mn-cs"/>
                </a:rPr>
                <a:t>I = 10.7 mA</a:t>
              </a:r>
              <a:endParaRPr lang="en-US" dirty="0">
                <a:solidFill>
                  <a:srgbClr val="C00000"/>
                </a:solidFill>
                <a:latin typeface="Arial" charset="0"/>
                <a:cs typeface="+mn-cs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2133600" y="3962400"/>
            <a:ext cx="1066800" cy="54927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23"/>
          <p:cNvSpPr txBox="1">
            <a:spLocks noChangeArrowheads="1"/>
          </p:cNvSpPr>
          <p:nvPr/>
        </p:nvSpPr>
        <p:spPr bwMode="auto">
          <a:xfrm>
            <a:off x="3200400" y="3733800"/>
            <a:ext cx="3759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more current goes through smaller resistor</a:t>
            </a:r>
          </a:p>
        </p:txBody>
      </p:sp>
      <p:pic>
        <p:nvPicPr>
          <p:cNvPr id="718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1600200"/>
            <a:ext cx="226536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574970"/>
            <a:ext cx="2109788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9601" y="3716338"/>
            <a:ext cx="1004887" cy="1160462"/>
            <a:chOff x="609601" y="3716338"/>
            <a:chExt cx="1004887" cy="1160462"/>
          </a:xfrm>
        </p:grpSpPr>
        <p:sp>
          <p:nvSpPr>
            <p:cNvPr id="48" name="Rectangle 47"/>
            <p:cNvSpPr/>
            <p:nvPr/>
          </p:nvSpPr>
          <p:spPr bwMode="auto">
            <a:xfrm rot="16200000">
              <a:off x="223045" y="4102894"/>
              <a:ext cx="1143000" cy="369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srgbClr val="C00000"/>
                  </a:solidFill>
                  <a:latin typeface="Arno Pro SmText" pitchFamily="18" charset="0"/>
                  <a:cs typeface="+mn-cs"/>
                </a:rPr>
                <a:t>I = 33 mA</a:t>
              </a:r>
              <a:endParaRPr lang="en-US" dirty="0">
                <a:solidFill>
                  <a:srgbClr val="C0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04888" y="3733800"/>
              <a:ext cx="609600" cy="1143000"/>
              <a:chOff x="1004888" y="3733800"/>
              <a:chExt cx="609600" cy="1143000"/>
            </a:xfrm>
          </p:grpSpPr>
          <p:cxnSp>
            <p:nvCxnSpPr>
              <p:cNvPr id="46" name="Straight Arrow Connector 45"/>
              <p:cNvCxnSpPr/>
              <p:nvPr/>
            </p:nvCxnSpPr>
            <p:spPr bwMode="auto">
              <a:xfrm rot="5400000">
                <a:off x="433388" y="4305300"/>
                <a:ext cx="1143000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1004888" y="3733800"/>
                <a:ext cx="609600" cy="158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8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1" y="1554858"/>
            <a:ext cx="20383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96850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429456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04800" y="791658"/>
            <a:ext cx="82296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check for conservation of charge</a:t>
            </a:r>
            <a:endParaRPr lang="en-US" sz="1600" i="1" kern="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004888" y="495300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81400" y="4305300"/>
            <a:ext cx="5029200" cy="1349374"/>
            <a:chOff x="3581400" y="4305300"/>
            <a:chExt cx="5029200" cy="1349374"/>
          </a:xfrm>
        </p:grpSpPr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3581400" y="4466942"/>
              <a:ext cx="50292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600" b="1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Kirchoff’s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Current Law (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KCL)</a:t>
              </a:r>
              <a:b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</a:b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The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algebraic sum of currents entering a node is zero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.</a:t>
              </a:r>
            </a:p>
            <a:p>
              <a:pPr algn="ctr" eaLnBrk="1" hangingPunct="1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  <a:p>
              <a:pPr algn="ctr" eaLnBrk="1" hangingPunct="1"/>
              <a:r>
                <a:rPr lang="en-US" b="1" dirty="0" smtClean="0">
                  <a:solidFill>
                    <a:srgbClr val="C00000"/>
                  </a:solidFill>
                  <a:latin typeface="+mn-lt"/>
                </a:rPr>
                <a:t>Current </a:t>
              </a:r>
              <a:r>
                <a:rPr lang="en-US" b="1" dirty="0">
                  <a:solidFill>
                    <a:srgbClr val="C00000"/>
                  </a:solidFill>
                  <a:latin typeface="+mn-lt"/>
                </a:rPr>
                <a:t>In = Current Out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33800" y="4305300"/>
              <a:ext cx="4724400" cy="134937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9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50000"/>
            </a:schemeClr>
          </a:solidFill>
          <a:tailEnd type="arrow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352</Words>
  <Application>Microsoft Office PowerPoint</Application>
  <PresentationFormat>On-screen Show (4:3)</PresentationFormat>
  <Paragraphs>94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Currents Through Parallel Resistors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David</cp:lastModifiedBy>
  <cp:revision>439</cp:revision>
  <cp:lastPrinted>2011-01-30T19:21:15Z</cp:lastPrinted>
  <dcterms:created xsi:type="dcterms:W3CDTF">2010-11-22T19:22:38Z</dcterms:created>
  <dcterms:modified xsi:type="dcterms:W3CDTF">2011-10-08T04:27:05Z</dcterms:modified>
</cp:coreProperties>
</file>