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256" r:id="rId2"/>
    <p:sldId id="357" r:id="rId3"/>
    <p:sldId id="362" r:id="rId4"/>
    <p:sldId id="358" r:id="rId5"/>
    <p:sldId id="359" r:id="rId6"/>
    <p:sldId id="323"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7" r:id="rId35"/>
    <p:sldId id="324"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61" r:id="rId69"/>
    <p:sldId id="322" r:id="rId70"/>
    <p:sldId id="325" r:id="rId71"/>
    <p:sldId id="326" r:id="rId72"/>
    <p:sldId id="327" r:id="rId73"/>
    <p:sldId id="328" r:id="rId74"/>
    <p:sldId id="329" r:id="rId75"/>
    <p:sldId id="330" r:id="rId76"/>
    <p:sldId id="331" r:id="rId77"/>
    <p:sldId id="332" r:id="rId78"/>
    <p:sldId id="333" r:id="rId79"/>
    <p:sldId id="334" r:id="rId80"/>
    <p:sldId id="336" r:id="rId81"/>
    <p:sldId id="337" r:id="rId82"/>
    <p:sldId id="338" r:id="rId83"/>
    <p:sldId id="339" r:id="rId84"/>
    <p:sldId id="340" r:id="rId85"/>
    <p:sldId id="341" r:id="rId86"/>
    <p:sldId id="342" r:id="rId87"/>
    <p:sldId id="343" r:id="rId88"/>
    <p:sldId id="344"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345" r:id="rId138"/>
    <p:sldId id="360"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4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oleObject" Target="file:///F:\Classes\ECE%20478\Maze%20Layou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Classes\ECE%20478\Maze%20Layou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Classes\ECE%20478\Maze%20Layou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Lamarckian vs Darwinian</a:t>
            </a:r>
          </a:p>
        </c:rich>
      </c:tx>
      <c:layout/>
    </c:title>
    <c:plotArea>
      <c:layout>
        <c:manualLayout>
          <c:layoutTarget val="inner"/>
          <c:xMode val="edge"/>
          <c:yMode val="edge"/>
          <c:x val="0.25672903272412029"/>
          <c:y val="0.23774314668999746"/>
          <c:w val="0.49283897998988802"/>
          <c:h val="0.63401246719160109"/>
        </c:manualLayout>
      </c:layout>
      <c:barChart>
        <c:barDir val="col"/>
        <c:grouping val="clustered"/>
        <c:ser>
          <c:idx val="0"/>
          <c:order val="0"/>
          <c:tx>
            <c:v>Lamarckian GA</c:v>
          </c:tx>
          <c:cat>
            <c:numRef>
              <c:f>Sheet2!$F$48</c:f>
              <c:numCache>
                <c:formatCode>General</c:formatCode>
                <c:ptCount val="1"/>
              </c:numCache>
            </c:numRef>
          </c:cat>
          <c:val>
            <c:numRef>
              <c:f>Sheet2!$D$20</c:f>
              <c:numCache>
                <c:formatCode>General</c:formatCode>
                <c:ptCount val="1"/>
                <c:pt idx="0">
                  <c:v>12</c:v>
                </c:pt>
              </c:numCache>
            </c:numRef>
          </c:val>
        </c:ser>
        <c:ser>
          <c:idx val="1"/>
          <c:order val="1"/>
          <c:tx>
            <c:v>Darwinian GA</c:v>
          </c:tx>
          <c:cat>
            <c:numRef>
              <c:f>Sheet2!$F$48</c:f>
              <c:numCache>
                <c:formatCode>General</c:formatCode>
                <c:ptCount val="1"/>
              </c:numCache>
            </c:numRef>
          </c:cat>
          <c:val>
            <c:numRef>
              <c:f>Sheet2!$H$43</c:f>
              <c:numCache>
                <c:formatCode>General</c:formatCode>
                <c:ptCount val="1"/>
                <c:pt idx="0">
                  <c:v>32</c:v>
                </c:pt>
              </c:numCache>
            </c:numRef>
          </c:val>
        </c:ser>
        <c:axId val="112180608"/>
        <c:axId val="112194688"/>
      </c:barChart>
      <c:catAx>
        <c:axId val="112180608"/>
        <c:scaling>
          <c:orientation val="minMax"/>
        </c:scaling>
        <c:axPos val="b"/>
        <c:numFmt formatCode="General" sourceLinked="1"/>
        <c:tickLblPos val="nextTo"/>
        <c:crossAx val="112194688"/>
        <c:crosses val="autoZero"/>
        <c:auto val="1"/>
        <c:lblAlgn val="ctr"/>
        <c:lblOffset val="100"/>
      </c:catAx>
      <c:valAx>
        <c:axId val="112194688"/>
        <c:scaling>
          <c:orientation val="minMax"/>
        </c:scaling>
        <c:axPos val="l"/>
        <c:majorGridlines/>
        <c:title>
          <c:tx>
            <c:rich>
              <a:bodyPr rot="-5400000" vert="horz"/>
              <a:lstStyle/>
              <a:p>
                <a:pPr>
                  <a:defRPr/>
                </a:pPr>
                <a:r>
                  <a:rPr lang="en-US" dirty="0"/>
                  <a:t>Number of Generations</a:t>
                </a:r>
              </a:p>
            </c:rich>
          </c:tx>
          <c:layout/>
        </c:title>
        <c:numFmt formatCode="General" sourceLinked="1"/>
        <c:tickLblPos val="nextTo"/>
        <c:crossAx val="112180608"/>
        <c:crosses val="autoZero"/>
        <c:crossBetween val="between"/>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Lamarckian Genetic</a:t>
            </a:r>
            <a:r>
              <a:rPr lang="en-US" baseline="0" dirty="0"/>
              <a:t> Algorithm</a:t>
            </a:r>
            <a:endParaRPr lang="en-US" dirty="0"/>
          </a:p>
        </c:rich>
      </c:tx>
      <c:layout/>
    </c:title>
    <c:plotArea>
      <c:layout/>
      <c:lineChart>
        <c:grouping val="standard"/>
        <c:ser>
          <c:idx val="0"/>
          <c:order val="0"/>
          <c:tx>
            <c:v>Test 1</c:v>
          </c:tx>
          <c:marker>
            <c:symbol val="none"/>
          </c:marker>
          <c:val>
            <c:numRef>
              <c:f>Sheet2!$A$4:$A$17</c:f>
              <c:numCache>
                <c:formatCode>General</c:formatCode>
                <c:ptCount val="14"/>
                <c:pt idx="0">
                  <c:v>16</c:v>
                </c:pt>
                <c:pt idx="1">
                  <c:v>14</c:v>
                </c:pt>
                <c:pt idx="2">
                  <c:v>12</c:v>
                </c:pt>
                <c:pt idx="3">
                  <c:v>12</c:v>
                </c:pt>
                <c:pt idx="4">
                  <c:v>8</c:v>
                </c:pt>
                <c:pt idx="5">
                  <c:v>8</c:v>
                </c:pt>
                <c:pt idx="6">
                  <c:v>6</c:v>
                </c:pt>
                <c:pt idx="7">
                  <c:v>5</c:v>
                </c:pt>
                <c:pt idx="8">
                  <c:v>2</c:v>
                </c:pt>
              </c:numCache>
            </c:numRef>
          </c:val>
        </c:ser>
        <c:ser>
          <c:idx val="1"/>
          <c:order val="1"/>
          <c:tx>
            <c:v>Test 2</c:v>
          </c:tx>
          <c:marker>
            <c:symbol val="none"/>
          </c:marker>
          <c:val>
            <c:numRef>
              <c:f>Sheet2!$B$4:$B$17</c:f>
              <c:numCache>
                <c:formatCode>General</c:formatCode>
                <c:ptCount val="14"/>
                <c:pt idx="0">
                  <c:v>16</c:v>
                </c:pt>
                <c:pt idx="1">
                  <c:v>15</c:v>
                </c:pt>
                <c:pt idx="2">
                  <c:v>14</c:v>
                </c:pt>
                <c:pt idx="3">
                  <c:v>13</c:v>
                </c:pt>
                <c:pt idx="4">
                  <c:v>12</c:v>
                </c:pt>
                <c:pt idx="5">
                  <c:v>9</c:v>
                </c:pt>
                <c:pt idx="6">
                  <c:v>8</c:v>
                </c:pt>
                <c:pt idx="7">
                  <c:v>7</c:v>
                </c:pt>
                <c:pt idx="8">
                  <c:v>5</c:v>
                </c:pt>
                <c:pt idx="9">
                  <c:v>4</c:v>
                </c:pt>
                <c:pt idx="10">
                  <c:v>4</c:v>
                </c:pt>
                <c:pt idx="11">
                  <c:v>3</c:v>
                </c:pt>
                <c:pt idx="12">
                  <c:v>2</c:v>
                </c:pt>
              </c:numCache>
            </c:numRef>
          </c:val>
        </c:ser>
        <c:ser>
          <c:idx val="2"/>
          <c:order val="2"/>
          <c:tx>
            <c:v>Test 3</c:v>
          </c:tx>
          <c:marker>
            <c:symbol val="none"/>
          </c:marker>
          <c:val>
            <c:numRef>
              <c:f>Sheet2!$C$4:$C$17</c:f>
              <c:numCache>
                <c:formatCode>General</c:formatCode>
                <c:ptCount val="14"/>
                <c:pt idx="0">
                  <c:v>15</c:v>
                </c:pt>
                <c:pt idx="1">
                  <c:v>14</c:v>
                </c:pt>
                <c:pt idx="2">
                  <c:v>14</c:v>
                </c:pt>
                <c:pt idx="3">
                  <c:v>13</c:v>
                </c:pt>
                <c:pt idx="4">
                  <c:v>13</c:v>
                </c:pt>
                <c:pt idx="5">
                  <c:v>12</c:v>
                </c:pt>
                <c:pt idx="6">
                  <c:v>10</c:v>
                </c:pt>
                <c:pt idx="7">
                  <c:v>9</c:v>
                </c:pt>
                <c:pt idx="8">
                  <c:v>8</c:v>
                </c:pt>
                <c:pt idx="9">
                  <c:v>8</c:v>
                </c:pt>
                <c:pt idx="10">
                  <c:v>5</c:v>
                </c:pt>
                <c:pt idx="11">
                  <c:v>4</c:v>
                </c:pt>
                <c:pt idx="12">
                  <c:v>4</c:v>
                </c:pt>
                <c:pt idx="13">
                  <c:v>2</c:v>
                </c:pt>
              </c:numCache>
            </c:numRef>
          </c:val>
        </c:ser>
        <c:marker val="1"/>
        <c:axId val="136365952"/>
        <c:axId val="131989504"/>
      </c:lineChart>
      <c:catAx>
        <c:axId val="136365952"/>
        <c:scaling>
          <c:orientation val="minMax"/>
        </c:scaling>
        <c:axPos val="b"/>
        <c:title>
          <c:tx>
            <c:rich>
              <a:bodyPr/>
              <a:lstStyle/>
              <a:p>
                <a:pPr>
                  <a:defRPr/>
                </a:pPr>
                <a:r>
                  <a:rPr lang="en-US" dirty="0"/>
                  <a:t>Number of Generations</a:t>
                </a:r>
              </a:p>
            </c:rich>
          </c:tx>
          <c:layout/>
        </c:title>
        <c:tickLblPos val="nextTo"/>
        <c:crossAx val="131989504"/>
        <c:crosses val="autoZero"/>
        <c:auto val="1"/>
        <c:lblAlgn val="ctr"/>
        <c:lblOffset val="100"/>
      </c:catAx>
      <c:valAx>
        <c:axId val="131989504"/>
        <c:scaling>
          <c:orientation val="minMax"/>
        </c:scaling>
        <c:axPos val="l"/>
        <c:majorGridlines/>
        <c:title>
          <c:tx>
            <c:rich>
              <a:bodyPr rot="-5400000" vert="horz"/>
              <a:lstStyle/>
              <a:p>
                <a:pPr>
                  <a:defRPr/>
                </a:pPr>
                <a:r>
                  <a:rPr lang="en-US" dirty="0"/>
                  <a:t>Fitness Value</a:t>
                </a:r>
              </a:p>
            </c:rich>
          </c:tx>
          <c:layout/>
        </c:title>
        <c:numFmt formatCode="General" sourceLinked="1"/>
        <c:tickLblPos val="nextTo"/>
        <c:crossAx val="136365952"/>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Darwinian Genetic</a:t>
            </a:r>
            <a:r>
              <a:rPr lang="en-US" baseline="0" dirty="0"/>
              <a:t> Algorithm</a:t>
            </a:r>
            <a:endParaRPr lang="en-US" dirty="0"/>
          </a:p>
        </c:rich>
      </c:tx>
      <c:layout/>
    </c:title>
    <c:plotArea>
      <c:layout/>
      <c:lineChart>
        <c:grouping val="standard"/>
        <c:ser>
          <c:idx val="0"/>
          <c:order val="0"/>
          <c:tx>
            <c:v>Test 1</c:v>
          </c:tx>
          <c:marker>
            <c:symbol val="none"/>
          </c:marker>
          <c:val>
            <c:numRef>
              <c:f>Sheet2!$E$4:$E$29</c:f>
              <c:numCache>
                <c:formatCode>General</c:formatCode>
                <c:ptCount val="26"/>
                <c:pt idx="0">
                  <c:v>17</c:v>
                </c:pt>
                <c:pt idx="1">
                  <c:v>15</c:v>
                </c:pt>
                <c:pt idx="2">
                  <c:v>15</c:v>
                </c:pt>
                <c:pt idx="3">
                  <c:v>13</c:v>
                </c:pt>
                <c:pt idx="4">
                  <c:v>13</c:v>
                </c:pt>
                <c:pt idx="5">
                  <c:v>13</c:v>
                </c:pt>
                <c:pt idx="6">
                  <c:v>11</c:v>
                </c:pt>
                <c:pt idx="7">
                  <c:v>11</c:v>
                </c:pt>
                <c:pt idx="8">
                  <c:v>10</c:v>
                </c:pt>
                <c:pt idx="9">
                  <c:v>9</c:v>
                </c:pt>
                <c:pt idx="10">
                  <c:v>9</c:v>
                </c:pt>
                <c:pt idx="11">
                  <c:v>9</c:v>
                </c:pt>
                <c:pt idx="12">
                  <c:v>8</c:v>
                </c:pt>
                <c:pt idx="13">
                  <c:v>8</c:v>
                </c:pt>
                <c:pt idx="14">
                  <c:v>8</c:v>
                </c:pt>
                <c:pt idx="15">
                  <c:v>7</c:v>
                </c:pt>
                <c:pt idx="16">
                  <c:v>7</c:v>
                </c:pt>
                <c:pt idx="17">
                  <c:v>6</c:v>
                </c:pt>
                <c:pt idx="18">
                  <c:v>6</c:v>
                </c:pt>
                <c:pt idx="19">
                  <c:v>4</c:v>
                </c:pt>
                <c:pt idx="20">
                  <c:v>4</c:v>
                </c:pt>
                <c:pt idx="21">
                  <c:v>4</c:v>
                </c:pt>
                <c:pt idx="22">
                  <c:v>4</c:v>
                </c:pt>
                <c:pt idx="23">
                  <c:v>4</c:v>
                </c:pt>
                <c:pt idx="24">
                  <c:v>3</c:v>
                </c:pt>
                <c:pt idx="25">
                  <c:v>2</c:v>
                </c:pt>
              </c:numCache>
            </c:numRef>
          </c:val>
        </c:ser>
        <c:ser>
          <c:idx val="1"/>
          <c:order val="1"/>
          <c:tx>
            <c:v>Test 2</c:v>
          </c:tx>
          <c:marker>
            <c:symbol val="none"/>
          </c:marker>
          <c:val>
            <c:numRef>
              <c:f>Sheet2!$F$4:$F$40</c:f>
              <c:numCache>
                <c:formatCode>General</c:formatCode>
                <c:ptCount val="37"/>
                <c:pt idx="0">
                  <c:v>16</c:v>
                </c:pt>
                <c:pt idx="1">
                  <c:v>16</c:v>
                </c:pt>
                <c:pt idx="2">
                  <c:v>14</c:v>
                </c:pt>
                <c:pt idx="3">
                  <c:v>14</c:v>
                </c:pt>
                <c:pt idx="4">
                  <c:v>14</c:v>
                </c:pt>
                <c:pt idx="5">
                  <c:v>12</c:v>
                </c:pt>
                <c:pt idx="6">
                  <c:v>13</c:v>
                </c:pt>
                <c:pt idx="7">
                  <c:v>12</c:v>
                </c:pt>
                <c:pt idx="8">
                  <c:v>12</c:v>
                </c:pt>
                <c:pt idx="9">
                  <c:v>12</c:v>
                </c:pt>
                <c:pt idx="10">
                  <c:v>12</c:v>
                </c:pt>
                <c:pt idx="11">
                  <c:v>10</c:v>
                </c:pt>
                <c:pt idx="12">
                  <c:v>10</c:v>
                </c:pt>
                <c:pt idx="13">
                  <c:v>10</c:v>
                </c:pt>
                <c:pt idx="14">
                  <c:v>10</c:v>
                </c:pt>
                <c:pt idx="15">
                  <c:v>10</c:v>
                </c:pt>
                <c:pt idx="16">
                  <c:v>10</c:v>
                </c:pt>
                <c:pt idx="17">
                  <c:v>10</c:v>
                </c:pt>
                <c:pt idx="18">
                  <c:v>9</c:v>
                </c:pt>
                <c:pt idx="19">
                  <c:v>9</c:v>
                </c:pt>
                <c:pt idx="20">
                  <c:v>9</c:v>
                </c:pt>
                <c:pt idx="21">
                  <c:v>8</c:v>
                </c:pt>
                <c:pt idx="22">
                  <c:v>8</c:v>
                </c:pt>
                <c:pt idx="23">
                  <c:v>8</c:v>
                </c:pt>
                <c:pt idx="24">
                  <c:v>8</c:v>
                </c:pt>
                <c:pt idx="25">
                  <c:v>8</c:v>
                </c:pt>
                <c:pt idx="26">
                  <c:v>8</c:v>
                </c:pt>
                <c:pt idx="27">
                  <c:v>5</c:v>
                </c:pt>
                <c:pt idx="28">
                  <c:v>5</c:v>
                </c:pt>
                <c:pt idx="29">
                  <c:v>5</c:v>
                </c:pt>
                <c:pt idx="30">
                  <c:v>5</c:v>
                </c:pt>
                <c:pt idx="31">
                  <c:v>4</c:v>
                </c:pt>
                <c:pt idx="32">
                  <c:v>3</c:v>
                </c:pt>
                <c:pt idx="33">
                  <c:v>3</c:v>
                </c:pt>
                <c:pt idx="34">
                  <c:v>3</c:v>
                </c:pt>
                <c:pt idx="35">
                  <c:v>3</c:v>
                </c:pt>
                <c:pt idx="36">
                  <c:v>2</c:v>
                </c:pt>
              </c:numCache>
            </c:numRef>
          </c:val>
        </c:ser>
        <c:ser>
          <c:idx val="2"/>
          <c:order val="2"/>
          <c:tx>
            <c:v>Test 3</c:v>
          </c:tx>
          <c:marker>
            <c:symbol val="none"/>
          </c:marker>
          <c:val>
            <c:numRef>
              <c:f>Sheet2!$G$4:$G$36</c:f>
              <c:numCache>
                <c:formatCode>General</c:formatCode>
                <c:ptCount val="33"/>
                <c:pt idx="0">
                  <c:v>15</c:v>
                </c:pt>
                <c:pt idx="1">
                  <c:v>15</c:v>
                </c:pt>
                <c:pt idx="2">
                  <c:v>15</c:v>
                </c:pt>
                <c:pt idx="3">
                  <c:v>15</c:v>
                </c:pt>
                <c:pt idx="4">
                  <c:v>15</c:v>
                </c:pt>
                <c:pt idx="5">
                  <c:v>13</c:v>
                </c:pt>
                <c:pt idx="6">
                  <c:v>13</c:v>
                </c:pt>
                <c:pt idx="7">
                  <c:v>13</c:v>
                </c:pt>
                <c:pt idx="8">
                  <c:v>13</c:v>
                </c:pt>
                <c:pt idx="9">
                  <c:v>13</c:v>
                </c:pt>
                <c:pt idx="10">
                  <c:v>13</c:v>
                </c:pt>
                <c:pt idx="11">
                  <c:v>12</c:v>
                </c:pt>
                <c:pt idx="12">
                  <c:v>12</c:v>
                </c:pt>
                <c:pt idx="13">
                  <c:v>12</c:v>
                </c:pt>
                <c:pt idx="14">
                  <c:v>9</c:v>
                </c:pt>
                <c:pt idx="15">
                  <c:v>12</c:v>
                </c:pt>
                <c:pt idx="16">
                  <c:v>9</c:v>
                </c:pt>
                <c:pt idx="17">
                  <c:v>9</c:v>
                </c:pt>
                <c:pt idx="18">
                  <c:v>9</c:v>
                </c:pt>
                <c:pt idx="19">
                  <c:v>9</c:v>
                </c:pt>
                <c:pt idx="20">
                  <c:v>9</c:v>
                </c:pt>
                <c:pt idx="21">
                  <c:v>8</c:v>
                </c:pt>
                <c:pt idx="22">
                  <c:v>6</c:v>
                </c:pt>
                <c:pt idx="23">
                  <c:v>6</c:v>
                </c:pt>
                <c:pt idx="24">
                  <c:v>5</c:v>
                </c:pt>
                <c:pt idx="25">
                  <c:v>6</c:v>
                </c:pt>
                <c:pt idx="26">
                  <c:v>5</c:v>
                </c:pt>
                <c:pt idx="27">
                  <c:v>4</c:v>
                </c:pt>
                <c:pt idx="28">
                  <c:v>3</c:v>
                </c:pt>
                <c:pt idx="29">
                  <c:v>4</c:v>
                </c:pt>
                <c:pt idx="30">
                  <c:v>3</c:v>
                </c:pt>
                <c:pt idx="31">
                  <c:v>3</c:v>
                </c:pt>
                <c:pt idx="32">
                  <c:v>2</c:v>
                </c:pt>
              </c:numCache>
            </c:numRef>
          </c:val>
        </c:ser>
        <c:marker val="1"/>
        <c:axId val="132015616"/>
        <c:axId val="132017536"/>
      </c:lineChart>
      <c:catAx>
        <c:axId val="132015616"/>
        <c:scaling>
          <c:orientation val="minMax"/>
        </c:scaling>
        <c:axPos val="b"/>
        <c:title>
          <c:tx>
            <c:rich>
              <a:bodyPr/>
              <a:lstStyle/>
              <a:p>
                <a:pPr>
                  <a:defRPr/>
                </a:pPr>
                <a:r>
                  <a:rPr lang="en-US" dirty="0"/>
                  <a:t>Number of Generations</a:t>
                </a:r>
              </a:p>
            </c:rich>
          </c:tx>
          <c:layout/>
        </c:title>
        <c:tickLblPos val="nextTo"/>
        <c:crossAx val="132017536"/>
        <c:crosses val="autoZero"/>
        <c:auto val="1"/>
        <c:lblAlgn val="ctr"/>
        <c:lblOffset val="100"/>
      </c:catAx>
      <c:valAx>
        <c:axId val="132017536"/>
        <c:scaling>
          <c:orientation val="minMax"/>
        </c:scaling>
        <c:axPos val="l"/>
        <c:majorGridlines/>
        <c:title>
          <c:tx>
            <c:rich>
              <a:bodyPr rot="-5400000" vert="horz"/>
              <a:lstStyle/>
              <a:p>
                <a:pPr>
                  <a:defRPr/>
                </a:pPr>
                <a:r>
                  <a:rPr lang="en-US" dirty="0"/>
                  <a:t>Fitness Value</a:t>
                </a:r>
              </a:p>
            </c:rich>
          </c:tx>
          <c:layout/>
        </c:title>
        <c:numFmt formatCode="General" sourceLinked="1"/>
        <c:tickLblPos val="nextTo"/>
        <c:crossAx val="132015616"/>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06DE1-3C28-44FB-AC47-57B9B72996FF}" type="datetimeFigureOut">
              <a:rPr lang="en-US" smtClean="0"/>
              <a:pPr/>
              <a:t>12/11/2010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69F9B-A34C-4122-BB7C-7BD373D2C1F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69F9B-A34C-4122-BB7C-7BD373D2C1F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69F9B-A34C-4122-BB7C-7BD373D2C1F5}" type="slidenum">
              <a:rPr lang="en-US" smtClean="0"/>
              <a:pPr/>
              <a:t>79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269F9B-A34C-4122-BB7C-7BD373D2C1F5}" type="slidenum">
              <a:rPr lang="en-US" smtClean="0"/>
              <a:pPr/>
              <a:t>88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6CC0D-3D9C-41E1-8CC6-4620B932FA39}" type="slidenum">
              <a:rPr lang="en-US" smtClean="0"/>
              <a:pPr/>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F6CC0D-3D9C-41E1-8CC6-4620B932FA39}" type="slidenum">
              <a:rPr lang="en-US" smtClean="0"/>
              <a:pPr/>
              <a:t>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8A891-1E55-4CAA-B16E-55EE0A29026B}" type="slidenum">
              <a:rPr lang="en-US" smtClean="0"/>
              <a:pPr/>
              <a:t>25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8A891-1E55-4CAA-B16E-55EE0A29026B}" type="slidenum">
              <a:rPr lang="en-US" smtClean="0"/>
              <a:pPr/>
              <a:t>26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98A891-1E55-4CAA-B16E-55EE0A29026B}" type="slidenum">
              <a:rPr lang="en-US" smtClean="0"/>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sz="400000" dirty="0"/>
          </a:p>
        </p:txBody>
      </p:sp>
      <p:sp>
        <p:nvSpPr>
          <p:cNvPr id="4" name="Slide Number Placeholder 3"/>
          <p:cNvSpPr>
            <a:spLocks noGrp="1"/>
          </p:cNvSpPr>
          <p:nvPr>
            <p:ph type="sldNum" sz="quarter" idx="10"/>
          </p:nvPr>
        </p:nvSpPr>
        <p:spPr/>
        <p:txBody>
          <a:bodyPr/>
          <a:lstStyle/>
          <a:p>
            <a:fld id="{809D77D3-D21B-4676-8C2D-3055513459B2}" type="slidenum">
              <a:rPr lang="en-US" smtClean="0"/>
              <a:pPr/>
              <a:t>36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9D77D3-D21B-4676-8C2D-3055513459B2}" type="slidenum">
              <a:rPr lang="en-US" smtClean="0"/>
              <a:pPr/>
              <a:t>57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9D77D3-D21B-4676-8C2D-3055513459B2}" type="slidenum">
              <a:rPr lang="en-US" smtClean="0"/>
              <a:pPr/>
              <a:t>67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00D1F-4971-463A-AB75-EDEF21EC775D}" type="datetimeFigureOut">
              <a:rPr lang="en-US" smtClean="0"/>
              <a:pPr/>
              <a:t>12/11/2010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261AF8-4F34-4C24-B8DB-DA33F878D90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00D1F-4971-463A-AB75-EDEF21EC775D}" type="datetimeFigureOut">
              <a:rPr lang="en-US" smtClean="0"/>
              <a:pPr/>
              <a:t>12/11/2010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61AF8-4F34-4C24-B8DB-DA33F878D90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MG_6646.resize.j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11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8.emf"/><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imgres?imgurl=http://www.schenectady.k12.ny.us/users/pattersont/RoboticsClub/Graphics/VexPartOmniWheels.gif&amp;imgrefurl=http://www.schenectady.k12.ny.us/users/pattersont/RoboticsClub/VexParts.html&amp;usg=__q83K4q9wwxP-7CetdPISlDppG-M=&amp;h=317&amp;w=745&amp;sz=114&amp;hl=en&amp;start=14&amp;um=1&amp;itbs=1&amp;tbnid=fBgpJtlpgLsN7M:&amp;tbnh=60&amp;tbnw=141&amp;prev=/images?q=omnidirectional+base+using+omni+wheels&amp;um=1&amp;hl=en&amp;sa=N&amp;rlz=1R2ADFA_enUS360&amp;ndsp=20&amp;tbs=isch:1"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hop.pitsco.com/ImagePopup.aspx?reftype=1&amp;refid=5817&amp;defimg=10324&amp;pop=1" TargetMode="External"/></Relationships>
</file>

<file path=ppt/slides/_rels/slide12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ilab.usc.edu/wiki/index.php/HSV_And_H2SV_Color_Space"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Robot Project</a:t>
            </a:r>
            <a:endParaRPr lang="en-US" dirty="0"/>
          </a:p>
        </p:txBody>
      </p:sp>
      <p:sp>
        <p:nvSpPr>
          <p:cNvPr id="3" name="Subtitle 2"/>
          <p:cNvSpPr>
            <a:spLocks noGrp="1"/>
          </p:cNvSpPr>
          <p:nvPr>
            <p:ph type="subTitle" idx="1"/>
          </p:nvPr>
        </p:nvSpPr>
        <p:spPr/>
        <p:txBody>
          <a:bodyPr/>
          <a:lstStyle/>
          <a:p>
            <a:r>
              <a:rPr lang="en-US" dirty="0" smtClean="0"/>
              <a:t>By Alan Cheng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By moving the each pair (side-by-side position wheels)  in opposite directions, it is able to move left and right.</a:t>
            </a:r>
            <a:endParaRPr lang="en-US" dirty="0"/>
          </a:p>
        </p:txBody>
      </p:sp>
      <p:sp>
        <p:nvSpPr>
          <p:cNvPr id="2" name="Title 1"/>
          <p:cNvSpPr>
            <a:spLocks noGrp="1"/>
          </p:cNvSpPr>
          <p:nvPr>
            <p:ph type="title"/>
          </p:nvPr>
        </p:nvSpPr>
        <p:spPr/>
        <p:txBody>
          <a:bodyPr/>
          <a:lstStyle/>
          <a:p>
            <a:pPr algn="ctr"/>
            <a:r>
              <a:rPr lang="en-US" dirty="0" smtClean="0"/>
              <a:t>Omnidirectional Drive(2)</a:t>
            </a:r>
            <a:endParaRPr lang="en-US" dirty="0"/>
          </a:p>
        </p:txBody>
      </p:sp>
      <p:pic>
        <p:nvPicPr>
          <p:cNvPr id="1026" name="Picture 2" descr="http://www.designnews.com/photo/58077-DNx040719N539B_C.jpg"/>
          <p:cNvPicPr>
            <a:picLocks noChangeAspect="1" noChangeArrowheads="1"/>
          </p:cNvPicPr>
          <p:nvPr/>
        </p:nvPicPr>
        <p:blipFill>
          <a:blip r:embed="rId2" cstate="print"/>
          <a:srcRect/>
          <a:stretch>
            <a:fillRect/>
          </a:stretch>
        </p:blipFill>
        <p:spPr bwMode="auto">
          <a:xfrm>
            <a:off x="4895849" y="2905125"/>
            <a:ext cx="3333751" cy="2505075"/>
          </a:xfrm>
          <a:prstGeom prst="rect">
            <a:avLst/>
          </a:prstGeom>
          <a:noFill/>
        </p:spPr>
      </p:pic>
      <p:pic>
        <p:nvPicPr>
          <p:cNvPr id="1028" name="Picture 4" descr="http://upload.wikimedia.org/wikipedia/commons/thumb/a/af/MG_6646.resize.jpg/300px-MG_6646.resize.jpg">
            <a:hlinkClick r:id="rId3"/>
          </p:cNvPr>
          <p:cNvPicPr>
            <a:picLocks noChangeAspect="1" noChangeArrowheads="1"/>
          </p:cNvPicPr>
          <p:nvPr/>
        </p:nvPicPr>
        <p:blipFill>
          <a:blip r:embed="rId4" cstate="print"/>
          <a:srcRect/>
          <a:stretch>
            <a:fillRect/>
          </a:stretch>
        </p:blipFill>
        <p:spPr bwMode="auto">
          <a:xfrm>
            <a:off x="1143000" y="3191470"/>
            <a:ext cx="2857500" cy="2286001"/>
          </a:xfrm>
          <a:prstGeom prst="rect">
            <a:avLst/>
          </a:prstGeom>
          <a:noFill/>
        </p:spPr>
      </p:pic>
      <p:sp>
        <p:nvSpPr>
          <p:cNvPr id="6" name="TextBox 5"/>
          <p:cNvSpPr txBox="1"/>
          <p:nvPr/>
        </p:nvSpPr>
        <p:spPr>
          <a:xfrm>
            <a:off x="1219200" y="5477470"/>
            <a:ext cx="2819400" cy="923330"/>
          </a:xfrm>
          <a:prstGeom prst="rect">
            <a:avLst/>
          </a:prstGeom>
          <a:noFill/>
        </p:spPr>
        <p:txBody>
          <a:bodyPr wrap="square" rtlCol="0">
            <a:spAutoFit/>
          </a:bodyPr>
          <a:lstStyle/>
          <a:p>
            <a:r>
              <a:rPr lang="en-US" dirty="0" smtClean="0"/>
              <a:t>http://en.wikipedia.org/wiki/File:MG_6646.resize.jpg</a:t>
            </a:r>
            <a:endParaRPr lang="en-US" dirty="0"/>
          </a:p>
        </p:txBody>
      </p:sp>
      <p:sp>
        <p:nvSpPr>
          <p:cNvPr id="8" name="Rectangle 7"/>
          <p:cNvSpPr/>
          <p:nvPr/>
        </p:nvSpPr>
        <p:spPr>
          <a:xfrm>
            <a:off x="4876800" y="5410200"/>
            <a:ext cx="3352800" cy="923330"/>
          </a:xfrm>
          <a:prstGeom prst="rect">
            <a:avLst/>
          </a:prstGeom>
        </p:spPr>
        <p:txBody>
          <a:bodyPr wrap="square">
            <a:spAutoFit/>
          </a:bodyPr>
          <a:lstStyle/>
          <a:p>
            <a:r>
              <a:rPr lang="en-US" dirty="0" smtClean="0"/>
              <a:t>http://www.designnews.com/photo/58/58077-DNx040719N539B_C.jpg</a:t>
            </a:r>
            <a:endParaRPr lang="en-US"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Lamarckian GA: The Process</a:t>
            </a:r>
            <a:endParaRPr lang="en-US" dirty="0"/>
          </a:p>
        </p:txBody>
      </p:sp>
      <p:sp>
        <p:nvSpPr>
          <p:cNvPr id="3" name="Content Placeholder 2"/>
          <p:cNvSpPr>
            <a:spLocks noGrp="1"/>
          </p:cNvSpPr>
          <p:nvPr>
            <p:ph idx="1"/>
          </p:nvPr>
        </p:nvSpPr>
        <p:spPr/>
        <p:txBody>
          <a:bodyPr/>
          <a:lstStyle/>
          <a:p>
            <a:r>
              <a:rPr lang="en-US" dirty="0" smtClean="0"/>
              <a:t>The process:</a:t>
            </a:r>
          </a:p>
          <a:p>
            <a:endParaRPr lang="en-US" dirty="0"/>
          </a:p>
        </p:txBody>
      </p:sp>
      <p:sp>
        <p:nvSpPr>
          <p:cNvPr id="4" name="TextBox 3"/>
          <p:cNvSpPr txBox="1"/>
          <p:nvPr/>
        </p:nvSpPr>
        <p:spPr>
          <a:xfrm>
            <a:off x="304800" y="2438400"/>
            <a:ext cx="3276600" cy="461665"/>
          </a:xfrm>
          <a:prstGeom prst="rect">
            <a:avLst/>
          </a:prstGeom>
          <a:noFill/>
        </p:spPr>
        <p:txBody>
          <a:bodyPr wrap="square" rtlCol="0">
            <a:spAutoFit/>
          </a:bodyPr>
          <a:lstStyle/>
          <a:p>
            <a:pPr algn="ctr"/>
            <a:r>
              <a:rPr lang="en-US" sz="2400" dirty="0" smtClean="0"/>
              <a:t>Initialize Population</a:t>
            </a:r>
            <a:endParaRPr lang="en-US" sz="2400" dirty="0"/>
          </a:p>
        </p:txBody>
      </p:sp>
      <p:sp>
        <p:nvSpPr>
          <p:cNvPr id="5" name="TextBox 4"/>
          <p:cNvSpPr txBox="1"/>
          <p:nvPr/>
        </p:nvSpPr>
        <p:spPr>
          <a:xfrm>
            <a:off x="304800" y="2971800"/>
            <a:ext cx="3276600" cy="461665"/>
          </a:xfrm>
          <a:prstGeom prst="rect">
            <a:avLst/>
          </a:prstGeom>
          <a:noFill/>
        </p:spPr>
        <p:txBody>
          <a:bodyPr wrap="square" rtlCol="0">
            <a:spAutoFit/>
          </a:bodyPr>
          <a:lstStyle/>
          <a:p>
            <a:pPr algn="ctr"/>
            <a:r>
              <a:rPr lang="en-US" sz="2400" dirty="0" smtClean="0"/>
              <a:t>Calculate Fitness</a:t>
            </a:r>
            <a:endParaRPr lang="en-US" sz="2400" dirty="0"/>
          </a:p>
        </p:txBody>
      </p:sp>
      <p:sp>
        <p:nvSpPr>
          <p:cNvPr id="6" name="TextBox 5"/>
          <p:cNvSpPr txBox="1"/>
          <p:nvPr/>
        </p:nvSpPr>
        <p:spPr>
          <a:xfrm>
            <a:off x="0" y="3505200"/>
            <a:ext cx="3886200" cy="461665"/>
          </a:xfrm>
          <a:prstGeom prst="rect">
            <a:avLst/>
          </a:prstGeom>
          <a:noFill/>
        </p:spPr>
        <p:txBody>
          <a:bodyPr wrap="square" rtlCol="0">
            <a:spAutoFit/>
          </a:bodyPr>
          <a:lstStyle/>
          <a:p>
            <a:pPr algn="ctr"/>
            <a:r>
              <a:rPr lang="en-US" sz="2400" dirty="0" smtClean="0"/>
              <a:t>Repair Chromosomes</a:t>
            </a:r>
            <a:endParaRPr lang="en-US" sz="2400" dirty="0"/>
          </a:p>
        </p:txBody>
      </p:sp>
      <p:sp>
        <p:nvSpPr>
          <p:cNvPr id="7" name="TextBox 6"/>
          <p:cNvSpPr txBox="1"/>
          <p:nvPr/>
        </p:nvSpPr>
        <p:spPr>
          <a:xfrm>
            <a:off x="76200" y="4038600"/>
            <a:ext cx="3733800" cy="461665"/>
          </a:xfrm>
          <a:prstGeom prst="rect">
            <a:avLst/>
          </a:prstGeom>
          <a:noFill/>
        </p:spPr>
        <p:txBody>
          <a:bodyPr wrap="square" rtlCol="0">
            <a:spAutoFit/>
          </a:bodyPr>
          <a:lstStyle/>
          <a:p>
            <a:pPr algn="ctr"/>
            <a:r>
              <a:rPr lang="en-US" sz="2400" dirty="0" smtClean="0"/>
              <a:t>Recalculate Fitness</a:t>
            </a:r>
            <a:endParaRPr lang="en-US" sz="2400" dirty="0"/>
          </a:p>
        </p:txBody>
      </p:sp>
      <p:sp>
        <p:nvSpPr>
          <p:cNvPr id="8" name="TextBox 7"/>
          <p:cNvSpPr txBox="1"/>
          <p:nvPr/>
        </p:nvSpPr>
        <p:spPr>
          <a:xfrm>
            <a:off x="0" y="4572000"/>
            <a:ext cx="3886200" cy="461665"/>
          </a:xfrm>
          <a:prstGeom prst="rect">
            <a:avLst/>
          </a:prstGeom>
          <a:noFill/>
        </p:spPr>
        <p:txBody>
          <a:bodyPr wrap="square" rtlCol="0">
            <a:spAutoFit/>
          </a:bodyPr>
          <a:lstStyle/>
          <a:p>
            <a:pPr algn="ctr"/>
            <a:r>
              <a:rPr lang="en-US" sz="2400" dirty="0" smtClean="0"/>
              <a:t>Select Best Chromosomes</a:t>
            </a:r>
            <a:endParaRPr lang="en-US" sz="2400" dirty="0"/>
          </a:p>
        </p:txBody>
      </p:sp>
      <p:sp>
        <p:nvSpPr>
          <p:cNvPr id="9" name="TextBox 8"/>
          <p:cNvSpPr txBox="1"/>
          <p:nvPr/>
        </p:nvSpPr>
        <p:spPr>
          <a:xfrm>
            <a:off x="762000" y="5181600"/>
            <a:ext cx="2362200" cy="461665"/>
          </a:xfrm>
          <a:prstGeom prst="rect">
            <a:avLst/>
          </a:prstGeom>
          <a:noFill/>
        </p:spPr>
        <p:txBody>
          <a:bodyPr wrap="square" rtlCol="0">
            <a:spAutoFit/>
          </a:bodyPr>
          <a:lstStyle/>
          <a:p>
            <a:pPr algn="ctr"/>
            <a:r>
              <a:rPr lang="en-US" sz="2400" dirty="0" smtClean="0"/>
              <a:t>Apply Operators</a:t>
            </a:r>
            <a:endParaRPr lang="en-US" sz="2400" dirty="0"/>
          </a:p>
        </p:txBody>
      </p:sp>
      <p:sp>
        <p:nvSpPr>
          <p:cNvPr id="10" name="TextBox 9"/>
          <p:cNvSpPr txBox="1"/>
          <p:nvPr/>
        </p:nvSpPr>
        <p:spPr>
          <a:xfrm>
            <a:off x="3810000" y="5105400"/>
            <a:ext cx="3429000" cy="461665"/>
          </a:xfrm>
          <a:prstGeom prst="rect">
            <a:avLst/>
          </a:prstGeom>
          <a:noFill/>
        </p:spPr>
        <p:txBody>
          <a:bodyPr wrap="square" rtlCol="0">
            <a:spAutoFit/>
          </a:bodyPr>
          <a:lstStyle/>
          <a:p>
            <a:pPr algn="ctr"/>
            <a:r>
              <a:rPr lang="en-US" sz="2400" dirty="0" smtClean="0"/>
              <a:t>Is the problem satisfied?</a:t>
            </a:r>
            <a:endParaRPr lang="en-US" sz="2400" dirty="0"/>
          </a:p>
        </p:txBody>
      </p:sp>
      <p:cxnSp>
        <p:nvCxnSpPr>
          <p:cNvPr id="11" name="Straight Arrow Connector 10"/>
          <p:cNvCxnSpPr>
            <a:stCxn id="9" idx="3"/>
          </p:cNvCxnSpPr>
          <p:nvPr/>
        </p:nvCxnSpPr>
        <p:spPr>
          <a:xfrm flipV="1">
            <a:off x="3124200" y="5410200"/>
            <a:ext cx="685800" cy="223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33800" y="6248400"/>
            <a:ext cx="1752600" cy="461665"/>
          </a:xfrm>
          <a:prstGeom prst="rect">
            <a:avLst/>
          </a:prstGeom>
          <a:noFill/>
        </p:spPr>
        <p:txBody>
          <a:bodyPr wrap="square" rtlCol="0">
            <a:spAutoFit/>
          </a:bodyPr>
          <a:lstStyle/>
          <a:p>
            <a:pPr algn="ctr"/>
            <a:r>
              <a:rPr lang="en-US" sz="2400" dirty="0" smtClean="0"/>
              <a:t>END</a:t>
            </a:r>
            <a:endParaRPr lang="en-US" sz="2400" dirty="0"/>
          </a:p>
        </p:txBody>
      </p:sp>
      <p:sp>
        <p:nvSpPr>
          <p:cNvPr id="13" name="TextBox 12"/>
          <p:cNvSpPr txBox="1"/>
          <p:nvPr/>
        </p:nvSpPr>
        <p:spPr>
          <a:xfrm>
            <a:off x="4648200" y="4343400"/>
            <a:ext cx="762000" cy="461665"/>
          </a:xfrm>
          <a:prstGeom prst="rect">
            <a:avLst/>
          </a:prstGeom>
          <a:noFill/>
        </p:spPr>
        <p:txBody>
          <a:bodyPr wrap="square" rtlCol="0">
            <a:spAutoFit/>
          </a:bodyPr>
          <a:lstStyle/>
          <a:p>
            <a:r>
              <a:rPr lang="en-US" sz="2400" dirty="0" smtClean="0">
                <a:solidFill>
                  <a:srgbClr val="FF0000"/>
                </a:solidFill>
              </a:rPr>
              <a:t>No</a:t>
            </a:r>
          </a:p>
        </p:txBody>
      </p:sp>
      <p:sp>
        <p:nvSpPr>
          <p:cNvPr id="14" name="TextBox 13"/>
          <p:cNvSpPr txBox="1"/>
          <p:nvPr/>
        </p:nvSpPr>
        <p:spPr>
          <a:xfrm>
            <a:off x="4724400" y="5791200"/>
            <a:ext cx="762000" cy="461665"/>
          </a:xfrm>
          <a:prstGeom prst="rect">
            <a:avLst/>
          </a:prstGeom>
          <a:noFill/>
        </p:spPr>
        <p:txBody>
          <a:bodyPr wrap="square" rtlCol="0">
            <a:spAutoFit/>
          </a:bodyPr>
          <a:lstStyle/>
          <a:p>
            <a:r>
              <a:rPr lang="en-US" sz="2400" dirty="0" smtClean="0">
                <a:solidFill>
                  <a:srgbClr val="FF0000"/>
                </a:solidFill>
              </a:rPr>
              <a:t>Yes</a:t>
            </a:r>
          </a:p>
        </p:txBody>
      </p:sp>
      <p:cxnSp>
        <p:nvCxnSpPr>
          <p:cNvPr id="17" name="Straight Arrow Connector 16"/>
          <p:cNvCxnSpPr/>
          <p:nvPr/>
        </p:nvCxnSpPr>
        <p:spPr>
          <a:xfrm rot="5400000">
            <a:off x="3606800" y="4152900"/>
            <a:ext cx="1905000" cy="1588"/>
          </a:xfrm>
          <a:prstGeom prst="straightConnector1">
            <a:avLst/>
          </a:prstGeom>
          <a:ln w="38100"/>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3352800" y="3200400"/>
            <a:ext cx="1219200" cy="14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flipV="1">
            <a:off x="1795095" y="2929304"/>
            <a:ext cx="22139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flipV="1">
            <a:off x="1795095" y="3462705"/>
            <a:ext cx="22139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H="1" flipV="1">
            <a:off x="1795095" y="3996105"/>
            <a:ext cx="22139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H="1" flipV="1">
            <a:off x="1795095" y="4605704"/>
            <a:ext cx="22139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flipV="1">
            <a:off x="1795095" y="5139105"/>
            <a:ext cx="22139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3" idx="2"/>
          </p:cNvCxnSpPr>
          <p:nvPr/>
        </p:nvCxnSpPr>
        <p:spPr>
          <a:xfrm rot="5400000">
            <a:off x="4329113" y="5881687"/>
            <a:ext cx="487363"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810000" y="2667000"/>
            <a:ext cx="3124200" cy="830997"/>
          </a:xfrm>
          <a:prstGeom prst="rect">
            <a:avLst/>
          </a:prstGeom>
          <a:noFill/>
        </p:spPr>
        <p:txBody>
          <a:bodyPr wrap="square" rtlCol="0">
            <a:spAutoFit/>
          </a:bodyPr>
          <a:lstStyle/>
          <a:p>
            <a:pPr algn="ctr"/>
            <a:r>
              <a:rPr lang="en-US" sz="2400" dirty="0" smtClean="0"/>
              <a:t>With newly generated offspring</a:t>
            </a:r>
            <a:endParaRPr lang="en-US" sz="2400"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Lamarckian GA: A Comeback</a:t>
            </a:r>
            <a:endParaRPr lang="en-US" dirty="0"/>
          </a:p>
        </p:txBody>
      </p:sp>
      <p:sp>
        <p:nvSpPr>
          <p:cNvPr id="3" name="Content Placeholder 2"/>
          <p:cNvSpPr>
            <a:spLocks noGrp="1"/>
          </p:cNvSpPr>
          <p:nvPr>
            <p:ph idx="1"/>
          </p:nvPr>
        </p:nvSpPr>
        <p:spPr>
          <a:xfrm>
            <a:off x="457200" y="1981200"/>
            <a:ext cx="8229600" cy="4648200"/>
          </a:xfrm>
        </p:spPr>
        <p:txBody>
          <a:bodyPr>
            <a:normAutofit fontScale="92500" lnSpcReduction="20000"/>
          </a:bodyPr>
          <a:lstStyle/>
          <a:p>
            <a:r>
              <a:rPr lang="en-US" dirty="0" smtClean="0"/>
              <a:t>This falsely proven Lamarckian theory seems to have no hope, but fortunately, scientists have discovered that this theory occurs in nature.</a:t>
            </a:r>
          </a:p>
          <a:p>
            <a:endParaRPr lang="en-US" dirty="0" smtClean="0"/>
          </a:p>
          <a:p>
            <a:r>
              <a:rPr lang="en-US" dirty="0" smtClean="0"/>
              <a:t>In 2009, scientists working at Tufts University tested mice which were genetically modified to have bad memory. These mice were then given an enriched environment (toys, exercise, interaction). They improved in memory and then had offspring with better memory, but only lasted for 6 months and eventually went away.</a:t>
            </a:r>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Lamarckian GA: 1-Celled Organisms</a:t>
            </a:r>
            <a:endParaRPr lang="en-US" dirty="0"/>
          </a:p>
        </p:txBody>
      </p:sp>
      <p:sp>
        <p:nvSpPr>
          <p:cNvPr id="3" name="Content Placeholder 2"/>
          <p:cNvSpPr>
            <a:spLocks noGrp="1"/>
          </p:cNvSpPr>
          <p:nvPr>
            <p:ph idx="1"/>
          </p:nvPr>
        </p:nvSpPr>
        <p:spPr>
          <a:xfrm>
            <a:off x="457200" y="1935480"/>
            <a:ext cx="8229600" cy="4922520"/>
          </a:xfrm>
        </p:spPr>
        <p:txBody>
          <a:bodyPr>
            <a:normAutofit fontScale="85000" lnSpcReduction="10000"/>
          </a:bodyPr>
          <a:lstStyle/>
          <a:p>
            <a:r>
              <a:rPr lang="en-US" dirty="0" smtClean="0"/>
              <a:t>In 1988, a group of scientists took E-coli and placed it in a different environment. This E-coli was not able to consume sugar lactose, and when the E-coli was placed in a room with only sugar lactose as food, the E-coli altered its genes. Although it was similar to Lamarckism, it was called adaptive mutation.</a:t>
            </a:r>
          </a:p>
          <a:p>
            <a:endParaRPr lang="en-US" dirty="0" smtClean="0"/>
          </a:p>
          <a:p>
            <a:r>
              <a:rPr lang="en-US" dirty="0" smtClean="0"/>
              <a:t>Another group of researchers used yeast. Yeast is able to gain new genetic materials, and when the yeast cells  with a specific prion protein Sup 35 were mated with cells that did not have Sup 35, some of the offspring were born with the prion Sup35.</a:t>
            </a: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 A Comparison of Both Theories</a:t>
            </a:r>
            <a:endParaRPr lang="zh-CN" altLang="en-US" dirty="0"/>
          </a:p>
        </p:txBody>
      </p:sp>
      <p:sp>
        <p:nvSpPr>
          <p:cNvPr id="3" name="Content Placeholder 2"/>
          <p:cNvSpPr>
            <a:spLocks noGrp="1"/>
          </p:cNvSpPr>
          <p:nvPr>
            <p:ph idx="1"/>
          </p:nvPr>
        </p:nvSpPr>
        <p:spPr/>
        <p:txBody>
          <a:bodyPr/>
          <a:lstStyle/>
          <a:p>
            <a:r>
              <a:rPr lang="en-US" altLang="zh-CN" b="1" dirty="0" smtClean="0"/>
              <a:t>Similarities:</a:t>
            </a:r>
            <a:endParaRPr lang="en-US" altLang="zh-CN" dirty="0" smtClean="0"/>
          </a:p>
          <a:p>
            <a:r>
              <a:rPr lang="en-US" altLang="zh-CN" dirty="0" smtClean="0"/>
              <a:t>Both goes through a process of:</a:t>
            </a:r>
          </a:p>
          <a:p>
            <a:pPr lvl="1"/>
            <a:r>
              <a:rPr lang="en-US" altLang="zh-CN" dirty="0" smtClean="0"/>
              <a:t>Having a population</a:t>
            </a:r>
          </a:p>
          <a:p>
            <a:pPr lvl="1"/>
            <a:r>
              <a:rPr lang="en-US" altLang="zh-CN" dirty="0" smtClean="0"/>
              <a:t>Calculating Fitness</a:t>
            </a:r>
          </a:p>
          <a:p>
            <a:pPr lvl="1"/>
            <a:r>
              <a:rPr lang="en-US" altLang="zh-CN" dirty="0" smtClean="0"/>
              <a:t>Selecting the Best Chromosomes</a:t>
            </a:r>
          </a:p>
          <a:p>
            <a:pPr lvl="1"/>
            <a:r>
              <a:rPr lang="en-US" altLang="zh-CN" dirty="0" smtClean="0"/>
              <a:t>Apply Genetic Operators</a:t>
            </a:r>
          </a:p>
          <a:p>
            <a:r>
              <a:rPr lang="en-US" altLang="zh-CN" dirty="0" smtClean="0"/>
              <a:t>Both can be used for a genetic algorithm</a:t>
            </a:r>
          </a:p>
          <a:p>
            <a:endParaRPr lang="en-US" altLang="zh-CN" dirty="0" smtClean="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A Comparison of Both Theories (2)</a:t>
            </a:r>
            <a:endParaRPr lang="zh-CN" altLang="en-US" dirty="0"/>
          </a:p>
        </p:txBody>
      </p:sp>
      <p:sp>
        <p:nvSpPr>
          <p:cNvPr id="3" name="Content Placeholder 2"/>
          <p:cNvSpPr>
            <a:spLocks noGrp="1"/>
          </p:cNvSpPr>
          <p:nvPr>
            <p:ph idx="1"/>
          </p:nvPr>
        </p:nvSpPr>
        <p:spPr/>
        <p:txBody>
          <a:bodyPr>
            <a:normAutofit fontScale="92500" lnSpcReduction="10000"/>
          </a:bodyPr>
          <a:lstStyle/>
          <a:p>
            <a:r>
              <a:rPr lang="en-US" altLang="zh-CN" b="1" dirty="0" smtClean="0"/>
              <a:t>Differences:</a:t>
            </a:r>
          </a:p>
          <a:p>
            <a:r>
              <a:rPr lang="en-US" altLang="zh-CN" dirty="0" smtClean="0">
                <a:solidFill>
                  <a:srgbClr val="00B050"/>
                </a:solidFill>
              </a:rPr>
              <a:t>Darwinian:</a:t>
            </a:r>
          </a:p>
          <a:p>
            <a:pPr lvl="1"/>
            <a:r>
              <a:rPr lang="en-US" altLang="zh-CN" dirty="0" smtClean="0"/>
              <a:t>Chromosomes are not altered until offspring are born.</a:t>
            </a:r>
          </a:p>
          <a:p>
            <a:pPr lvl="1"/>
            <a:r>
              <a:rPr lang="en-US" altLang="zh-CN" dirty="0" smtClean="0"/>
              <a:t>It is not smart in a way that an outside force only helps calculate the fitness.</a:t>
            </a:r>
          </a:p>
          <a:p>
            <a:r>
              <a:rPr lang="en-US" altLang="zh-CN" dirty="0" smtClean="0">
                <a:solidFill>
                  <a:srgbClr val="00B050"/>
                </a:solidFill>
              </a:rPr>
              <a:t>Lamarckian:</a:t>
            </a:r>
          </a:p>
          <a:p>
            <a:pPr lvl="1"/>
            <a:r>
              <a:rPr lang="en-US" altLang="zh-CN" dirty="0" smtClean="0"/>
              <a:t>Outside forces helps repair the chromosomes.</a:t>
            </a:r>
          </a:p>
          <a:p>
            <a:pPr lvl="1"/>
            <a:r>
              <a:rPr lang="en-US" altLang="zh-CN" dirty="0" smtClean="0"/>
              <a:t>Chromosomes are altered before offspring</a:t>
            </a:r>
          </a:p>
          <a:p>
            <a:pPr lvl="1"/>
            <a:r>
              <a:rPr lang="en-US" altLang="zh-CN" dirty="0" smtClean="0"/>
              <a:t>Fitness is calculated twice in a generation for each chromosome.</a:t>
            </a:r>
            <a:endParaRPr lang="zh-CN" altLang="en-US" dirty="0" smtClean="0"/>
          </a:p>
          <a:p>
            <a:pPr lvl="1"/>
            <a:endParaRPr lang="zh-CN" alt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a:t>
            </a:r>
            <a:endParaRPr lang="en-US" dirty="0"/>
          </a:p>
        </p:txBody>
      </p:sp>
      <p:sp>
        <p:nvSpPr>
          <p:cNvPr id="3" name="Content Placeholder 2"/>
          <p:cNvSpPr>
            <a:spLocks noGrp="1"/>
          </p:cNvSpPr>
          <p:nvPr>
            <p:ph idx="1"/>
          </p:nvPr>
        </p:nvSpPr>
        <p:spPr/>
        <p:txBody>
          <a:bodyPr/>
          <a:lstStyle/>
          <a:p>
            <a:r>
              <a:rPr lang="en-US" dirty="0" smtClean="0"/>
              <a:t>Let’s start out with another example. This time, it is for a program.</a:t>
            </a:r>
          </a:p>
          <a:p>
            <a:endParaRPr lang="en-US" dirty="0" smtClean="0"/>
          </a:p>
          <a:p>
            <a:r>
              <a:rPr lang="en-US" dirty="0" smtClean="0"/>
              <a:t>In this program, the goal is to create a simulated robot which will evolve each generation to solve a maze. Eventually, the robot would get to the end, unless the maze was impossible to solve</a:t>
            </a:r>
            <a:endParaRPr lang="en-US"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~The Maze</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2231574" y="1935163"/>
            <a:ext cx="4895850" cy="4591050"/>
          </a:xfrm>
          <a:prstGeom prst="rect">
            <a:avLst/>
          </a:prstGeom>
          <a:noFill/>
          <a:ln>
            <a:noFill/>
          </a:ln>
        </p:spPr>
      </p:pic>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~The Maze (2)</a:t>
            </a:r>
            <a:endParaRPr lang="en-US" dirty="0"/>
          </a:p>
        </p:txBody>
      </p:sp>
      <p:sp>
        <p:nvSpPr>
          <p:cNvPr id="4" name="Content Placeholder 3"/>
          <p:cNvSpPr>
            <a:spLocks noGrp="1"/>
          </p:cNvSpPr>
          <p:nvPr>
            <p:ph idx="1"/>
          </p:nvPr>
        </p:nvSpPr>
        <p:spPr/>
        <p:txBody>
          <a:bodyPr/>
          <a:lstStyle/>
          <a:p>
            <a:r>
              <a:rPr lang="en-US" dirty="0" smtClean="0"/>
              <a:t>In the maze, a </a:t>
            </a:r>
            <a:r>
              <a:rPr lang="en-US" b="1" dirty="0" smtClean="0">
                <a:solidFill>
                  <a:srgbClr val="FF0000"/>
                </a:solidFill>
              </a:rPr>
              <a:t>red square </a:t>
            </a:r>
            <a:r>
              <a:rPr lang="en-US" dirty="0" smtClean="0"/>
              <a:t>represents the starting point.</a:t>
            </a:r>
          </a:p>
          <a:p>
            <a:r>
              <a:rPr lang="en-US" dirty="0" smtClean="0"/>
              <a:t>A </a:t>
            </a:r>
            <a:r>
              <a:rPr lang="en-US" b="1" dirty="0" smtClean="0">
                <a:solidFill>
                  <a:srgbClr val="008000"/>
                </a:solidFill>
              </a:rPr>
              <a:t>green square </a:t>
            </a:r>
            <a:r>
              <a:rPr lang="en-US" dirty="0" smtClean="0"/>
              <a:t>represents the goal.</a:t>
            </a:r>
          </a:p>
          <a:p>
            <a:r>
              <a:rPr lang="en-US" dirty="0" smtClean="0"/>
              <a:t>A </a:t>
            </a:r>
            <a:r>
              <a:rPr lang="en-US" b="1" dirty="0" smtClean="0"/>
              <a:t>black square </a:t>
            </a:r>
            <a:r>
              <a:rPr lang="en-US" dirty="0" smtClean="0"/>
              <a:t>represents a wall.</a:t>
            </a:r>
          </a:p>
          <a:p>
            <a:r>
              <a:rPr lang="en-US" dirty="0" smtClean="0"/>
              <a:t>A empty square represents a movable square.</a:t>
            </a:r>
          </a:p>
          <a:p>
            <a:r>
              <a:rPr lang="en-US" dirty="0" smtClean="0"/>
              <a:t>The numbers represent the Manhattan distance from the goal.</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~The Chromosome Coding </a:t>
            </a:r>
            <a:endParaRPr lang="en-US" dirty="0"/>
          </a:p>
        </p:txBody>
      </p:sp>
      <p:sp>
        <p:nvSpPr>
          <p:cNvPr id="3" name="Content Placeholder 2"/>
          <p:cNvSpPr>
            <a:spLocks noGrp="1"/>
          </p:cNvSpPr>
          <p:nvPr>
            <p:ph idx="1"/>
          </p:nvPr>
        </p:nvSpPr>
        <p:spPr/>
        <p:txBody>
          <a:bodyPr>
            <a:normAutofit lnSpcReduction="10000"/>
          </a:bodyPr>
          <a:lstStyle/>
          <a:p>
            <a:r>
              <a:rPr lang="en-US" dirty="0" smtClean="0"/>
              <a:t>For the chromosomes, it is necessary to have a coding for each of the directions:</a:t>
            </a:r>
          </a:p>
          <a:p>
            <a:pPr lvl="1"/>
            <a:r>
              <a:rPr lang="en-US" dirty="0" smtClean="0"/>
              <a:t>Forward = 1</a:t>
            </a:r>
          </a:p>
          <a:p>
            <a:pPr lvl="1"/>
            <a:r>
              <a:rPr lang="en-US" dirty="0" smtClean="0"/>
              <a:t>Left = 2</a:t>
            </a:r>
          </a:p>
          <a:p>
            <a:pPr lvl="1"/>
            <a:r>
              <a:rPr lang="en-US" dirty="0" smtClean="0"/>
              <a:t>Right = 3</a:t>
            </a:r>
          </a:p>
          <a:p>
            <a:pPr lvl="1"/>
            <a:r>
              <a:rPr lang="en-US" dirty="0" smtClean="0"/>
              <a:t>Backwards = 4</a:t>
            </a:r>
          </a:p>
          <a:p>
            <a:pPr lvl="1"/>
            <a:endParaRPr lang="en-US" dirty="0" smtClean="0"/>
          </a:p>
          <a:p>
            <a:r>
              <a:rPr lang="en-US" dirty="0" smtClean="0"/>
              <a:t>Turning is not required since an omnidirectional drive is used.</a:t>
            </a:r>
            <a:endParaRPr lang="en-US"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~Initializing the Population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Now we finally get to the beginning of the program. The first step is to initialize a population.</a:t>
            </a:r>
          </a:p>
          <a:p>
            <a:endParaRPr lang="en-US" dirty="0" smtClean="0"/>
          </a:p>
          <a:p>
            <a:r>
              <a:rPr lang="en-US" dirty="0" smtClean="0"/>
              <a:t>Another thing we do in the initialization is to create to maze and place it into a 8 by 8 maze. We do this by creating a for loop filling in numerical values into the array. The coding is as below:</a:t>
            </a:r>
          </a:p>
          <a:p>
            <a:pPr lvl="1"/>
            <a:r>
              <a:rPr lang="en-US" dirty="0" smtClean="0"/>
              <a:t>7 is the start</a:t>
            </a:r>
          </a:p>
          <a:p>
            <a:pPr lvl="1"/>
            <a:r>
              <a:rPr lang="en-US" dirty="0" smtClean="0"/>
              <a:t>8 is the goal</a:t>
            </a:r>
          </a:p>
          <a:p>
            <a:pPr lvl="1"/>
            <a:r>
              <a:rPr lang="en-US" dirty="0" smtClean="0"/>
              <a:t>9 is a wall</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p>
            <a:r>
              <a:rPr lang="en-US" dirty="0" smtClean="0"/>
              <a:t>Pros:</a:t>
            </a:r>
          </a:p>
          <a:p>
            <a:pPr lvl="1"/>
            <a:r>
              <a:rPr lang="en-US" dirty="0" smtClean="0"/>
              <a:t>Can move in all 8 cardinal directions from the same position (omnidirectional)</a:t>
            </a:r>
          </a:p>
          <a:p>
            <a:r>
              <a:rPr lang="en-US" dirty="0" smtClean="0"/>
              <a:t>Cons:</a:t>
            </a:r>
          </a:p>
          <a:p>
            <a:pPr lvl="1"/>
            <a:r>
              <a:rPr lang="en-US" dirty="0" smtClean="0"/>
              <a:t>Wheels are harder to find</a:t>
            </a:r>
          </a:p>
          <a:p>
            <a:pPr lvl="1"/>
            <a:r>
              <a:rPr lang="en-US" dirty="0" smtClean="0"/>
              <a:t>Harder to program</a:t>
            </a:r>
          </a:p>
          <a:p>
            <a:r>
              <a:rPr lang="en-US" dirty="0" smtClean="0"/>
              <a:t>Examples of Usage</a:t>
            </a:r>
          </a:p>
          <a:p>
            <a:pPr lvl="1"/>
            <a:r>
              <a:rPr lang="en-US" dirty="0" smtClean="0"/>
              <a:t>Einstein robot base</a:t>
            </a:r>
          </a:p>
          <a:p>
            <a:pPr lvl="1"/>
            <a:r>
              <a:rPr lang="en-US" dirty="0" smtClean="0"/>
              <a:t>Airtrax Inc.</a:t>
            </a:r>
            <a:endParaRPr lang="en-US" dirty="0"/>
          </a:p>
        </p:txBody>
      </p:sp>
      <p:sp>
        <p:nvSpPr>
          <p:cNvPr id="2" name="Title 1"/>
          <p:cNvSpPr>
            <a:spLocks noGrp="1"/>
          </p:cNvSpPr>
          <p:nvPr>
            <p:ph type="title"/>
          </p:nvPr>
        </p:nvSpPr>
        <p:spPr/>
        <p:txBody>
          <a:bodyPr/>
          <a:lstStyle/>
          <a:p>
            <a:pPr algn="ctr"/>
            <a:r>
              <a:rPr lang="en-US" dirty="0" smtClean="0"/>
              <a:t>Omnidirectional Drive(3)</a:t>
            </a:r>
            <a:endParaRPr lang="en-US" dirty="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~Initializing the Population (2)</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457200" y="1905000"/>
            <a:ext cx="4886325" cy="4581525"/>
          </a:xfrm>
          <a:prstGeom prst="rect">
            <a:avLst/>
          </a:prstGeom>
          <a:noFill/>
          <a:ln>
            <a:noFill/>
          </a:ln>
        </p:spPr>
      </p:pic>
      <p:sp>
        <p:nvSpPr>
          <p:cNvPr id="5" name="TextBox 4"/>
          <p:cNvSpPr txBox="1"/>
          <p:nvPr/>
        </p:nvSpPr>
        <p:spPr>
          <a:xfrm>
            <a:off x="5486400" y="3124200"/>
            <a:ext cx="3200400" cy="2031325"/>
          </a:xfrm>
          <a:prstGeom prst="rect">
            <a:avLst/>
          </a:prstGeom>
          <a:noFill/>
        </p:spPr>
        <p:txBody>
          <a:bodyPr wrap="square" rtlCol="0">
            <a:spAutoFit/>
          </a:bodyPr>
          <a:lstStyle/>
          <a:p>
            <a:r>
              <a:rPr lang="en-US" dirty="0" smtClean="0"/>
              <a:t>Numeric coding of the maze</a:t>
            </a:r>
          </a:p>
          <a:p>
            <a:endParaRPr lang="en-US" dirty="0" smtClean="0"/>
          </a:p>
          <a:p>
            <a:r>
              <a:rPr lang="en-US" dirty="0" smtClean="0"/>
              <a:t>9 = wall</a:t>
            </a:r>
          </a:p>
          <a:p>
            <a:endParaRPr lang="en-US" dirty="0" smtClean="0"/>
          </a:p>
          <a:p>
            <a:r>
              <a:rPr lang="en-US" dirty="0" smtClean="0"/>
              <a:t>7 = starting point</a:t>
            </a:r>
          </a:p>
          <a:p>
            <a:endParaRPr lang="en-US" dirty="0" smtClean="0"/>
          </a:p>
          <a:p>
            <a:r>
              <a:rPr lang="en-US" dirty="0" smtClean="0"/>
              <a:t>8 = goal</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~Initializing the Population (3)</a:t>
            </a:r>
            <a:endParaRPr lang="en-US" dirty="0"/>
          </a:p>
        </p:txBody>
      </p:sp>
      <p:sp>
        <p:nvSpPr>
          <p:cNvPr id="3" name="Content Placeholder 2"/>
          <p:cNvSpPr>
            <a:spLocks noGrp="1"/>
          </p:cNvSpPr>
          <p:nvPr>
            <p:ph idx="1"/>
          </p:nvPr>
        </p:nvSpPr>
        <p:spPr/>
        <p:txBody>
          <a:bodyPr/>
          <a:lstStyle/>
          <a:p>
            <a:r>
              <a:rPr lang="en-US" dirty="0" smtClean="0"/>
              <a:t>The code for initializing the shape of the maze:</a:t>
            </a:r>
            <a:endParaRPr lang="en-US" dirty="0"/>
          </a:p>
        </p:txBody>
      </p:sp>
      <p:pic>
        <p:nvPicPr>
          <p:cNvPr id="1027" name="Picture 3"/>
          <p:cNvPicPr>
            <a:picLocks noChangeAspect="1" noChangeArrowheads="1"/>
          </p:cNvPicPr>
          <p:nvPr/>
        </p:nvPicPr>
        <p:blipFill>
          <a:blip r:embed="rId2" cstate="print"/>
          <a:stretch>
            <a:fillRect/>
          </a:stretch>
        </p:blipFill>
        <p:spPr bwMode="auto">
          <a:xfrm>
            <a:off x="3429000" y="3500176"/>
            <a:ext cx="2742557" cy="2824424"/>
          </a:xfrm>
          <a:prstGeom prst="rect">
            <a:avLst/>
          </a:prstGeom>
          <a:noFill/>
          <a:ln>
            <a:noFill/>
          </a:ln>
        </p:spPr>
      </p:pic>
      <p:pic>
        <p:nvPicPr>
          <p:cNvPr id="1028" name="Picture 4"/>
          <p:cNvPicPr>
            <a:picLocks noChangeAspect="1" noChangeArrowheads="1"/>
          </p:cNvPicPr>
          <p:nvPr/>
        </p:nvPicPr>
        <p:blipFill>
          <a:blip r:embed="rId3" cstate="print"/>
          <a:stretch>
            <a:fillRect/>
          </a:stretch>
        </p:blipFill>
        <p:spPr bwMode="auto">
          <a:xfrm>
            <a:off x="6244424" y="3748088"/>
            <a:ext cx="2442376" cy="2728912"/>
          </a:xfrm>
          <a:prstGeom prst="rect">
            <a:avLst/>
          </a:prstGeom>
          <a:noFill/>
          <a:ln>
            <a:noFill/>
          </a:ln>
        </p:spPr>
      </p:pic>
      <p:pic>
        <p:nvPicPr>
          <p:cNvPr id="1029" name="Picture 5"/>
          <p:cNvPicPr>
            <a:picLocks noChangeAspect="1" noChangeArrowheads="1"/>
          </p:cNvPicPr>
          <p:nvPr/>
        </p:nvPicPr>
        <p:blipFill>
          <a:blip r:embed="rId4" cstate="print"/>
          <a:stretch>
            <a:fillRect/>
          </a:stretch>
        </p:blipFill>
        <p:spPr bwMode="auto">
          <a:xfrm>
            <a:off x="381000" y="2790659"/>
            <a:ext cx="2974514" cy="3533941"/>
          </a:xfrm>
          <a:prstGeom prst="rect">
            <a:avLst/>
          </a:prstGeom>
          <a:noFill/>
          <a:ln>
            <a:noFill/>
          </a:ln>
        </p:spPr>
      </p:pic>
      <p:sp>
        <p:nvSpPr>
          <p:cNvPr id="11" name="Rectangle 10"/>
          <p:cNvSpPr/>
          <p:nvPr/>
        </p:nvSpPr>
        <p:spPr>
          <a:xfrm>
            <a:off x="2133600" y="6172200"/>
            <a:ext cx="4572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~Initializing the Population (4)</a:t>
            </a:r>
            <a:endParaRPr lang="en-US" dirty="0"/>
          </a:p>
        </p:txBody>
      </p:sp>
      <p:sp>
        <p:nvSpPr>
          <p:cNvPr id="3" name="Content Placeholder 2"/>
          <p:cNvSpPr>
            <a:spLocks noGrp="1"/>
          </p:cNvSpPr>
          <p:nvPr>
            <p:ph idx="1"/>
          </p:nvPr>
        </p:nvSpPr>
        <p:spPr/>
        <p:txBody>
          <a:bodyPr/>
          <a:lstStyle/>
          <a:p>
            <a:r>
              <a:rPr lang="en-US" dirty="0" smtClean="0"/>
              <a:t>The code for initializing the chromosome placement array:</a:t>
            </a:r>
            <a:endParaRPr lang="en-US" dirty="0"/>
          </a:p>
        </p:txBody>
      </p:sp>
      <p:pic>
        <p:nvPicPr>
          <p:cNvPr id="1029" name="Picture 5"/>
          <p:cNvPicPr>
            <a:picLocks noChangeAspect="1" noChangeArrowheads="1"/>
          </p:cNvPicPr>
          <p:nvPr/>
        </p:nvPicPr>
        <p:blipFill>
          <a:blip r:embed="rId2" cstate="print"/>
          <a:stretch>
            <a:fillRect/>
          </a:stretch>
        </p:blipFill>
        <p:spPr bwMode="auto">
          <a:xfrm>
            <a:off x="4852852" y="3540946"/>
            <a:ext cx="2295460" cy="2807602"/>
          </a:xfrm>
          <a:prstGeom prst="rect">
            <a:avLst/>
          </a:prstGeom>
          <a:noFill/>
          <a:ln>
            <a:noFill/>
          </a:ln>
        </p:spPr>
      </p:pic>
      <p:pic>
        <p:nvPicPr>
          <p:cNvPr id="1030" name="Picture 6"/>
          <p:cNvPicPr>
            <a:picLocks noChangeAspect="1" noChangeArrowheads="1"/>
          </p:cNvPicPr>
          <p:nvPr/>
        </p:nvPicPr>
        <p:blipFill>
          <a:blip r:embed="rId3" cstate="print"/>
          <a:stretch>
            <a:fillRect/>
          </a:stretch>
        </p:blipFill>
        <p:spPr bwMode="auto">
          <a:xfrm>
            <a:off x="533400" y="2971800"/>
            <a:ext cx="2820152" cy="3190876"/>
          </a:xfrm>
          <a:prstGeom prst="rect">
            <a:avLst/>
          </a:prstGeom>
          <a:noFill/>
          <a:ln>
            <a:noFill/>
          </a:ln>
        </p:spPr>
      </p:pic>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~Initializing the Population (5)</a:t>
            </a:r>
            <a:endParaRPr lang="en-US" dirty="0"/>
          </a:p>
        </p:txBody>
      </p:sp>
      <p:sp>
        <p:nvSpPr>
          <p:cNvPr id="3" name="Content Placeholder 2"/>
          <p:cNvSpPr>
            <a:spLocks noGrp="1"/>
          </p:cNvSpPr>
          <p:nvPr>
            <p:ph idx="1"/>
          </p:nvPr>
        </p:nvSpPr>
        <p:spPr>
          <a:xfrm>
            <a:off x="457200" y="1935480"/>
            <a:ext cx="8229600" cy="4922520"/>
          </a:xfrm>
        </p:spPr>
        <p:txBody>
          <a:bodyPr>
            <a:normAutofit fontScale="85000" lnSpcReduction="10000"/>
          </a:bodyPr>
          <a:lstStyle/>
          <a:p>
            <a:r>
              <a:rPr lang="en-US" dirty="0" smtClean="0"/>
              <a:t>We also create 2 other copies of the array, one for keeping track of the order the place the chromosome values, and one for calculating distance traveled.</a:t>
            </a:r>
          </a:p>
          <a:p>
            <a:endParaRPr lang="en-US" dirty="0" smtClean="0"/>
          </a:p>
          <a:p>
            <a:r>
              <a:rPr lang="en-US" dirty="0" smtClean="0"/>
              <a:t>After the array was created, the chromosomes were made. This is done by creating a for-loop which assigns random movement values (1-4) into a integer array of 21 (the number of unused space in the maze).</a:t>
            </a:r>
          </a:p>
          <a:p>
            <a:endParaRPr lang="en-US" dirty="0" smtClean="0"/>
          </a:p>
          <a:p>
            <a:r>
              <a:rPr lang="en-US" dirty="0" smtClean="0"/>
              <a:t>Each chromosome is part of a vector with 1000 chromosomes (the population).</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~Initializing the Population (6)</a:t>
            </a:r>
            <a:endParaRPr lang="en-US" dirty="0"/>
          </a:p>
        </p:txBody>
      </p:sp>
      <p:sp>
        <p:nvSpPr>
          <p:cNvPr id="3" name="Content Placeholder 2"/>
          <p:cNvSpPr>
            <a:spLocks noGrp="1"/>
          </p:cNvSpPr>
          <p:nvPr>
            <p:ph idx="1"/>
          </p:nvPr>
        </p:nvSpPr>
        <p:spPr>
          <a:xfrm>
            <a:off x="457200" y="1935480"/>
            <a:ext cx="8229600" cy="4922520"/>
          </a:xfrm>
        </p:spPr>
        <p:txBody>
          <a:bodyPr>
            <a:normAutofit/>
          </a:bodyPr>
          <a:lstStyle/>
          <a:p>
            <a:r>
              <a:rPr lang="en-US" dirty="0" smtClean="0"/>
              <a:t>The code for generating the chromosomes:</a:t>
            </a:r>
          </a:p>
        </p:txBody>
      </p:sp>
      <p:pic>
        <p:nvPicPr>
          <p:cNvPr id="2050" name="Picture 2"/>
          <p:cNvPicPr>
            <a:picLocks noChangeAspect="1" noChangeArrowheads="1"/>
          </p:cNvPicPr>
          <p:nvPr/>
        </p:nvPicPr>
        <p:blipFill>
          <a:blip r:embed="rId2" cstate="print"/>
          <a:srcRect/>
          <a:stretch>
            <a:fillRect/>
          </a:stretch>
        </p:blipFill>
        <p:spPr bwMode="auto">
          <a:xfrm>
            <a:off x="304800" y="2895600"/>
            <a:ext cx="8092442" cy="2438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~Calculating the Fitness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next major function of the genetic algorithm is to calculate the fitness of each chromosome. This is done by simulating the maze.</a:t>
            </a:r>
          </a:p>
          <a:p>
            <a:endParaRPr lang="en-US" dirty="0" smtClean="0"/>
          </a:p>
          <a:p>
            <a:r>
              <a:rPr lang="en-US" dirty="0" smtClean="0"/>
              <a:t>The maze is initialized by first reset setting the state of all arrays. Then, we fill in the maze with the chromosome values (see next page) using one of our defined maze arrays as a guide. We have a variable for the robot which is initialized at the starting position. We move according to the number (1-4) of the cell. </a:t>
            </a:r>
            <a:endParaRPr lang="en-US" dirty="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~Calculating the Fitness (2)</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533400" y="1935163"/>
            <a:ext cx="4895850" cy="4581525"/>
          </a:xfrm>
          <a:prstGeom prst="rect">
            <a:avLst/>
          </a:prstGeom>
          <a:noFill/>
          <a:ln>
            <a:noFill/>
          </a:ln>
        </p:spPr>
      </p:pic>
      <p:sp>
        <p:nvSpPr>
          <p:cNvPr id="5" name="TextBox 4"/>
          <p:cNvSpPr txBox="1"/>
          <p:nvPr/>
        </p:nvSpPr>
        <p:spPr>
          <a:xfrm>
            <a:off x="5638800" y="2971800"/>
            <a:ext cx="3124200" cy="2308324"/>
          </a:xfrm>
          <a:prstGeom prst="rect">
            <a:avLst/>
          </a:prstGeom>
          <a:noFill/>
        </p:spPr>
        <p:txBody>
          <a:bodyPr wrap="square" rtlCol="0">
            <a:spAutoFit/>
          </a:bodyPr>
          <a:lstStyle/>
          <a:p>
            <a:r>
              <a:rPr lang="en-US" dirty="0" smtClean="0"/>
              <a:t>The number represents the order that the chromosome values are placed into the array.</a:t>
            </a:r>
          </a:p>
          <a:p>
            <a:endParaRPr lang="en-US" dirty="0" smtClean="0"/>
          </a:p>
          <a:p>
            <a:r>
              <a:rPr lang="en-US" dirty="0" smtClean="0"/>
              <a:t>The values of the chromosome is placed from left to right</a:t>
            </a:r>
            <a:endParaRPr lang="en-US"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~Calculating the Fitness (3)</a:t>
            </a:r>
            <a:endParaRPr lang="en-US" dirty="0"/>
          </a:p>
        </p:txBody>
      </p:sp>
      <p:sp>
        <p:nvSpPr>
          <p:cNvPr id="3" name="Content Placeholder 2"/>
          <p:cNvSpPr>
            <a:spLocks noGrp="1"/>
          </p:cNvSpPr>
          <p:nvPr>
            <p:ph idx="1"/>
          </p:nvPr>
        </p:nvSpPr>
        <p:spPr/>
        <p:txBody>
          <a:bodyPr/>
          <a:lstStyle/>
          <a:p>
            <a:r>
              <a:rPr lang="en-US" dirty="0" smtClean="0"/>
              <a:t>The code for finding the start and end of the maze:</a:t>
            </a:r>
          </a:p>
          <a:p>
            <a:endParaRPr lang="en-US" dirty="0" smtClean="0"/>
          </a:p>
          <a:p>
            <a:endParaRPr lang="en-US" dirty="0"/>
          </a:p>
        </p:txBody>
      </p:sp>
      <p:pic>
        <p:nvPicPr>
          <p:cNvPr id="3079" name="Picture 7"/>
          <p:cNvPicPr>
            <a:picLocks noChangeAspect="1" noChangeArrowheads="1"/>
          </p:cNvPicPr>
          <p:nvPr/>
        </p:nvPicPr>
        <p:blipFill>
          <a:blip r:embed="rId2" cstate="print"/>
          <a:srcRect/>
          <a:stretch>
            <a:fillRect/>
          </a:stretch>
        </p:blipFill>
        <p:spPr bwMode="auto">
          <a:xfrm>
            <a:off x="4421954" y="3124200"/>
            <a:ext cx="3807646" cy="2819400"/>
          </a:xfrm>
          <a:prstGeom prst="rect">
            <a:avLst/>
          </a:prstGeom>
          <a:noFill/>
          <a:ln w="9525">
            <a:noFill/>
            <a:miter lim="800000"/>
            <a:headEnd/>
            <a:tailEnd/>
          </a:ln>
          <a:effectLst/>
        </p:spPr>
      </p:pic>
      <p:pic>
        <p:nvPicPr>
          <p:cNvPr id="3084" name="Picture 12"/>
          <p:cNvPicPr>
            <a:picLocks noChangeAspect="1" noChangeArrowheads="1"/>
          </p:cNvPicPr>
          <p:nvPr/>
        </p:nvPicPr>
        <p:blipFill>
          <a:blip r:embed="rId3" cstate="print"/>
          <a:srcRect/>
          <a:stretch>
            <a:fillRect/>
          </a:stretch>
        </p:blipFill>
        <p:spPr bwMode="auto">
          <a:xfrm>
            <a:off x="533400" y="2998946"/>
            <a:ext cx="3807645" cy="271605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~Calculating the Fitness (4)</a:t>
            </a:r>
            <a:endParaRPr lang="en-US" dirty="0"/>
          </a:p>
        </p:txBody>
      </p:sp>
      <p:sp>
        <p:nvSpPr>
          <p:cNvPr id="3" name="Content Placeholder 2"/>
          <p:cNvSpPr>
            <a:spLocks noGrp="1"/>
          </p:cNvSpPr>
          <p:nvPr>
            <p:ph idx="1"/>
          </p:nvPr>
        </p:nvSpPr>
        <p:spPr/>
        <p:txBody>
          <a:bodyPr/>
          <a:lstStyle/>
          <a:p>
            <a:r>
              <a:rPr lang="en-US" dirty="0" smtClean="0"/>
              <a:t>The code for filling in the maze:</a:t>
            </a:r>
          </a:p>
          <a:p>
            <a:endParaRPr lang="en-US" dirty="0" smtClean="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81904" y="2812804"/>
            <a:ext cx="3880496" cy="2653206"/>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2858729" y="2852736"/>
            <a:ext cx="6243180" cy="248126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~Calculating the Fitness (5)</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the robot crashes a wall, the process is terminated. The process is also terminated if the robot detects that it is in an endless loop, or if the robot gets to the goal. and the fitness is calculated by e – n where e is the number of empty cells and n is the number of cells traveled. It is never possible to get a fitness of zero since there is two unused spaces being the dead end.</a:t>
            </a:r>
          </a:p>
          <a:p>
            <a:endParaRPr lang="en-US" dirty="0" smtClean="0"/>
          </a:p>
          <a:p>
            <a:r>
              <a:rPr lang="en-US" dirty="0" smtClean="0"/>
              <a:t>The process is looped until all chromosomes are tested.</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omnidirectional drive using omni</a:t>
            </a:r>
            <a:r>
              <a:rPr lang="en-US" dirty="0"/>
              <a:t> </a:t>
            </a:r>
            <a:r>
              <a:rPr lang="en-US" dirty="0" smtClean="0"/>
              <a:t>wheels has each wheel angled at 45 degrees on each corner.</a:t>
            </a:r>
          </a:p>
          <a:p>
            <a:endParaRPr lang="en-US" dirty="0"/>
          </a:p>
        </p:txBody>
      </p:sp>
      <p:sp>
        <p:nvSpPr>
          <p:cNvPr id="2" name="Title 1"/>
          <p:cNvSpPr>
            <a:spLocks noGrp="1"/>
          </p:cNvSpPr>
          <p:nvPr>
            <p:ph type="title"/>
          </p:nvPr>
        </p:nvSpPr>
        <p:spPr/>
        <p:txBody>
          <a:bodyPr/>
          <a:lstStyle/>
          <a:p>
            <a:pPr algn="ctr"/>
            <a:r>
              <a:rPr lang="en-US" dirty="0" smtClean="0"/>
              <a:t>Omnidirectional Drive(4)</a:t>
            </a:r>
            <a:endParaRPr lang="en-US" dirty="0"/>
          </a:p>
        </p:txBody>
      </p:sp>
      <p:pic>
        <p:nvPicPr>
          <p:cNvPr id="4" name="Picture 3" descr="Omni-base.jpg"/>
          <p:cNvPicPr>
            <a:picLocks noChangeAspect="1"/>
          </p:cNvPicPr>
          <p:nvPr/>
        </p:nvPicPr>
        <p:blipFill>
          <a:blip r:embed="rId2" cstate="print"/>
          <a:stretch>
            <a:fillRect/>
          </a:stretch>
        </p:blipFill>
        <p:spPr>
          <a:xfrm>
            <a:off x="4724400" y="2590800"/>
            <a:ext cx="3633979" cy="3048000"/>
          </a:xfrm>
          <a:prstGeom prst="rect">
            <a:avLst/>
          </a:prstGeom>
        </p:spPr>
      </p:pic>
      <p:sp>
        <p:nvSpPr>
          <p:cNvPr id="18434" name="AutoShape 2" descr="data:image/jpg;base64,/9j/4AAQSkZJRgABAQAAAQABAAD/2wCEAAkGBggSERMTExQWFRUWGBwVGRgYGR0dHBkfHigZHSUYHB4jGychHB0lHBweKy8gJCc1LC0vHB4zOTAqOiYvLCkBCQoKDgwOGg8PGCwkHyQqMCo1KSksNiwsLSwpLCwtKjUpLSkpKSkpNSwtNi8sNSksKikpKSksNiksKSkpLywpLP/AABEIADwAjQMBIgACEQEDEQH/xAAcAAABBQEBAQAAAAAAAAAAAAAHAAMEBQYIAQL/xAA8EAACAQIDBgQDBgUCBwAAAAABAgMEEQASIQUGMUFRYQcicYETkaEUMkKxwdFSYnKCoiPxJTODksLh8P/EABgBAAMBAQAAAAAAAAAAAAAAAAABAgME/8QAJREAAgICAAUEAwAAAAAAAAAAAAECEQMhEjFBUZEEInGxEyMy/9oADAMBAAIRAxEAPwA44WPCQNTjAb8+IYhTJAfM3BhxN/4fXlgFZqtsb0bMptJH838K6t8uXvjJ1Xi3TA2RFHdmJPyUfrgKybdnnYszG3E6/UnniTLMkVOZtGuQqDiLn8R62sdOow6JbfQLlP4rBrXMQH9L/v8ApjQUe/FK4uDHJ1+G4zD+xgrfLHOGz9tKXuwd3OgAF/8A70ti6LVzAMkYt/O6j9eODQWzo/Z22KKcf6bgkcV4MPUHUYm45xoNu7UhYOyyLl4SKwbL7qSQPXTBj3K3zSrUI5HxQLgjg46jv2wik7NXhYWGaushiXM5sOHqeg74BjpIxm9r7/7HguM3xGHJbWHqx0+WB54jeJU5zRRmyDQgc+XmPS/Lngcx1zP5nbjwubD25YaJbDNP4ux/hWNR3LN+QAxIovE+NjZ2hX1Eg+tmtgL7drmpwiL99lzM3MDUZV6cDc4a2VtWMghVdjxJsLe5vYD1ODQrkdGQb50RF2tl/jjYSKPW3mHuuLymqoJFDIwZTwINxjmonaim4jA/6ihvzxe7vb47RppFJDRkng33JOxI8pPcG+CgUu4fcLFbsDbtPVRCRNDwZeanp6d8WWEWUG9m2/goEH3nHyH/AL1GABvRtn/iEeb7qtc+9x+WCl4jTyLVAcsikf5afQ4Gu0906mrrQkVs8kbFLmwZkDPkvyJA0J0wGUXJt33NT4e+D+xp0aWplMwDECFCVAGtjIRZmJGuhA7nlmN8KajWpnjSNUhEv2VYk8tnR2ynsGUuSeNyet8V+7u9VXF5C7xyIbXBysttCNe/EH6Yl1kyyvK8jqTKQ7OFYPnHB7FmW47Efs6KsmVNXUSqKVnhKoMwgCfDQd7I4OvUgm3Ea4ydbTTFgySWuWTJI1sjJYFL2CWFxbhocaSepqB5s1MXC2+LlfNY/wAuTT0zWviira2qjAKM14QGN9PiCQ2Mhsf4gBbl63wDsYXbNbCwWVSp68NOoPAjuMazdnbDlrqbEeYW06A/mMV2x9tUsmX4sUUiXuVdQRc6G/qOY1HG9xiRS01LFWVAhuIVF1Bvdb2OQk8cuovzy354CUg+bq7cWph1PnQhW73AIb3Uj3vjPb67wkl4l4Jf3bh9NR88RvDKrX4ssdhdoo2vbW63Gp9GGMxtOZzPKrcbsvuCdfnhEuTtJct2DqlkFVLUxEgNJbITwuhuB111wV6Hwo3dpKCWqe1bKkDyqz/8q6qx8sYNrXH4rn0wLJ92K9Iqiqj1FPKocC+YK9yJP6dAD0PocXGyt8KoxsqzMgdSrrxVgRY5luOXMEYDS6IlMg+0LYI7rnmQuodQjsSLoRZnDM1r6DQ8tJG162SoVqiSRZsgsXS4eMDS6eYpp0sNL2OG6ZFBTI8aOl1U5WKFDrkYE5gL63BNu+lvK2SUjKDFGrNmIhBLOdNLsqgXtqTfDoVooPsW0EkYI6yEWNs3mYEAghWsWuCPu3w9RbxSglHGU8CP0IwpttVMbhzqkt7oRohU5SljpoAOPXGkoJdlVCus8SEtGcsoXzoVByspGuh4rwIvpoMAOjQbmbfnjKup14EcmI5H1BA98GqhrYZo0lQ3V1DA9jjnXdRmEcfUyXHoCB/44Nvh9VI9CgAAyM6aC3Mkf4sMIa06KjxG2dKzI/FSuT0YEkfO/wBDjDokwyvGxV0OZWHFT1H105gkc8GraOzoJ42jkF1bpxHcYGm0N2qymdlFmUagdR1H7f74pbOSX6JSySenXkGG+E0c8/xaxDDIdDLCgyTEfiYcntx9Bx44rozsRBdZJHYcC1rD0HC/cg+mCwlHs6cFZBa+h0B9mU6HFLtHwboZAWhcD+h7f4sD9CMKjpjJSVpgwqtqDQL90G+puSerE6k/TsMb3cWngkq6QTxXMrvH8KRbgpbMcysOAZOfXFrsjduHZ8REcCNUk3+0TBJMluHw00CEdbkn5AQdlQVtPV/bDKZJwGALgWXNcEga62J1J5m98BWi+8R/C/ZtPGamjyxG4DQFvK19Lx3OhHErwte1ra5iCC5tpyLt1sAPlpix2hV1k7Z5nZj1Y8OwHADsMKg2VPO6xRrfNYgdQeZ7WwGWXLHGrfjubHwrpmeSaexy2yC47jh/ao+eKzevZssdTJf+MsD1Dm4+pt88EvYOx4aWBIU/CNT1PM/P9MRN6N2oauPpIv3Ty9D+/LAmRPA2k4vad+eYKVq9pU+Z6crdlyujgFJF18ji3DU2PK56nA5q6bY/xnz/ABqViSxiCgqt9bIbny9OOnM4LUlDVQ/fGYDQkDUdiOfrjyo3b2NVpZ8o6XF19iNV9jgorFnhk/lgomn2QikRl2uLEsdW7EjUL2W1+ZOIUG05ml0UsSCAqjgBfgB0Fz88ELaPgtGPNG5y/wAsisPYMAR7k4sKukaGH7PRxJSLlyvJlV5pOZzyXFxfla3K1tMBtom+Gu7mxqtqyGohSayxO2YA5HcOCFbipOQE2N8Uu9e40ezqtBDIGhYFsrMC8fLK3Mg38p5634XP3u5UVtBFLHDIbytneQgFybWte2g497k64ZkjZmu5LMx5nVie55nCBtJEeEBVLAWCjKg7nTTvgybgUDRUSXBGcl7HQ2NgPoBgfbp7rSVcyl1/00ILdBb8I7nBkVQAANANMBljksr418HuGKqjhkFmF+nUemH8LAbSipKmYzau5svxDIpLCwAy2DAdwdG198Z47HrRxlytxyuhFuwt++Cpj5eNDoQD64dnNP0/tUcb4aAxVQVYfK2RtL3Um/G3A+n5YZg2dUSX4g3ICqtyeGt/flgytsyiPGKM/wBo/bD0UES6KoX0AGCxPBNwUePfcF2yfDSslYNLmjTnmNyfRb6e/XBD2Nu/QUq5Ylt1J1J58fXkNMWWFhG2PEoRS511YsLCwsBqQa/ZMEup0bqP1HPGKrt0KyJTlzEk3LIARqdTl4rYe2gwQ8LDsx/DC3JKm+oKZdl1gGkynsykH6aYpZVqbNdVJBYaHQ2JHrywbJKeFvvKD6gHDI2XQ8fhR/8AaP2wWZYsE4P3TtAfh2BWS6JmYnkikfM8RjS7B8LUvnqSbHhGDc+7cteQ68RgiKqjQCwx7gseL07g+KUm/oZpKOCJQiKFUch+fc98PYWFhHSlWkf/2Q==">
            <a:hlinkClick r:id="rId3"/>
          </p:cNvPr>
          <p:cNvSpPr>
            <a:spLocks noChangeAspect="1" noChangeArrowheads="1"/>
          </p:cNvSpPr>
          <p:nvPr/>
        </p:nvSpPr>
        <p:spPr bwMode="auto">
          <a:xfrm>
            <a:off x="155577" y="-274637"/>
            <a:ext cx="1343025" cy="5715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8436" name="Picture 4" descr="http://shop.pitsco.com/sharedimages/product/Large/L_OmniWheel.jpg">
            <a:hlinkClick r:id="rId4"/>
          </p:cNvPr>
          <p:cNvPicPr>
            <a:picLocks noChangeAspect="1" noChangeArrowheads="1"/>
          </p:cNvPicPr>
          <p:nvPr/>
        </p:nvPicPr>
        <p:blipFill>
          <a:blip r:embed="rId5" cstate="print"/>
          <a:srcRect/>
          <a:stretch>
            <a:fillRect/>
          </a:stretch>
        </p:blipFill>
        <p:spPr bwMode="auto">
          <a:xfrm>
            <a:off x="1143000" y="3048000"/>
            <a:ext cx="2381251" cy="1562100"/>
          </a:xfrm>
          <a:prstGeom prst="rect">
            <a:avLst/>
          </a:prstGeom>
          <a:noFill/>
        </p:spPr>
      </p:pic>
      <p:sp>
        <p:nvSpPr>
          <p:cNvPr id="7" name="Rectangle 6"/>
          <p:cNvSpPr/>
          <p:nvPr/>
        </p:nvSpPr>
        <p:spPr>
          <a:xfrm>
            <a:off x="4267200" y="5562600"/>
            <a:ext cx="4572000" cy="646331"/>
          </a:xfrm>
          <a:prstGeom prst="rect">
            <a:avLst/>
          </a:prstGeom>
        </p:spPr>
        <p:txBody>
          <a:bodyPr>
            <a:spAutoFit/>
          </a:bodyPr>
          <a:lstStyle/>
          <a:p>
            <a:r>
              <a:rPr lang="en-US" dirty="0" smtClean="0"/>
              <a:t>http://farm1.static.flickr.com/53/128493978_031324a051.jpg</a:t>
            </a:r>
            <a:endParaRPr lang="en-US" dirty="0"/>
          </a:p>
        </p:txBody>
      </p:sp>
      <p:sp>
        <p:nvSpPr>
          <p:cNvPr id="8" name="Rectangle 7"/>
          <p:cNvSpPr/>
          <p:nvPr/>
        </p:nvSpPr>
        <p:spPr>
          <a:xfrm>
            <a:off x="1066800" y="4648200"/>
            <a:ext cx="2667000" cy="1477328"/>
          </a:xfrm>
          <a:prstGeom prst="rect">
            <a:avLst/>
          </a:prstGeom>
        </p:spPr>
        <p:txBody>
          <a:bodyPr wrap="square">
            <a:spAutoFit/>
          </a:bodyPr>
          <a:lstStyle/>
          <a:p>
            <a:r>
              <a:rPr lang="en-US" dirty="0" smtClean="0"/>
              <a:t>http://shop.pitsco.com/store/detail.aspx?CategoryID=62&amp;by=9&amp;ID=5817&amp;c=1&amp;t=0&amp;l=0</a:t>
            </a:r>
            <a:endParaRPr lang="en-US"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~Calculating the Fitness (6)</a:t>
            </a:r>
            <a:endParaRPr lang="en-US" dirty="0"/>
          </a:p>
        </p:txBody>
      </p:sp>
      <p:pic>
        <p:nvPicPr>
          <p:cNvPr id="5125" name="Picture 5"/>
          <p:cNvPicPr>
            <a:picLocks noChangeAspect="1" noChangeArrowheads="1"/>
          </p:cNvPicPr>
          <p:nvPr/>
        </p:nvPicPr>
        <p:blipFill>
          <a:blip r:embed="rId2" cstate="print"/>
          <a:srcRect/>
          <a:stretch>
            <a:fillRect/>
          </a:stretch>
        </p:blipFill>
        <p:spPr bwMode="auto">
          <a:xfrm>
            <a:off x="595436" y="2343150"/>
            <a:ext cx="5500564" cy="2686050"/>
          </a:xfrm>
          <a:prstGeom prst="rect">
            <a:avLst/>
          </a:prstGeom>
          <a:noFill/>
          <a:ln w="9525">
            <a:noFill/>
            <a:miter lim="800000"/>
            <a:headEnd/>
            <a:tailEnd/>
          </a:ln>
          <a:effectLst/>
        </p:spPr>
      </p:pic>
      <p:pic>
        <p:nvPicPr>
          <p:cNvPr id="5126" name="Picture 6"/>
          <p:cNvPicPr>
            <a:picLocks noChangeAspect="1" noChangeArrowheads="1"/>
          </p:cNvPicPr>
          <p:nvPr/>
        </p:nvPicPr>
        <p:blipFill>
          <a:blip r:embed="rId3" cstate="print"/>
          <a:srcRect/>
          <a:stretch>
            <a:fillRect/>
          </a:stretch>
        </p:blipFill>
        <p:spPr bwMode="auto">
          <a:xfrm>
            <a:off x="572899" y="5029200"/>
            <a:ext cx="5255312" cy="1681700"/>
          </a:xfrm>
          <a:prstGeom prst="rect">
            <a:avLst/>
          </a:prstGeom>
          <a:noFill/>
          <a:ln w="9525">
            <a:noFill/>
            <a:miter lim="800000"/>
            <a:headEnd/>
            <a:tailEnd/>
          </a:ln>
          <a:effectLst/>
        </p:spPr>
      </p:pic>
      <p:sp>
        <p:nvSpPr>
          <p:cNvPr id="9" name="Rectangle 8"/>
          <p:cNvSpPr/>
          <p:nvPr/>
        </p:nvSpPr>
        <p:spPr>
          <a:xfrm>
            <a:off x="317863" y="23622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r>
              <a:rPr lang="en-US" dirty="0" smtClean="0"/>
              <a:t>The function for checking the movement of the robot:</a:t>
            </a:r>
            <a:endParaRPr lang="en-US" dirty="0"/>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~Calculating the Fitness (7)</a:t>
            </a:r>
            <a:endParaRPr lang="en-US" dirty="0"/>
          </a:p>
        </p:txBody>
      </p:sp>
      <p:sp>
        <p:nvSpPr>
          <p:cNvPr id="9" name="Rectangle 8"/>
          <p:cNvSpPr/>
          <p:nvPr/>
        </p:nvSpPr>
        <p:spPr>
          <a:xfrm>
            <a:off x="317863" y="2362200"/>
            <a:ext cx="304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00947" y="2209800"/>
            <a:ext cx="5647453" cy="4648200"/>
          </a:xfrm>
          <a:prstGeom prst="rect">
            <a:avLst/>
          </a:prstGeom>
          <a:noFill/>
          <a:ln w="9525">
            <a:noFill/>
            <a:miter lim="800000"/>
            <a:headEnd/>
            <a:tailEnd/>
          </a:ln>
          <a:effectLst/>
        </p:spPr>
      </p:pic>
      <p:sp>
        <p:nvSpPr>
          <p:cNvPr id="3" name="Content Placeholder 2"/>
          <p:cNvSpPr>
            <a:spLocks noGrp="1"/>
          </p:cNvSpPr>
          <p:nvPr>
            <p:ph idx="1"/>
          </p:nvPr>
        </p:nvSpPr>
        <p:spPr>
          <a:xfrm>
            <a:off x="457200" y="1783080"/>
            <a:ext cx="8686800" cy="4389120"/>
          </a:xfrm>
        </p:spPr>
        <p:txBody>
          <a:bodyPr/>
          <a:lstStyle/>
          <a:p>
            <a:r>
              <a:rPr lang="en-US" dirty="0" smtClean="0"/>
              <a:t>The function for checking the movement of the robot(2):</a:t>
            </a:r>
            <a:endParaRPr lang="en-US"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~Selecting the Best Chromosomes</a:t>
            </a:r>
            <a:endParaRPr lang="en-US" dirty="0"/>
          </a:p>
        </p:txBody>
      </p:sp>
      <p:sp>
        <p:nvSpPr>
          <p:cNvPr id="3" name="Content Placeholder 2"/>
          <p:cNvSpPr>
            <a:spLocks noGrp="1"/>
          </p:cNvSpPr>
          <p:nvPr>
            <p:ph idx="1"/>
          </p:nvPr>
        </p:nvSpPr>
        <p:spPr/>
        <p:txBody>
          <a:bodyPr/>
          <a:lstStyle/>
          <a:p>
            <a:r>
              <a:rPr lang="en-US" dirty="0" smtClean="0"/>
              <a:t>The next main function is the selection of the best chromosomes. This is simply done by sorting the vector until the lowest fitness values (20, 21, etc) at the bottom and the highest fitness values (2, 3, etc) at the top. Therefore, we select the top half or third to get the best chromosomes.</a:t>
            </a:r>
            <a:endParaRPr lang="en-U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686800" cy="1143000"/>
          </a:xfrm>
        </p:spPr>
        <p:txBody>
          <a:bodyPr>
            <a:normAutofit fontScale="90000"/>
          </a:bodyPr>
          <a:lstStyle/>
          <a:p>
            <a:r>
              <a:rPr lang="en-US" dirty="0" smtClean="0"/>
              <a:t>Darwin GA: Maze Program Example </a:t>
            </a:r>
            <a:br>
              <a:rPr lang="en-US" dirty="0" smtClean="0"/>
            </a:br>
            <a:r>
              <a:rPr lang="en-US" dirty="0" smtClean="0"/>
              <a:t>~Selecting the Best Chromosomes (2)</a:t>
            </a:r>
            <a:endParaRPr lang="en-US" dirty="0"/>
          </a:p>
        </p:txBody>
      </p:sp>
      <p:sp>
        <p:nvSpPr>
          <p:cNvPr id="3" name="Content Placeholder 2"/>
          <p:cNvSpPr>
            <a:spLocks noGrp="1"/>
          </p:cNvSpPr>
          <p:nvPr>
            <p:ph idx="1"/>
          </p:nvPr>
        </p:nvSpPr>
        <p:spPr/>
        <p:txBody>
          <a:bodyPr/>
          <a:lstStyle/>
          <a:p>
            <a:r>
              <a:rPr lang="en-US" dirty="0" smtClean="0"/>
              <a:t>The code for sorting the chromosomes</a:t>
            </a:r>
          </a:p>
          <a:p>
            <a:endParaRPr lang="en-US" dirty="0" smtClean="0"/>
          </a:p>
          <a:p>
            <a:endParaRPr lang="en-US" dirty="0" smtClean="0"/>
          </a:p>
          <a:p>
            <a:endParaRPr lang="en-US" dirty="0" smtClean="0"/>
          </a:p>
          <a:p>
            <a:r>
              <a:rPr lang="en-US" dirty="0" smtClean="0"/>
              <a:t>Sort() is a function in an included standard library</a:t>
            </a:r>
          </a:p>
          <a:p>
            <a:r>
              <a:rPr lang="en-US" dirty="0" smtClean="0"/>
              <a:t>We select the in the genetic operator function.</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838200" y="2667000"/>
            <a:ext cx="7430558" cy="1066800"/>
          </a:xfrm>
          <a:prstGeom prst="rect">
            <a:avLst/>
          </a:prstGeom>
          <a:noFill/>
          <a:ln w="9525">
            <a:noFill/>
            <a:miter lim="800000"/>
            <a:headEnd/>
            <a:tailEnd/>
          </a:ln>
          <a:effectLst/>
        </p:spPr>
      </p:pic>
      <p:pic>
        <p:nvPicPr>
          <p:cNvPr id="7173" name="Picture 5"/>
          <p:cNvPicPr>
            <a:picLocks noChangeAspect="1" noChangeArrowheads="1"/>
          </p:cNvPicPr>
          <p:nvPr/>
        </p:nvPicPr>
        <p:blipFill>
          <a:blip r:embed="rId3" cstate="print"/>
          <a:srcRect/>
          <a:stretch>
            <a:fillRect/>
          </a:stretch>
        </p:blipFill>
        <p:spPr bwMode="auto">
          <a:xfrm>
            <a:off x="754616" y="4866144"/>
            <a:ext cx="7703584" cy="1697712"/>
          </a:xfrm>
          <a:prstGeom prst="rect">
            <a:avLst/>
          </a:prstGeom>
          <a:noFill/>
          <a:ln w="9525">
            <a:noFill/>
            <a:miter lim="800000"/>
            <a:headEnd/>
            <a:tailEnd/>
          </a:ln>
          <a:effectLst/>
        </p:spPr>
      </p:pic>
      <p:sp>
        <p:nvSpPr>
          <p:cNvPr id="8" name="Rectangle 7"/>
          <p:cNvSpPr/>
          <p:nvPr/>
        </p:nvSpPr>
        <p:spPr>
          <a:xfrm>
            <a:off x="1143000" y="48768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~Mating and Looping</a:t>
            </a:r>
            <a:endParaRPr lang="en-US" dirty="0"/>
          </a:p>
        </p:txBody>
      </p:sp>
      <p:sp>
        <p:nvSpPr>
          <p:cNvPr id="3" name="Content Placeholder 2"/>
          <p:cNvSpPr>
            <a:spLocks noGrp="1"/>
          </p:cNvSpPr>
          <p:nvPr>
            <p:ph idx="1"/>
          </p:nvPr>
        </p:nvSpPr>
        <p:spPr/>
        <p:txBody>
          <a:bodyPr>
            <a:normAutofit lnSpcReduction="10000"/>
          </a:bodyPr>
          <a:lstStyle/>
          <a:p>
            <a:r>
              <a:rPr lang="en-US" dirty="0" smtClean="0"/>
              <a:t>After we select the chromosomes, we them randomly mate them. Thus, we then apply the crossover and mutation operators. We create the next generation from this.</a:t>
            </a:r>
          </a:p>
          <a:p>
            <a:endParaRPr lang="en-US" dirty="0" smtClean="0"/>
          </a:p>
          <a:p>
            <a:r>
              <a:rPr lang="en-US" dirty="0" smtClean="0"/>
              <a:t>As the final step in the process, it will loop until the condition is solved, being getting to the end. In simple words, the fitness value has to equal 2.</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~Mating and Looping (2)</a:t>
            </a:r>
            <a:endParaRPr lang="en-US" dirty="0"/>
          </a:p>
        </p:txBody>
      </p:sp>
      <p:pic>
        <p:nvPicPr>
          <p:cNvPr id="8195" name="Picture 3"/>
          <p:cNvPicPr>
            <a:picLocks noChangeAspect="1" noChangeArrowheads="1"/>
          </p:cNvPicPr>
          <p:nvPr/>
        </p:nvPicPr>
        <p:blipFill>
          <a:blip r:embed="rId2" cstate="print"/>
          <a:srcRect/>
          <a:stretch>
            <a:fillRect/>
          </a:stretch>
        </p:blipFill>
        <p:spPr bwMode="auto">
          <a:xfrm>
            <a:off x="762000" y="2590800"/>
            <a:ext cx="6903718" cy="3886200"/>
          </a:xfrm>
          <a:prstGeom prst="rect">
            <a:avLst/>
          </a:prstGeom>
          <a:noFill/>
          <a:ln w="9525">
            <a:noFill/>
            <a:miter lim="800000"/>
            <a:headEnd/>
            <a:tailEnd/>
          </a:ln>
          <a:effectLst/>
        </p:spPr>
      </p:pic>
      <p:sp>
        <p:nvSpPr>
          <p:cNvPr id="6" name="Rectangle 5"/>
          <p:cNvSpPr/>
          <p:nvPr/>
        </p:nvSpPr>
        <p:spPr>
          <a:xfrm>
            <a:off x="533400" y="5867400"/>
            <a:ext cx="1066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935480"/>
            <a:ext cx="8229600" cy="4922520"/>
          </a:xfrm>
        </p:spPr>
        <p:txBody>
          <a:bodyPr>
            <a:normAutofit fontScale="92500" lnSpcReduction="20000"/>
          </a:bodyPr>
          <a:lstStyle/>
          <a:p>
            <a:r>
              <a:rPr lang="en-US" dirty="0" smtClean="0"/>
              <a:t>The code for the mating function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variable mutation was defined before. </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~Mating and Looping (3)</a:t>
            </a:r>
            <a:endParaRPr lang="en-US" dirty="0"/>
          </a:p>
        </p:txBody>
      </p:sp>
      <p:sp>
        <p:nvSpPr>
          <p:cNvPr id="3" name="Content Placeholder 2"/>
          <p:cNvSpPr>
            <a:spLocks noGrp="1"/>
          </p:cNvSpPr>
          <p:nvPr>
            <p:ph idx="1"/>
          </p:nvPr>
        </p:nvSpPr>
        <p:spPr/>
        <p:txBody>
          <a:bodyPr/>
          <a:lstStyle/>
          <a:p>
            <a:r>
              <a:rPr lang="en-US" dirty="0" smtClean="0"/>
              <a:t>The code for the mutation function:</a:t>
            </a:r>
          </a:p>
        </p:txBody>
      </p:sp>
      <p:pic>
        <p:nvPicPr>
          <p:cNvPr id="9218" name="Picture 2"/>
          <p:cNvPicPr>
            <a:picLocks noChangeAspect="1" noChangeArrowheads="1"/>
          </p:cNvPicPr>
          <p:nvPr/>
        </p:nvPicPr>
        <p:blipFill>
          <a:blip r:embed="rId2" cstate="print"/>
          <a:srcRect/>
          <a:stretch>
            <a:fillRect/>
          </a:stretch>
        </p:blipFill>
        <p:spPr bwMode="auto">
          <a:xfrm>
            <a:off x="762000" y="2667000"/>
            <a:ext cx="6461760" cy="2286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~The Running of a Generation</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Let’s simulate this process. We’ll use this chromosome.</a:t>
            </a:r>
          </a:p>
          <a:p>
            <a:r>
              <a:rPr lang="en-US" dirty="0" smtClean="0"/>
              <a:t>3331121112</a:t>
            </a:r>
            <a:r>
              <a:rPr lang="en-US" dirty="0" smtClean="0">
                <a:solidFill>
                  <a:srgbClr val="FF0000"/>
                </a:solidFill>
              </a:rPr>
              <a:t>4</a:t>
            </a:r>
            <a:r>
              <a:rPr lang="en-US" dirty="0" smtClean="0"/>
              <a:t>2244444434</a:t>
            </a:r>
          </a:p>
          <a:p>
            <a:endParaRPr lang="en-US" dirty="0" smtClean="0"/>
          </a:p>
          <a:p>
            <a:r>
              <a:rPr lang="en-US" dirty="0" smtClean="0"/>
              <a:t>Note that the goal sequence is:</a:t>
            </a:r>
          </a:p>
          <a:p>
            <a:r>
              <a:rPr lang="en-US" dirty="0" smtClean="0"/>
              <a:t>333112111222244444434</a:t>
            </a:r>
          </a:p>
          <a:p>
            <a:endParaRPr lang="en-US" dirty="0" smtClean="0"/>
          </a:p>
          <a:p>
            <a:r>
              <a:rPr lang="en-US" dirty="0" smtClean="0"/>
              <a:t>We first fill in the maze.</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rcRect/>
          <a:stretch>
            <a:fillRect/>
          </a:stretch>
        </p:blipFill>
        <p:spPr bwMode="auto">
          <a:xfrm>
            <a:off x="272148" y="2057400"/>
            <a:ext cx="4680852" cy="4389437"/>
          </a:xfrm>
          <a:prstGeom prst="rect">
            <a:avLst/>
          </a:prstGeom>
          <a:noFill/>
          <a:ln w="9525">
            <a:noFill/>
            <a:miter lim="800000"/>
            <a:headEnd/>
            <a:tailEnd/>
          </a:ln>
          <a:effectLst/>
        </p:spPr>
      </p:pic>
      <p:sp>
        <p:nvSpPr>
          <p:cNvPr id="30" name="Rectangle 29"/>
          <p:cNvSpPr/>
          <p:nvPr/>
        </p:nvSpPr>
        <p:spPr>
          <a:xfrm>
            <a:off x="5105400" y="2336284"/>
            <a:ext cx="3619452" cy="523220"/>
          </a:xfrm>
          <a:prstGeom prst="rect">
            <a:avLst/>
          </a:prstGeom>
        </p:spPr>
        <p:txBody>
          <a:bodyPr wrap="none">
            <a:spAutoFit/>
          </a:bodyPr>
          <a:lstStyle/>
          <a:p>
            <a:r>
              <a:rPr lang="en-US" sz="2800" dirty="0" smtClean="0"/>
              <a:t>333112111242244444434</a:t>
            </a:r>
          </a:p>
        </p:txBody>
      </p:sp>
      <p:sp>
        <p:nvSpPr>
          <p:cNvPr id="10" name="TextBox 9"/>
          <p:cNvSpPr txBox="1"/>
          <p:nvPr/>
        </p:nvSpPr>
        <p:spPr>
          <a:xfrm>
            <a:off x="6452021" y="2333896"/>
            <a:ext cx="457200" cy="523220"/>
          </a:xfrm>
          <a:prstGeom prst="rect">
            <a:avLst/>
          </a:prstGeom>
          <a:noFill/>
        </p:spPr>
        <p:txBody>
          <a:bodyPr wrap="square" rtlCol="0">
            <a:spAutoFit/>
          </a:bodyPr>
          <a:lstStyle/>
          <a:p>
            <a:r>
              <a:rPr lang="en-US" sz="2800" dirty="0" smtClean="0">
                <a:solidFill>
                  <a:srgbClr val="FF0000"/>
                </a:solidFill>
              </a:rPr>
              <a:t>4</a:t>
            </a:r>
            <a:endParaRPr lang="en-US" sz="2800" dirty="0">
              <a:solidFill>
                <a:srgbClr val="FF0000"/>
              </a:solidFill>
            </a:endParaRPr>
          </a:p>
        </p:txBody>
      </p:sp>
      <p:sp>
        <p:nvSpPr>
          <p:cNvPr id="11" name="TextBox 10"/>
          <p:cNvSpPr txBox="1"/>
          <p:nvPr/>
        </p:nvSpPr>
        <p:spPr>
          <a:xfrm>
            <a:off x="8078347" y="2333896"/>
            <a:ext cx="457200" cy="523220"/>
          </a:xfrm>
          <a:prstGeom prst="rect">
            <a:avLst/>
          </a:prstGeom>
          <a:noFill/>
        </p:spPr>
        <p:txBody>
          <a:bodyPr wrap="square" rtlCol="0">
            <a:spAutoFit/>
          </a:bodyPr>
          <a:lstStyle/>
          <a:p>
            <a:r>
              <a:rPr lang="en-US" sz="2800" dirty="0" smtClean="0">
                <a:solidFill>
                  <a:srgbClr val="FF0000"/>
                </a:solidFill>
              </a:rPr>
              <a:t>3</a:t>
            </a:r>
            <a:endParaRPr lang="en-US" sz="2800" dirty="0">
              <a:solidFill>
                <a:srgbClr val="FF0000"/>
              </a:solidFill>
            </a:endParaRPr>
          </a:p>
        </p:txBody>
      </p:sp>
      <p:sp>
        <p:nvSpPr>
          <p:cNvPr id="14" name="TextBox 13"/>
          <p:cNvSpPr txBox="1"/>
          <p:nvPr/>
        </p:nvSpPr>
        <p:spPr>
          <a:xfrm>
            <a:off x="7884580" y="2336074"/>
            <a:ext cx="457200" cy="523220"/>
          </a:xfrm>
          <a:prstGeom prst="rect">
            <a:avLst/>
          </a:prstGeom>
          <a:noFill/>
        </p:spPr>
        <p:txBody>
          <a:bodyPr wrap="square" rtlCol="0">
            <a:spAutoFit/>
          </a:bodyPr>
          <a:lstStyle/>
          <a:p>
            <a:r>
              <a:rPr lang="en-US" sz="2800" dirty="0" smtClean="0">
                <a:solidFill>
                  <a:srgbClr val="FF0000"/>
                </a:solidFill>
              </a:rPr>
              <a:t>4</a:t>
            </a:r>
            <a:endParaRPr lang="en-US" sz="2800" dirty="0">
              <a:solidFill>
                <a:srgbClr val="FF0000"/>
              </a:solidFill>
            </a:endParaRPr>
          </a:p>
        </p:txBody>
      </p:sp>
      <p:sp>
        <p:nvSpPr>
          <p:cNvPr id="18" name="TextBox 17"/>
          <p:cNvSpPr txBox="1"/>
          <p:nvPr/>
        </p:nvSpPr>
        <p:spPr>
          <a:xfrm>
            <a:off x="7516643" y="2325189"/>
            <a:ext cx="457200" cy="523220"/>
          </a:xfrm>
          <a:prstGeom prst="rect">
            <a:avLst/>
          </a:prstGeom>
          <a:noFill/>
        </p:spPr>
        <p:txBody>
          <a:bodyPr wrap="square" rtlCol="0">
            <a:spAutoFit/>
          </a:bodyPr>
          <a:lstStyle/>
          <a:p>
            <a:r>
              <a:rPr lang="en-US" sz="2800" dirty="0" smtClean="0">
                <a:solidFill>
                  <a:srgbClr val="FF0000"/>
                </a:solidFill>
              </a:rPr>
              <a:t>4</a:t>
            </a:r>
            <a:endParaRPr lang="en-US" sz="2800" dirty="0">
              <a:solidFill>
                <a:srgbClr val="FF0000"/>
              </a:solidFill>
            </a:endParaRPr>
          </a:p>
        </p:txBody>
      </p:sp>
      <p:sp>
        <p:nvSpPr>
          <p:cNvPr id="16" name="TextBox 15"/>
          <p:cNvSpPr txBox="1"/>
          <p:nvPr/>
        </p:nvSpPr>
        <p:spPr>
          <a:xfrm>
            <a:off x="7148706" y="2333896"/>
            <a:ext cx="457200" cy="523220"/>
          </a:xfrm>
          <a:prstGeom prst="rect">
            <a:avLst/>
          </a:prstGeom>
          <a:noFill/>
        </p:spPr>
        <p:txBody>
          <a:bodyPr wrap="square" rtlCol="0">
            <a:spAutoFit/>
          </a:bodyPr>
          <a:lstStyle/>
          <a:p>
            <a:r>
              <a:rPr lang="en-US" sz="2800" dirty="0" smtClean="0">
                <a:solidFill>
                  <a:srgbClr val="FF0000"/>
                </a:solidFill>
              </a:rPr>
              <a:t>4</a:t>
            </a:r>
            <a:endParaRPr lang="en-US" sz="2800" dirty="0">
              <a:solidFill>
                <a:srgbClr val="FF0000"/>
              </a:solidFill>
            </a:endParaRPr>
          </a:p>
        </p:txBody>
      </p:sp>
      <p:sp>
        <p:nvSpPr>
          <p:cNvPr id="15" name="TextBox 14"/>
          <p:cNvSpPr txBox="1"/>
          <p:nvPr/>
        </p:nvSpPr>
        <p:spPr>
          <a:xfrm>
            <a:off x="6944054" y="2336074"/>
            <a:ext cx="457200" cy="523220"/>
          </a:xfrm>
          <a:prstGeom prst="rect">
            <a:avLst/>
          </a:prstGeom>
          <a:noFill/>
        </p:spPr>
        <p:txBody>
          <a:bodyPr wrap="square" rtlCol="0">
            <a:spAutoFit/>
          </a:bodyPr>
          <a:lstStyle/>
          <a:p>
            <a:r>
              <a:rPr lang="en-US" sz="2800" dirty="0" smtClean="0">
                <a:solidFill>
                  <a:srgbClr val="FF0000"/>
                </a:solidFill>
              </a:rPr>
              <a:t>4</a:t>
            </a:r>
            <a:endParaRPr lang="en-US" sz="2800" dirty="0">
              <a:solidFill>
                <a:srgbClr val="FF0000"/>
              </a:solidFill>
            </a:endParaRPr>
          </a:p>
        </p:txBody>
      </p:sp>
      <p:sp>
        <p:nvSpPr>
          <p:cNvPr id="20" name="TextBox 19"/>
          <p:cNvSpPr txBox="1"/>
          <p:nvPr/>
        </p:nvSpPr>
        <p:spPr>
          <a:xfrm>
            <a:off x="6602243" y="2336074"/>
            <a:ext cx="255757" cy="523220"/>
          </a:xfrm>
          <a:prstGeom prst="rect">
            <a:avLst/>
          </a:prstGeom>
          <a:noFill/>
        </p:spPr>
        <p:txBody>
          <a:bodyPr wrap="square" rtlCol="0">
            <a:spAutoFit/>
          </a:bodyPr>
          <a:lstStyle/>
          <a:p>
            <a:r>
              <a:rPr lang="en-US" sz="2800" dirty="0" smtClean="0">
                <a:solidFill>
                  <a:srgbClr val="FF0000"/>
                </a:solidFill>
              </a:rPr>
              <a:t>2</a:t>
            </a:r>
            <a:endParaRPr lang="en-US" sz="2800" dirty="0">
              <a:solidFill>
                <a:srgbClr val="FF0000"/>
              </a:solidFill>
            </a:endParaRPr>
          </a:p>
        </p:txBody>
      </p:sp>
      <p:sp>
        <p:nvSpPr>
          <p:cNvPr id="23" name="TextBox 22"/>
          <p:cNvSpPr txBox="1"/>
          <p:nvPr/>
        </p:nvSpPr>
        <p:spPr>
          <a:xfrm>
            <a:off x="6172201" y="2336074"/>
            <a:ext cx="228600" cy="523220"/>
          </a:xfrm>
          <a:prstGeom prst="rect">
            <a:avLst/>
          </a:prstGeom>
          <a:noFill/>
        </p:spPr>
        <p:txBody>
          <a:bodyPr wrap="square" rtlCol="0">
            <a:spAutoFit/>
          </a:bodyPr>
          <a:lstStyle/>
          <a:p>
            <a:r>
              <a:rPr lang="en-US" sz="2800" dirty="0" smtClean="0">
                <a:solidFill>
                  <a:srgbClr val="FF0000"/>
                </a:solidFill>
              </a:rPr>
              <a:t>1</a:t>
            </a:r>
            <a:endParaRPr lang="en-US" sz="2800" dirty="0">
              <a:solidFill>
                <a:srgbClr val="FF0000"/>
              </a:solidFill>
            </a:endParaRPr>
          </a:p>
        </p:txBody>
      </p:sp>
      <p:sp>
        <p:nvSpPr>
          <p:cNvPr id="19" name="TextBox 18"/>
          <p:cNvSpPr txBox="1"/>
          <p:nvPr/>
        </p:nvSpPr>
        <p:spPr>
          <a:xfrm>
            <a:off x="6780769" y="2336074"/>
            <a:ext cx="457200" cy="523220"/>
          </a:xfrm>
          <a:prstGeom prst="rect">
            <a:avLst/>
          </a:prstGeom>
          <a:noFill/>
        </p:spPr>
        <p:txBody>
          <a:bodyPr wrap="square" rtlCol="0">
            <a:spAutoFit/>
          </a:bodyPr>
          <a:lstStyle/>
          <a:p>
            <a:r>
              <a:rPr lang="en-US" sz="2800" dirty="0" smtClean="0">
                <a:solidFill>
                  <a:srgbClr val="FF0000"/>
                </a:solidFill>
              </a:rPr>
              <a:t>2</a:t>
            </a:r>
            <a:endParaRPr lang="en-US" sz="2800" dirty="0">
              <a:solidFill>
                <a:srgbClr val="FF0000"/>
              </a:solidFill>
            </a:endParaRPr>
          </a:p>
        </p:txBody>
      </p:sp>
      <p:sp>
        <p:nvSpPr>
          <p:cNvPr id="22" name="TextBox 21"/>
          <p:cNvSpPr txBox="1"/>
          <p:nvPr/>
        </p:nvSpPr>
        <p:spPr>
          <a:xfrm>
            <a:off x="6286558" y="2336074"/>
            <a:ext cx="266642" cy="523220"/>
          </a:xfrm>
          <a:prstGeom prst="rect">
            <a:avLst/>
          </a:prstGeom>
          <a:noFill/>
        </p:spPr>
        <p:txBody>
          <a:bodyPr wrap="square" rtlCol="0">
            <a:spAutoFit/>
          </a:bodyPr>
          <a:lstStyle/>
          <a:p>
            <a:r>
              <a:rPr lang="en-US" sz="2800" dirty="0" smtClean="0">
                <a:solidFill>
                  <a:srgbClr val="FF0000"/>
                </a:solidFill>
              </a:rPr>
              <a:t>2</a:t>
            </a:r>
            <a:endParaRPr lang="en-US" sz="2800" dirty="0">
              <a:solidFill>
                <a:srgbClr val="FF0000"/>
              </a:solidFill>
            </a:endParaRPr>
          </a:p>
        </p:txBody>
      </p:sp>
      <p:sp>
        <p:nvSpPr>
          <p:cNvPr id="24" name="TextBox 23"/>
          <p:cNvSpPr txBox="1"/>
          <p:nvPr/>
        </p:nvSpPr>
        <p:spPr>
          <a:xfrm>
            <a:off x="6071021" y="2336074"/>
            <a:ext cx="253579" cy="523220"/>
          </a:xfrm>
          <a:prstGeom prst="rect">
            <a:avLst/>
          </a:prstGeom>
          <a:noFill/>
        </p:spPr>
        <p:txBody>
          <a:bodyPr wrap="square" rtlCol="0">
            <a:spAutoFit/>
          </a:bodyPr>
          <a:lstStyle/>
          <a:p>
            <a:r>
              <a:rPr lang="en-US" sz="2800" dirty="0" smtClean="0">
                <a:solidFill>
                  <a:srgbClr val="FF0000"/>
                </a:solidFill>
              </a:rPr>
              <a:t>1</a:t>
            </a:r>
            <a:endParaRPr lang="en-US" sz="2800" dirty="0">
              <a:solidFill>
                <a:srgbClr val="FF0000"/>
              </a:solidFill>
            </a:endParaRPr>
          </a:p>
        </p:txBody>
      </p:sp>
      <p:sp>
        <p:nvSpPr>
          <p:cNvPr id="25" name="TextBox 24"/>
          <p:cNvSpPr txBox="1"/>
          <p:nvPr/>
        </p:nvSpPr>
        <p:spPr>
          <a:xfrm>
            <a:off x="5968695" y="2336074"/>
            <a:ext cx="457200" cy="523220"/>
          </a:xfrm>
          <a:prstGeom prst="rect">
            <a:avLst/>
          </a:prstGeom>
          <a:noFill/>
        </p:spPr>
        <p:txBody>
          <a:bodyPr wrap="square" rtlCol="0">
            <a:spAutoFit/>
          </a:bodyPr>
          <a:lstStyle/>
          <a:p>
            <a:r>
              <a:rPr lang="en-US" sz="2800" dirty="0" smtClean="0">
                <a:solidFill>
                  <a:srgbClr val="FF0000"/>
                </a:solidFill>
              </a:rPr>
              <a:t>1</a:t>
            </a:r>
            <a:endParaRPr lang="en-US" sz="2800" dirty="0">
              <a:solidFill>
                <a:srgbClr val="FF0000"/>
              </a:solidFill>
            </a:endParaRPr>
          </a:p>
        </p:txBody>
      </p:sp>
      <p:sp>
        <p:nvSpPr>
          <p:cNvPr id="26" name="TextBox 25"/>
          <p:cNvSpPr txBox="1"/>
          <p:nvPr/>
        </p:nvSpPr>
        <p:spPr>
          <a:xfrm>
            <a:off x="5589873" y="2336074"/>
            <a:ext cx="457200" cy="523220"/>
          </a:xfrm>
          <a:prstGeom prst="rect">
            <a:avLst/>
          </a:prstGeom>
          <a:noFill/>
        </p:spPr>
        <p:txBody>
          <a:bodyPr wrap="square" rtlCol="0">
            <a:spAutoFit/>
          </a:bodyPr>
          <a:lstStyle/>
          <a:p>
            <a:r>
              <a:rPr lang="en-US" sz="2800" dirty="0" smtClean="0">
                <a:solidFill>
                  <a:srgbClr val="FF0000"/>
                </a:solidFill>
              </a:rPr>
              <a:t>1</a:t>
            </a:r>
            <a:endParaRPr lang="en-US" sz="2800" dirty="0">
              <a:solidFill>
                <a:srgbClr val="FF0000"/>
              </a:solidFill>
            </a:endParaRPr>
          </a:p>
        </p:txBody>
      </p:sp>
      <p:sp>
        <p:nvSpPr>
          <p:cNvPr id="27" name="TextBox 26"/>
          <p:cNvSpPr txBox="1"/>
          <p:nvPr/>
        </p:nvSpPr>
        <p:spPr>
          <a:xfrm>
            <a:off x="5687843" y="2336074"/>
            <a:ext cx="457200" cy="523220"/>
          </a:xfrm>
          <a:prstGeom prst="rect">
            <a:avLst/>
          </a:prstGeom>
          <a:noFill/>
        </p:spPr>
        <p:txBody>
          <a:bodyPr wrap="square" rtlCol="0">
            <a:spAutoFit/>
          </a:bodyPr>
          <a:lstStyle/>
          <a:p>
            <a:r>
              <a:rPr lang="en-US" sz="2800" dirty="0" smtClean="0">
                <a:solidFill>
                  <a:srgbClr val="FF0000"/>
                </a:solidFill>
              </a:rPr>
              <a:t>1</a:t>
            </a:r>
            <a:endParaRPr lang="en-US" sz="2800" dirty="0">
              <a:solidFill>
                <a:srgbClr val="FF0000"/>
              </a:solidFill>
            </a:endParaRPr>
          </a:p>
        </p:txBody>
      </p:sp>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~The Running of a Generation (2)</a:t>
            </a:r>
            <a:endParaRPr lang="en-US" dirty="0"/>
          </a:p>
        </p:txBody>
      </p:sp>
      <p:sp>
        <p:nvSpPr>
          <p:cNvPr id="6" name="TextBox 5"/>
          <p:cNvSpPr txBox="1"/>
          <p:nvPr/>
        </p:nvSpPr>
        <p:spPr>
          <a:xfrm>
            <a:off x="5105400" y="2057401"/>
            <a:ext cx="3733800" cy="369332"/>
          </a:xfrm>
          <a:prstGeom prst="rect">
            <a:avLst/>
          </a:prstGeom>
          <a:noFill/>
        </p:spPr>
        <p:txBody>
          <a:bodyPr wrap="square" rtlCol="0">
            <a:spAutoFit/>
          </a:bodyPr>
          <a:lstStyle/>
          <a:p>
            <a:r>
              <a:rPr lang="en-US" dirty="0" smtClean="0"/>
              <a:t>We now fill in the maze with:</a:t>
            </a:r>
            <a:endParaRPr lang="en-US" dirty="0"/>
          </a:p>
        </p:txBody>
      </p:sp>
      <p:sp>
        <p:nvSpPr>
          <p:cNvPr id="7" name="TextBox 6"/>
          <p:cNvSpPr txBox="1"/>
          <p:nvPr/>
        </p:nvSpPr>
        <p:spPr>
          <a:xfrm>
            <a:off x="5107578" y="2325189"/>
            <a:ext cx="457200" cy="523220"/>
          </a:xfrm>
          <a:prstGeom prst="rect">
            <a:avLst/>
          </a:prstGeom>
          <a:noFill/>
        </p:spPr>
        <p:txBody>
          <a:bodyPr wrap="square" rtlCol="0">
            <a:spAutoFit/>
          </a:bodyPr>
          <a:lstStyle/>
          <a:p>
            <a:r>
              <a:rPr lang="en-US" sz="2800" dirty="0" smtClean="0">
                <a:solidFill>
                  <a:srgbClr val="FF0000"/>
                </a:solidFill>
              </a:rPr>
              <a:t>3</a:t>
            </a:r>
            <a:endParaRPr lang="en-US" sz="2800" dirty="0">
              <a:solidFill>
                <a:srgbClr val="FF0000"/>
              </a:solidFill>
            </a:endParaRPr>
          </a:p>
        </p:txBody>
      </p:sp>
      <p:sp>
        <p:nvSpPr>
          <p:cNvPr id="9" name="TextBox 8"/>
          <p:cNvSpPr txBox="1"/>
          <p:nvPr/>
        </p:nvSpPr>
        <p:spPr>
          <a:xfrm>
            <a:off x="5269832" y="2333896"/>
            <a:ext cx="457200" cy="523220"/>
          </a:xfrm>
          <a:prstGeom prst="rect">
            <a:avLst/>
          </a:prstGeom>
          <a:noFill/>
        </p:spPr>
        <p:txBody>
          <a:bodyPr wrap="square" rtlCol="0">
            <a:spAutoFit/>
          </a:bodyPr>
          <a:lstStyle/>
          <a:p>
            <a:r>
              <a:rPr lang="en-US" sz="2800" dirty="0" smtClean="0">
                <a:solidFill>
                  <a:srgbClr val="FF0000"/>
                </a:solidFill>
              </a:rPr>
              <a:t>3</a:t>
            </a:r>
            <a:endParaRPr lang="en-US" sz="2800" dirty="0">
              <a:solidFill>
                <a:srgbClr val="FF0000"/>
              </a:solidFill>
            </a:endParaRPr>
          </a:p>
        </p:txBody>
      </p:sp>
      <p:sp>
        <p:nvSpPr>
          <p:cNvPr id="8" name="TextBox 7"/>
          <p:cNvSpPr txBox="1"/>
          <p:nvPr/>
        </p:nvSpPr>
        <p:spPr>
          <a:xfrm>
            <a:off x="5435295" y="2336074"/>
            <a:ext cx="457200" cy="523220"/>
          </a:xfrm>
          <a:prstGeom prst="rect">
            <a:avLst/>
          </a:prstGeom>
          <a:noFill/>
        </p:spPr>
        <p:txBody>
          <a:bodyPr wrap="square" rtlCol="0">
            <a:spAutoFit/>
          </a:bodyPr>
          <a:lstStyle/>
          <a:p>
            <a:r>
              <a:rPr lang="en-US" sz="2800" dirty="0" smtClean="0">
                <a:solidFill>
                  <a:srgbClr val="FF0000"/>
                </a:solidFill>
              </a:rPr>
              <a:t>3</a:t>
            </a:r>
            <a:endParaRPr lang="en-US" sz="2800" dirty="0">
              <a:solidFill>
                <a:srgbClr val="FF0000"/>
              </a:solidFill>
            </a:endParaRPr>
          </a:p>
        </p:txBody>
      </p:sp>
      <p:sp>
        <p:nvSpPr>
          <p:cNvPr id="12" name="TextBox 11"/>
          <p:cNvSpPr txBox="1"/>
          <p:nvPr/>
        </p:nvSpPr>
        <p:spPr>
          <a:xfrm>
            <a:off x="8241632" y="2333896"/>
            <a:ext cx="457200" cy="523220"/>
          </a:xfrm>
          <a:prstGeom prst="rect">
            <a:avLst/>
          </a:prstGeom>
          <a:noFill/>
        </p:spPr>
        <p:txBody>
          <a:bodyPr wrap="square" rtlCol="0">
            <a:spAutoFit/>
          </a:bodyPr>
          <a:lstStyle/>
          <a:p>
            <a:r>
              <a:rPr lang="en-US" sz="2800" dirty="0" smtClean="0">
                <a:solidFill>
                  <a:srgbClr val="FF0000"/>
                </a:solidFill>
              </a:rPr>
              <a:t>4</a:t>
            </a:r>
            <a:endParaRPr lang="en-US" sz="2800" dirty="0">
              <a:solidFill>
                <a:srgbClr val="FF0000"/>
              </a:solidFill>
            </a:endParaRPr>
          </a:p>
        </p:txBody>
      </p:sp>
      <p:sp>
        <p:nvSpPr>
          <p:cNvPr id="13" name="TextBox 12"/>
          <p:cNvSpPr txBox="1"/>
          <p:nvPr/>
        </p:nvSpPr>
        <p:spPr>
          <a:xfrm>
            <a:off x="7708232" y="2336074"/>
            <a:ext cx="457200" cy="523220"/>
          </a:xfrm>
          <a:prstGeom prst="rect">
            <a:avLst/>
          </a:prstGeom>
          <a:noFill/>
        </p:spPr>
        <p:txBody>
          <a:bodyPr wrap="square" rtlCol="0">
            <a:spAutoFit/>
          </a:bodyPr>
          <a:lstStyle/>
          <a:p>
            <a:r>
              <a:rPr lang="en-US" sz="2800" dirty="0" smtClean="0">
                <a:solidFill>
                  <a:srgbClr val="FF0000"/>
                </a:solidFill>
              </a:rPr>
              <a:t>4</a:t>
            </a:r>
            <a:endParaRPr lang="en-US" sz="2800" dirty="0">
              <a:solidFill>
                <a:srgbClr val="FF0000"/>
              </a:solidFill>
            </a:endParaRPr>
          </a:p>
        </p:txBody>
      </p:sp>
      <p:sp>
        <p:nvSpPr>
          <p:cNvPr id="17" name="TextBox 16"/>
          <p:cNvSpPr txBox="1"/>
          <p:nvPr/>
        </p:nvSpPr>
        <p:spPr>
          <a:xfrm>
            <a:off x="7327232" y="2336074"/>
            <a:ext cx="457200" cy="523220"/>
          </a:xfrm>
          <a:prstGeom prst="rect">
            <a:avLst/>
          </a:prstGeom>
          <a:noFill/>
        </p:spPr>
        <p:txBody>
          <a:bodyPr wrap="square" rtlCol="0">
            <a:spAutoFit/>
          </a:bodyPr>
          <a:lstStyle/>
          <a:p>
            <a:r>
              <a:rPr lang="en-US" sz="2800" dirty="0" smtClean="0">
                <a:solidFill>
                  <a:srgbClr val="FF0000"/>
                </a:solidFill>
              </a:rPr>
              <a:t>4</a:t>
            </a:r>
            <a:endParaRPr lang="en-US" sz="2800" dirty="0">
              <a:solidFill>
                <a:srgbClr val="FF0000"/>
              </a:solidFill>
            </a:endParaRPr>
          </a:p>
        </p:txBody>
      </p:sp>
      <p:sp>
        <p:nvSpPr>
          <p:cNvPr id="21" name="TextBox 20"/>
          <p:cNvSpPr txBox="1"/>
          <p:nvPr/>
        </p:nvSpPr>
        <p:spPr>
          <a:xfrm>
            <a:off x="5801054" y="2325189"/>
            <a:ext cx="457200" cy="523220"/>
          </a:xfrm>
          <a:prstGeom prst="rect">
            <a:avLst/>
          </a:prstGeom>
          <a:noFill/>
        </p:spPr>
        <p:txBody>
          <a:bodyPr wrap="square" rtlCol="0">
            <a:spAutoFit/>
          </a:bodyPr>
          <a:lstStyle/>
          <a:p>
            <a:r>
              <a:rPr lang="en-US" sz="2800" dirty="0" smtClean="0">
                <a:solidFill>
                  <a:srgbClr val="FF0000"/>
                </a:solidFill>
              </a:rPr>
              <a:t>2</a:t>
            </a:r>
            <a:endParaRPr lang="en-US" sz="2800" dirty="0">
              <a:solidFill>
                <a:srgbClr val="FF0000"/>
              </a:solidFill>
            </a:endParaRPr>
          </a:p>
        </p:txBody>
      </p:sp>
      <p:sp>
        <p:nvSpPr>
          <p:cNvPr id="29" name="TextBox 28"/>
          <p:cNvSpPr txBox="1"/>
          <p:nvPr/>
        </p:nvSpPr>
        <p:spPr>
          <a:xfrm>
            <a:off x="5105400" y="2057400"/>
            <a:ext cx="3733800" cy="369332"/>
          </a:xfrm>
          <a:prstGeom prst="rect">
            <a:avLst/>
          </a:prstGeom>
          <a:noFill/>
        </p:spPr>
        <p:txBody>
          <a:bodyPr wrap="square" rtlCol="0">
            <a:spAutoFit/>
          </a:bodyPr>
          <a:lstStyle/>
          <a:p>
            <a:r>
              <a:rPr lang="en-US" dirty="0" smtClean="0"/>
              <a:t>Original Chromosome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7 2.22222E-6 C -0.02275 0.12685 -0.04532 0.25394 -0.09861 0.3257 C -0.15191 0.39745 -0.27969 0.41273 -0.32014 0.43056 " pathEditMode="fixed" ptsTypes="aaA">
                                      <p:cBhvr>
                                        <p:cTn id="6" dur="500" fill="hold"/>
                                        <p:tgtEl>
                                          <p:spTgt spid="7"/>
                                        </p:tgtEl>
                                        <p:attrNameLst>
                                          <p:attrName>ppt_x</p:attrName>
                                          <p:attrName>ppt_y</p:attrName>
                                        </p:attrNameLst>
                                      </p:cBhvr>
                                    </p:animMotion>
                                  </p:childTnLst>
                                </p:cTn>
                              </p:par>
                            </p:childTnLst>
                          </p:cTn>
                        </p:par>
                        <p:par>
                          <p:cTn id="7" fill="hold">
                            <p:stCondLst>
                              <p:cond delay="500"/>
                            </p:stCondLst>
                            <p:childTnLst>
                              <p:par>
                                <p:cTn id="8" presetID="0" presetClass="path" presetSubtype="0" accel="50000" decel="50000" fill="hold" grpId="0" nodeType="afterEffect">
                                  <p:stCondLst>
                                    <p:cond delay="0"/>
                                  </p:stCondLst>
                                  <p:childTnLst>
                                    <p:animMotion origin="layout" path="M 1.11022E-16 -2.22222E-6 C -0.04774 0.14445 -0.09531 0.28935 -0.14115 0.36088 C -0.18698 0.43264 -0.26285 0.42199 -0.275 0.42871 " pathEditMode="fixed" rAng="0" ptsTypes="aaA">
                                      <p:cBhvr>
                                        <p:cTn id="9" dur="500" fill="hold"/>
                                        <p:tgtEl>
                                          <p:spTgt spid="9"/>
                                        </p:tgtEl>
                                        <p:attrNameLst>
                                          <p:attrName>ppt_x</p:attrName>
                                          <p:attrName>ppt_y</p:attrName>
                                        </p:attrNameLst>
                                      </p:cBhvr>
                                      <p:rCtr x="-138" y="216"/>
                                    </p:animMotion>
                                  </p:childTnLst>
                                </p:cTn>
                              </p:par>
                            </p:childTnLst>
                          </p:cTn>
                        </p:par>
                        <p:par>
                          <p:cTn id="10" fill="hold">
                            <p:stCondLst>
                              <p:cond delay="1000"/>
                            </p:stCondLst>
                            <p:childTnLst>
                              <p:par>
                                <p:cTn id="11" presetID="0" presetClass="path" presetSubtype="0" accel="50000" decel="50000" fill="hold" grpId="0" nodeType="afterEffect">
                                  <p:stCondLst>
                                    <p:cond delay="0"/>
                                  </p:stCondLst>
                                  <p:childTnLst>
                                    <p:animMotion origin="layout" path="M 4.44444E-6 -3.7037E-6 C -0.03264 0.13218 -0.06528 0.26459 -0.10434 0.33496 C -0.14341 0.4051 -0.18889 0.41297 -0.23421 0.4213 " pathEditMode="fixed" rAng="0" ptsTypes="aaA">
                                      <p:cBhvr>
                                        <p:cTn id="12" dur="500" fill="hold"/>
                                        <p:tgtEl>
                                          <p:spTgt spid="8"/>
                                        </p:tgtEl>
                                        <p:attrNameLst>
                                          <p:attrName>ppt_x</p:attrName>
                                          <p:attrName>ppt_y</p:attrName>
                                        </p:attrNameLst>
                                      </p:cBhvr>
                                      <p:rCtr x="-117" y="211"/>
                                    </p:animMotion>
                                  </p:childTnLst>
                                </p:cTn>
                              </p:par>
                            </p:childTnLst>
                          </p:cTn>
                        </p:par>
                        <p:par>
                          <p:cTn id="13" fill="hold">
                            <p:stCondLst>
                              <p:cond delay="1500"/>
                            </p:stCondLst>
                            <p:childTnLst>
                              <p:par>
                                <p:cTn id="14" presetID="0" presetClass="path" presetSubtype="0" accel="50000" decel="50000" fill="hold" grpId="0" nodeType="afterEffect">
                                  <p:stCondLst>
                                    <p:cond delay="0"/>
                                  </p:stCondLst>
                                  <p:childTnLst>
                                    <p:animMotion origin="layout" path="M 3.88889E-6 -3.7037E-7 C -0.01997 0.11713 -0.03976 0.23449 -0.06997 0.30487 C -0.10018 0.37524 -0.1408 0.39908 -0.18143 0.42292 " pathEditMode="fixed" ptsTypes="aaA">
                                      <p:cBhvr>
                                        <p:cTn id="15" dur="500" fill="hold"/>
                                        <p:tgtEl>
                                          <p:spTgt spid="26"/>
                                        </p:tgtEl>
                                        <p:attrNameLst>
                                          <p:attrName>ppt_x</p:attrName>
                                          <p:attrName>ppt_y</p:attrName>
                                        </p:attrNameLst>
                                      </p:cBhvr>
                                    </p:animMotion>
                                  </p:childTnLst>
                                </p:cTn>
                              </p:par>
                            </p:childTnLst>
                          </p:cTn>
                        </p:par>
                        <p:par>
                          <p:cTn id="16" fill="hold">
                            <p:stCondLst>
                              <p:cond delay="2000"/>
                            </p:stCondLst>
                            <p:childTnLst>
                              <p:par>
                                <p:cTn id="17" presetID="0" presetClass="path" presetSubtype="0" accel="50000" decel="50000" fill="hold" grpId="0" nodeType="afterEffect">
                                  <p:stCondLst>
                                    <p:cond delay="0"/>
                                  </p:stCondLst>
                                  <p:childTnLst>
                                    <p:animMotion origin="layout" path="M -1.94444E-6 1.48148E-6 C -0.01302 0.11204 -0.02587 0.22408 -0.05712 0.2838 C -0.08837 0.34352 -0.13785 0.3507 -0.18715 0.3581 " pathEditMode="fixed" ptsTypes="aaA">
                                      <p:cBhvr>
                                        <p:cTn id="18" dur="500" fill="hold"/>
                                        <p:tgtEl>
                                          <p:spTgt spid="27"/>
                                        </p:tgtEl>
                                        <p:attrNameLst>
                                          <p:attrName>ppt_x</p:attrName>
                                          <p:attrName>ppt_y</p:attrName>
                                        </p:attrNameLst>
                                      </p:cBhvr>
                                    </p:animMotion>
                                  </p:childTnLst>
                                </p:cTn>
                              </p:par>
                            </p:childTnLst>
                          </p:cTn>
                        </p:par>
                        <p:par>
                          <p:cTn id="19" fill="hold">
                            <p:stCondLst>
                              <p:cond delay="2500"/>
                            </p:stCondLst>
                            <p:childTnLst>
                              <p:par>
                                <p:cTn id="20" presetID="0" presetClass="path" presetSubtype="0" accel="50000" decel="50000" fill="hold" grpId="0" nodeType="afterEffect">
                                  <p:stCondLst>
                                    <p:cond delay="0"/>
                                  </p:stCondLst>
                                  <p:childTnLst>
                                    <p:animMotion origin="layout" path="M -4.72222E-6 2.59259E-6 C -0.05763 0.09815 -0.11527 0.1963 -0.15138 0.24259 C -0.1875 0.28889 -0.20555 0.27199 -0.21666 0.27778 " pathEditMode="fixed" ptsTypes="aaA">
                                      <p:cBhvr>
                                        <p:cTn id="21" dur="500" fill="hold"/>
                                        <p:tgtEl>
                                          <p:spTgt spid="21"/>
                                        </p:tgtEl>
                                        <p:attrNameLst>
                                          <p:attrName>ppt_x</p:attrName>
                                          <p:attrName>ppt_y</p:attrName>
                                        </p:attrNameLst>
                                      </p:cBhvr>
                                    </p:animMotion>
                                  </p:childTnLst>
                                </p:cTn>
                              </p:par>
                            </p:childTnLst>
                          </p:cTn>
                        </p:par>
                        <p:par>
                          <p:cTn id="22" fill="hold">
                            <p:stCondLst>
                              <p:cond delay="3000"/>
                            </p:stCondLst>
                            <p:childTnLst>
                              <p:par>
                                <p:cTn id="23" presetID="0" presetClass="path" presetSubtype="0" accel="50000" decel="50000" fill="hold" grpId="0" nodeType="afterEffect">
                                  <p:stCondLst>
                                    <p:cond delay="0"/>
                                  </p:stCondLst>
                                  <p:childTnLst>
                                    <p:animMotion origin="layout" path="M -5.55556E-7 1.73472E-18 C -0.06788 0.08843 -0.13559 0.17686 -0.18333 0.22107 C -0.23108 0.26528 -0.25903 0.26528 -0.28681 0.26551 " pathEditMode="fixed" ptsTypes="aaA">
                                      <p:cBhvr>
                                        <p:cTn id="24" dur="500" fill="hold"/>
                                        <p:tgtEl>
                                          <p:spTgt spid="25"/>
                                        </p:tgtEl>
                                        <p:attrNameLst>
                                          <p:attrName>ppt_x</p:attrName>
                                          <p:attrName>ppt_y</p:attrName>
                                        </p:attrNameLst>
                                      </p:cBhvr>
                                    </p:animMotion>
                                  </p:childTnLst>
                                </p:cTn>
                              </p:par>
                            </p:childTnLst>
                          </p:cTn>
                        </p:par>
                        <p:par>
                          <p:cTn id="25" fill="hold">
                            <p:stCondLst>
                              <p:cond delay="3500"/>
                            </p:stCondLst>
                            <p:childTnLst>
                              <p:par>
                                <p:cTn id="26" presetID="0" presetClass="path" presetSubtype="0" accel="50000" decel="50000" fill="hold" grpId="0" nodeType="afterEffect">
                                  <p:stCondLst>
                                    <p:cond delay="0"/>
                                  </p:stCondLst>
                                  <p:childTnLst>
                                    <p:animMotion origin="layout" path="M 6.38889E-6 6.66667E-6 C -0.06631 0.05464 -0.13246 0.10927 -0.18159 0.14005 C -0.23072 0.17084 -0.27603 0.17686 -0.29496 0.1845 " pathEditMode="fixed" ptsTypes="aaA">
                                      <p:cBhvr>
                                        <p:cTn id="27" dur="500" fill="hold"/>
                                        <p:tgtEl>
                                          <p:spTgt spid="24"/>
                                        </p:tgtEl>
                                        <p:attrNameLst>
                                          <p:attrName>ppt_x</p:attrName>
                                          <p:attrName>ppt_y</p:attrName>
                                        </p:attrNameLst>
                                      </p:cBhvr>
                                    </p:animMotion>
                                  </p:childTnLst>
                                </p:cTn>
                              </p:par>
                            </p:childTnLst>
                          </p:cTn>
                        </p:par>
                        <p:par>
                          <p:cTn id="28" fill="hold">
                            <p:stCondLst>
                              <p:cond delay="4000"/>
                            </p:stCondLst>
                            <p:childTnLst>
                              <p:par>
                                <p:cTn id="29" presetID="0" presetClass="path" presetSubtype="0" accel="50000" decel="50000" fill="hold" grpId="0" nodeType="afterEffect">
                                  <p:stCondLst>
                                    <p:cond delay="0"/>
                                  </p:stCondLst>
                                  <p:childTnLst>
                                    <p:animMotion origin="layout" path="M 4.72222E-6 1.73472E-18 C -0.09323 0.03774 -0.18646 0.07547 -0.2375 0.09329 C -0.28854 0.11111 -0.29722 0.10926 -0.3059 0.10764 " pathEditMode="fixed" ptsTypes="aaA">
                                      <p:cBhvr>
                                        <p:cTn id="30" dur="500" fill="hold"/>
                                        <p:tgtEl>
                                          <p:spTgt spid="23"/>
                                        </p:tgtEl>
                                        <p:attrNameLst>
                                          <p:attrName>ppt_x</p:attrName>
                                          <p:attrName>ppt_y</p:attrName>
                                        </p:attrNameLst>
                                      </p:cBhvr>
                                    </p:animMotion>
                                  </p:childTnLst>
                                </p:cTn>
                              </p:par>
                            </p:childTnLst>
                          </p:cTn>
                        </p:par>
                        <p:par>
                          <p:cTn id="31" fill="hold">
                            <p:stCondLst>
                              <p:cond delay="4500"/>
                            </p:stCondLst>
                            <p:childTnLst>
                              <p:par>
                                <p:cTn id="32" presetID="0" presetClass="path" presetSubtype="0" accel="50000" decel="50000" fill="hold" grpId="0" nodeType="afterEffect">
                                  <p:stCondLst>
                                    <p:cond delay="0"/>
                                  </p:stCondLst>
                                  <p:childTnLst>
                                    <p:animMotion origin="layout" path="M 3.88889E-6 3.7037E-7 C 3.88889E-6 3.7037E-7 -0.15868 0.0132 -0.31736 0.02662 " pathEditMode="fixed" ptsTypes="aA">
                                      <p:cBhvr>
                                        <p:cTn id="33" dur="500" fill="hold"/>
                                        <p:tgtEl>
                                          <p:spTgt spid="22"/>
                                        </p:tgtEl>
                                        <p:attrNameLst>
                                          <p:attrName>ppt_x</p:attrName>
                                          <p:attrName>ppt_y</p:attrName>
                                        </p:attrNameLst>
                                      </p:cBhvr>
                                    </p:animMotion>
                                  </p:childTnLst>
                                </p:cTn>
                              </p:par>
                            </p:childTnLst>
                          </p:cTn>
                        </p:par>
                        <p:par>
                          <p:cTn id="34" fill="hold">
                            <p:stCondLst>
                              <p:cond delay="5000"/>
                            </p:stCondLst>
                            <p:childTnLst>
                              <p:par>
                                <p:cTn id="35" presetID="0" presetClass="path" presetSubtype="0" accel="50000" decel="50000" fill="hold" grpId="0" nodeType="afterEffect">
                                  <p:stCondLst>
                                    <p:cond delay="0"/>
                                  </p:stCondLst>
                                  <p:childTnLst>
                                    <p:animMotion origin="layout" path="M -3.61111E-6 5.92593E-6 C -3.61111E-6 5.92593E-6 -0.20121 0.0132 -0.40243 0.02663 " pathEditMode="fixed" ptsTypes="aA">
                                      <p:cBhvr>
                                        <p:cTn id="36" dur="500" fill="hold"/>
                                        <p:tgtEl>
                                          <p:spTgt spid="10"/>
                                        </p:tgtEl>
                                        <p:attrNameLst>
                                          <p:attrName>ppt_x</p:attrName>
                                          <p:attrName>ppt_y</p:attrName>
                                        </p:attrNameLst>
                                      </p:cBhvr>
                                    </p:animMotion>
                                  </p:childTnLst>
                                </p:cTn>
                              </p:par>
                            </p:childTnLst>
                          </p:cTn>
                        </p:par>
                        <p:par>
                          <p:cTn id="37" fill="hold">
                            <p:stCondLst>
                              <p:cond delay="5500"/>
                            </p:stCondLst>
                            <p:childTnLst>
                              <p:par>
                                <p:cTn id="38" presetID="0" presetClass="path" presetSubtype="0" accel="50000" decel="50000" fill="hold" nodeType="afterEffect">
                                  <p:stCondLst>
                                    <p:cond delay="0"/>
                                  </p:stCondLst>
                                  <p:childTnLst>
                                    <p:animMotion origin="layout" path="M -7.5E-6 5.92593E-6 C -0.20747 0.01042 -0.41494 0.02107 -0.48508 0.02778 " pathEditMode="fixed" ptsTypes="aA">
                                      <p:cBhvr>
                                        <p:cTn id="39" dur="500" fill="hold"/>
                                        <p:tgtEl>
                                          <p:spTgt spid="20">
                                            <p:txEl>
                                              <p:pRg st="0" end="0"/>
                                            </p:txEl>
                                          </p:spTgt>
                                        </p:tgtEl>
                                        <p:attrNameLst>
                                          <p:attrName>ppt_x</p:attrName>
                                          <p:attrName>ppt_y</p:attrName>
                                        </p:attrNameLst>
                                      </p:cBhvr>
                                    </p:animMotion>
                                  </p:childTnLst>
                                </p:cTn>
                              </p:par>
                            </p:childTnLst>
                          </p:cTn>
                        </p:par>
                        <p:par>
                          <p:cTn id="40" fill="hold">
                            <p:stCondLst>
                              <p:cond delay="6000"/>
                            </p:stCondLst>
                            <p:childTnLst>
                              <p:par>
                                <p:cTn id="41" presetID="0" presetClass="path" presetSubtype="0" accel="50000" decel="50000" fill="hold" grpId="0" nodeType="afterEffect">
                                  <p:stCondLst>
                                    <p:cond delay="0"/>
                                  </p:stCondLst>
                                  <p:childTnLst>
                                    <p:animMotion origin="layout" path="M -1.66667E-6 4.44444E-6 C -1.66667E-6 4.44444E-6 -0.28472 0.00833 -0.56927 0.01667 " pathEditMode="fixed" ptsTypes="aA">
                                      <p:cBhvr>
                                        <p:cTn id="42" dur="500" fill="hold"/>
                                        <p:tgtEl>
                                          <p:spTgt spid="19"/>
                                        </p:tgtEl>
                                        <p:attrNameLst>
                                          <p:attrName>ppt_x</p:attrName>
                                          <p:attrName>ppt_y</p:attrName>
                                        </p:attrNameLst>
                                      </p:cBhvr>
                                    </p:animMotion>
                                  </p:childTnLst>
                                </p:cTn>
                              </p:par>
                            </p:childTnLst>
                          </p:cTn>
                        </p:par>
                        <p:par>
                          <p:cTn id="43" fill="hold">
                            <p:stCondLst>
                              <p:cond delay="6500"/>
                            </p:stCondLst>
                            <p:childTnLst>
                              <p:par>
                                <p:cTn id="44" presetID="0" presetClass="path" presetSubtype="0" accel="50000" decel="50000" fill="hold" grpId="0" nodeType="afterEffect">
                                  <p:stCondLst>
                                    <p:cond delay="0"/>
                                  </p:stCondLst>
                                  <p:childTnLst>
                                    <p:animMotion origin="layout" path="M 2.77778E-7 7.40741E-6 L -0.6559 0.02547 " pathEditMode="fixed" ptsTypes="AA">
                                      <p:cBhvr>
                                        <p:cTn id="45" dur="500" fill="hold"/>
                                        <p:tgtEl>
                                          <p:spTgt spid="15"/>
                                        </p:tgtEl>
                                        <p:attrNameLst>
                                          <p:attrName>ppt_x</p:attrName>
                                          <p:attrName>ppt_y</p:attrName>
                                        </p:attrNameLst>
                                      </p:cBhvr>
                                    </p:animMotion>
                                  </p:childTnLst>
                                </p:cTn>
                              </p:par>
                            </p:childTnLst>
                          </p:cTn>
                        </p:par>
                        <p:par>
                          <p:cTn id="46" fill="hold">
                            <p:stCondLst>
                              <p:cond delay="7000"/>
                            </p:stCondLst>
                            <p:childTnLst>
                              <p:par>
                                <p:cTn id="47" presetID="0" presetClass="path" presetSubtype="0" accel="50000" decel="50000" fill="hold" grpId="0" nodeType="afterEffect">
                                  <p:stCondLst>
                                    <p:cond delay="0"/>
                                  </p:stCondLst>
                                  <p:childTnLst>
                                    <p:animMotion origin="layout" path="M -6.38889E-6 2.59259E-6 C 0.03888 0.00046 0.07794 0.00093 -0.01581 0.00463 C -0.10956 0.00833 -0.45313 0.00532 -0.56251 0.02222 C -0.67188 0.03912 -0.67223 0.07292 -0.6724 0.10671 " pathEditMode="fixed" ptsTypes="aaaA">
                                      <p:cBhvr>
                                        <p:cTn id="48" dur="500" fill="hold"/>
                                        <p:tgtEl>
                                          <p:spTgt spid="16"/>
                                        </p:tgtEl>
                                        <p:attrNameLst>
                                          <p:attrName>ppt_x</p:attrName>
                                          <p:attrName>ppt_y</p:attrName>
                                        </p:attrNameLst>
                                      </p:cBhvr>
                                    </p:animMotion>
                                  </p:childTnLst>
                                </p:cTn>
                              </p:par>
                            </p:childTnLst>
                          </p:cTn>
                        </p:par>
                        <p:par>
                          <p:cTn id="49" fill="hold">
                            <p:stCondLst>
                              <p:cond delay="7500"/>
                            </p:stCondLst>
                            <p:childTnLst>
                              <p:par>
                                <p:cTn id="50" presetID="0" presetClass="path" presetSubtype="0" accel="50000" decel="50000" fill="hold" grpId="0" nodeType="afterEffect">
                                  <p:stCondLst>
                                    <p:cond delay="0"/>
                                  </p:stCondLst>
                                  <p:childTnLst>
                                    <p:animMotion origin="layout" path="M 0 -3.7037E-6 C -0.2875 0.00394 -0.57483 0.00903 -0.7 0.21019 " pathEditMode="fixed" rAng="0" ptsTypes="aA">
                                      <p:cBhvr>
                                        <p:cTn id="51" dur="500" fill="hold"/>
                                        <p:tgtEl>
                                          <p:spTgt spid="17"/>
                                        </p:tgtEl>
                                        <p:attrNameLst>
                                          <p:attrName>ppt_x</p:attrName>
                                          <p:attrName>ppt_y</p:attrName>
                                        </p:attrNameLst>
                                      </p:cBhvr>
                                      <p:rCtr x="-350" y="105"/>
                                    </p:animMotion>
                                  </p:childTnLst>
                                </p:cTn>
                              </p:par>
                            </p:childTnLst>
                          </p:cTn>
                        </p:par>
                        <p:par>
                          <p:cTn id="52" fill="hold">
                            <p:stCondLst>
                              <p:cond delay="8000"/>
                            </p:stCondLst>
                            <p:childTnLst>
                              <p:par>
                                <p:cTn id="53" presetID="0" presetClass="path" presetSubtype="0" accel="50000" decel="50000" fill="hold" grpId="0" nodeType="afterEffect">
                                  <p:stCondLst>
                                    <p:cond delay="0"/>
                                  </p:stCondLst>
                                  <p:childTnLst>
                                    <p:animMotion origin="layout" path="M -3.61111E-6 3.46945E-18 C -0.22777 0.01829 -0.45538 0.03658 -0.57395 0.08056 C -0.69253 0.12454 -0.70208 0.19422 -0.71145 0.26389 " pathEditMode="fixed" ptsTypes="aaA">
                                      <p:cBhvr>
                                        <p:cTn id="54" dur="500" fill="hold"/>
                                        <p:tgtEl>
                                          <p:spTgt spid="18"/>
                                        </p:tgtEl>
                                        <p:attrNameLst>
                                          <p:attrName>ppt_x</p:attrName>
                                          <p:attrName>ppt_y</p:attrName>
                                        </p:attrNameLst>
                                      </p:cBhvr>
                                    </p:animMotion>
                                  </p:childTnLst>
                                </p:cTn>
                              </p:par>
                            </p:childTnLst>
                          </p:cTn>
                        </p:par>
                        <p:par>
                          <p:cTn id="55" fill="hold">
                            <p:stCondLst>
                              <p:cond delay="8500"/>
                            </p:stCondLst>
                            <p:childTnLst>
                              <p:par>
                                <p:cTn id="56" presetID="0" presetClass="path" presetSubtype="0" accel="50000" decel="50000" fill="hold" grpId="0" nodeType="afterEffect">
                                  <p:stCondLst>
                                    <p:cond delay="0"/>
                                  </p:stCondLst>
                                  <p:childTnLst>
                                    <p:animMotion origin="layout" path="M 3.33333E-6 -3.7037E-6 C -0.30261 0.09885 -0.60504 0.19792 -0.73334 0.34352 " pathEditMode="fixed" rAng="0" ptsTypes="aA">
                                      <p:cBhvr>
                                        <p:cTn id="57" dur="500" fill="hold"/>
                                        <p:tgtEl>
                                          <p:spTgt spid="13"/>
                                        </p:tgtEl>
                                        <p:attrNameLst>
                                          <p:attrName>ppt_x</p:attrName>
                                          <p:attrName>ppt_y</p:attrName>
                                        </p:attrNameLst>
                                      </p:cBhvr>
                                      <p:rCtr x="-367" y="172"/>
                                    </p:animMotion>
                                  </p:childTnLst>
                                </p:cTn>
                              </p:par>
                            </p:childTnLst>
                          </p:cTn>
                        </p:par>
                        <p:par>
                          <p:cTn id="58" fill="hold">
                            <p:stCondLst>
                              <p:cond delay="9000"/>
                            </p:stCondLst>
                            <p:childTnLst>
                              <p:par>
                                <p:cTn id="59" presetID="0" presetClass="path" presetSubtype="0" accel="50000" decel="50000" fill="hold" grpId="0" nodeType="afterEffect">
                                  <p:stCondLst>
                                    <p:cond delay="0"/>
                                  </p:stCondLst>
                                  <p:childTnLst>
                                    <p:animMotion origin="layout" path="M 0 0 C -0.21007 0.07408 -0.41997 0.14815 -0.54497 0.21945 C -0.66962 0.29075 -0.71719 0.39213 -0.74896 0.42778 " pathEditMode="fixed" ptsTypes="aaA">
                                      <p:cBhvr>
                                        <p:cTn id="60" dur="500" fill="hold"/>
                                        <p:tgtEl>
                                          <p:spTgt spid="14"/>
                                        </p:tgtEl>
                                        <p:attrNameLst>
                                          <p:attrName>ppt_x</p:attrName>
                                          <p:attrName>ppt_y</p:attrName>
                                        </p:attrNameLst>
                                      </p:cBhvr>
                                    </p:animMotion>
                                  </p:childTnLst>
                                </p:cTn>
                              </p:par>
                            </p:childTnLst>
                          </p:cTn>
                        </p:par>
                        <p:par>
                          <p:cTn id="61" fill="hold">
                            <p:stCondLst>
                              <p:cond delay="9500"/>
                            </p:stCondLst>
                            <p:childTnLst>
                              <p:par>
                                <p:cTn id="62" presetID="0" presetClass="path" presetSubtype="0" accel="50000" decel="50000" fill="hold" grpId="0" nodeType="afterEffect">
                                  <p:stCondLst>
                                    <p:cond delay="0"/>
                                  </p:stCondLst>
                                  <p:childTnLst>
                                    <p:animMotion origin="layout" path="M -2.77778E-7 5.55556E-6 C -0.20886 0.03357 -0.41754 0.06714 -0.53646 0.09862 C -0.65538 0.1301 -0.68368 0.17315 -0.71354 0.1889 " pathEditMode="fixed" ptsTypes="aaA">
                                      <p:cBhvr>
                                        <p:cTn id="63" dur="500" fill="hold"/>
                                        <p:tgtEl>
                                          <p:spTgt spid="11"/>
                                        </p:tgtEl>
                                        <p:attrNameLst>
                                          <p:attrName>ppt_x</p:attrName>
                                          <p:attrName>ppt_y</p:attrName>
                                        </p:attrNameLst>
                                      </p:cBhvr>
                                    </p:animMotion>
                                  </p:childTnLst>
                                </p:cTn>
                              </p:par>
                            </p:childTnLst>
                          </p:cTn>
                        </p:par>
                        <p:par>
                          <p:cTn id="64" fill="hold">
                            <p:stCondLst>
                              <p:cond delay="10000"/>
                            </p:stCondLst>
                            <p:childTnLst>
                              <p:par>
                                <p:cTn id="65" presetID="0" presetClass="path" presetSubtype="0" accel="50000" decel="50000" fill="hold" grpId="0" nodeType="afterEffect">
                                  <p:stCondLst>
                                    <p:cond delay="0"/>
                                  </p:stCondLst>
                                  <p:childTnLst>
                                    <p:animMotion origin="layout" path="M 0 -2.22222E-6 C -0.27431 0.07107 -0.54826 0.14283 -0.66667 0.19931 " pathEditMode="fixed" rAng="0" ptsTypes="aA">
                                      <p:cBhvr>
                                        <p:cTn id="66" dur="500" fill="hold"/>
                                        <p:tgtEl>
                                          <p:spTgt spid="12"/>
                                        </p:tgtEl>
                                        <p:attrNameLst>
                                          <p:attrName>ppt_x</p:attrName>
                                          <p:attrName>ppt_y</p:attrName>
                                        </p:attrNameLst>
                                      </p:cBhvr>
                                      <p:rCtr x="-333" y="100"/>
                                    </p:animMotion>
                                  </p:childTnLst>
                                </p:cTn>
                              </p:par>
                              <p:par>
                                <p:cTn id="67" presetID="1" presetClass="exit" presetSubtype="0" fill="hold" nodeType="withEffect">
                                  <p:stCondLst>
                                    <p:cond delay="0"/>
                                  </p:stCondLst>
                                  <p:childTnLst>
                                    <p:set>
                                      <p:cBhvr>
                                        <p:cTn id="68" dur="1" fill="hold">
                                          <p:stCondLst>
                                            <p:cond delay="0"/>
                                          </p:stCondLst>
                                        </p:cTn>
                                        <p:tgtEl>
                                          <p:spTgt spid="6"/>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9"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dissolve">
                                      <p:cBhvr>
                                        <p:cTn id="74" dur="500"/>
                                        <p:tgtEl>
                                          <p:spTgt spid="29"/>
                                        </p:tgtEl>
                                      </p:cBhvr>
                                    </p:animEffect>
                                  </p:childTnLst>
                                </p:cTn>
                              </p:par>
                              <p:par>
                                <p:cTn id="75" presetID="9"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dissolve">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8" grpId="0"/>
      <p:bldP spid="16" grpId="0"/>
      <p:bldP spid="15" grpId="0"/>
      <p:bldP spid="23" grpId="0"/>
      <p:bldP spid="19" grpId="0"/>
      <p:bldP spid="22" grpId="0"/>
      <p:bldP spid="24" grpId="0"/>
      <p:bldP spid="25" grpId="0"/>
      <p:bldP spid="26" grpId="0"/>
      <p:bldP spid="27" grpId="0"/>
      <p:bldP spid="7" grpId="0"/>
      <p:bldP spid="9" grpId="0"/>
      <p:bldP spid="8" grpId="0"/>
      <p:bldP spid="12" grpId="0"/>
      <p:bldP spid="13" grpId="0"/>
      <p:bldP spid="17" grpId="0"/>
      <p:bldP spid="21"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91737" y="2059849"/>
            <a:ext cx="4686300" cy="4391025"/>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~The Running of a Generation (3)</a:t>
            </a:r>
            <a:endParaRPr lang="en-US" dirty="0"/>
          </a:p>
        </p:txBody>
      </p:sp>
      <p:sp>
        <p:nvSpPr>
          <p:cNvPr id="5" name="TextBox 4"/>
          <p:cNvSpPr txBox="1"/>
          <p:nvPr/>
        </p:nvSpPr>
        <p:spPr>
          <a:xfrm>
            <a:off x="5105400" y="2057400"/>
            <a:ext cx="3733800" cy="1200329"/>
          </a:xfrm>
          <a:prstGeom prst="rect">
            <a:avLst/>
          </a:prstGeom>
          <a:noFill/>
        </p:spPr>
        <p:txBody>
          <a:bodyPr wrap="square" rtlCol="0">
            <a:spAutoFit/>
          </a:bodyPr>
          <a:lstStyle/>
          <a:p>
            <a:r>
              <a:rPr lang="en-US" sz="2400" dirty="0" smtClean="0"/>
              <a:t>The next step is to see how far the robot (blue square) goes.</a:t>
            </a:r>
            <a:endParaRPr lang="en-US" sz="2400" dirty="0"/>
          </a:p>
        </p:txBody>
      </p:sp>
      <p:sp>
        <p:nvSpPr>
          <p:cNvPr id="6" name="Rectangle 5"/>
          <p:cNvSpPr/>
          <p:nvPr/>
        </p:nvSpPr>
        <p:spPr>
          <a:xfrm>
            <a:off x="2133600" y="5982789"/>
            <a:ext cx="381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2"/>
          <p:cNvGrpSpPr/>
          <p:nvPr/>
        </p:nvGrpSpPr>
        <p:grpSpPr>
          <a:xfrm>
            <a:off x="2667000" y="2667000"/>
            <a:ext cx="457200" cy="457200"/>
            <a:chOff x="6781800" y="4038600"/>
            <a:chExt cx="457200" cy="457200"/>
          </a:xfrm>
        </p:grpSpPr>
        <p:cxnSp>
          <p:nvCxnSpPr>
            <p:cNvPr id="14" name="Straight Connector 13"/>
            <p:cNvCxnSpPr/>
            <p:nvPr/>
          </p:nvCxnSpPr>
          <p:spPr>
            <a:xfrm rot="5400000" flipH="1" flipV="1">
              <a:off x="6781800" y="4038600"/>
              <a:ext cx="457200" cy="4572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781800" y="4038600"/>
              <a:ext cx="457200" cy="4572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5103222" y="3559076"/>
            <a:ext cx="3581400" cy="2308324"/>
          </a:xfrm>
          <a:prstGeom prst="rect">
            <a:avLst/>
          </a:prstGeom>
          <a:noFill/>
        </p:spPr>
        <p:txBody>
          <a:bodyPr wrap="square" rtlCol="0">
            <a:spAutoFit/>
          </a:bodyPr>
          <a:lstStyle/>
          <a:p>
            <a:r>
              <a:rPr lang="en-US" sz="2400" dirty="0" smtClean="0"/>
              <a:t>Now we calculate the fitness by first seeing how far it went: 10</a:t>
            </a:r>
          </a:p>
          <a:p>
            <a:endParaRPr lang="en-US" sz="2400" dirty="0" smtClean="0"/>
          </a:p>
          <a:p>
            <a:r>
              <a:rPr lang="en-US" sz="2400" dirty="0" smtClean="0"/>
              <a:t>21-10 = 11 which is the fitness value</a:t>
            </a: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5E-6 -7.40741E-7 L -2.5E-6 -0.07824 L 0.18715 -0.07824 L 0.18715 -0.24583 L 0.12569 -0.24583 L 0.12569 -0.4706 L 0.06562 -0.4706 L 0.06562 -0.39815 " pathEditMode="relative" ptsTypes="AAAAAAAA">
                                      <p:cBhvr>
                                        <p:cTn id="6" dur="3000" fill="hold"/>
                                        <p:tgtEl>
                                          <p:spTgt spid="6"/>
                                        </p:tgtEl>
                                        <p:attrNameLst>
                                          <p:attrName>ppt_x</p:attrName>
                                          <p:attrName>ppt_y</p:attrName>
                                        </p:attrNameLst>
                                      </p:cBhvr>
                                    </p:animMotion>
                                  </p:childTnLst>
                                </p:cTn>
                              </p:par>
                            </p:childTnLst>
                          </p:cTn>
                        </p:par>
                        <p:par>
                          <p:cTn id="7" fill="hold">
                            <p:stCondLst>
                              <p:cond delay="3000"/>
                            </p:stCondLst>
                            <p:childTnLst>
                              <p:par>
                                <p:cTn id="8" presetID="10" presetClass="exit" presetSubtype="0" fill="hold" grpId="1" nodeType="afterEffect">
                                  <p:stCondLst>
                                    <p:cond delay="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par>
                          <p:cTn id="11" fill="hold">
                            <p:stCondLst>
                              <p:cond delay="5000"/>
                            </p:stCondLst>
                            <p:childTnLst>
                              <p:par>
                                <p:cTn id="12" presetID="1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500"/>
                                        <p:tgtEl>
                                          <p:spTgt spid="3"/>
                                        </p:tgtEl>
                                      </p:cBhvr>
                                    </p:animEffect>
                                  </p:childTnLst>
                                </p:cTn>
                              </p:par>
                            </p:childTnLst>
                          </p:cTn>
                        </p:par>
                        <p:par>
                          <p:cTn id="15" fill="hold">
                            <p:stCondLst>
                              <p:cond delay="5500"/>
                            </p:stCondLst>
                            <p:childTnLst>
                              <p:par>
                                <p:cTn id="16" presetID="35" presetClass="emph" presetSubtype="0" fill="hold" nodeType="afterEffect">
                                  <p:stCondLst>
                                    <p:cond delay="800"/>
                                  </p:stCondLst>
                                  <p:childTnLst>
                                    <p:anim calcmode="discrete" valueType="str">
                                      <p:cBhvr>
                                        <p:cTn id="17" dur="900" fill="hold"/>
                                        <p:tgtEl>
                                          <p:spTgt spid="3"/>
                                        </p:tgtEl>
                                        <p:attrNameLst>
                                          <p:attrName>style.visibility</p:attrName>
                                        </p:attrNameLst>
                                      </p:cBhvr>
                                      <p:tavLst>
                                        <p:tav tm="0">
                                          <p:val>
                                            <p:strVal val="hidden"/>
                                          </p:val>
                                        </p:tav>
                                        <p:tav tm="50000">
                                          <p:val>
                                            <p:strVal val="visible"/>
                                          </p:val>
                                        </p:tav>
                                      </p:tavLst>
                                    </p:anim>
                                  </p:childTnLst>
                                </p:cTn>
                              </p:par>
                            </p:childTnLst>
                          </p:cTn>
                        </p:par>
                        <p:par>
                          <p:cTn id="18" fill="hold">
                            <p:stCondLst>
                              <p:cond delay="7200"/>
                            </p:stCondLst>
                            <p:childTnLst>
                              <p:par>
                                <p:cTn id="19" presetID="35" presetClass="emph" presetSubtype="0" fill="hold" nodeType="afterEffect">
                                  <p:stCondLst>
                                    <p:cond delay="0"/>
                                  </p:stCondLst>
                                  <p:childTnLst>
                                    <p:anim calcmode="discrete" valueType="str">
                                      <p:cBhvr>
                                        <p:cTn id="20" dur="1000" fill="hold"/>
                                        <p:tgtEl>
                                          <p:spTgt spid="3"/>
                                        </p:tgtEl>
                                        <p:attrNameLst>
                                          <p:attrName>style.visibility</p:attrName>
                                        </p:attrNameLst>
                                      </p:cBhvr>
                                      <p:tavLst>
                                        <p:tav tm="0">
                                          <p:val>
                                            <p:strVal val="hidden"/>
                                          </p:val>
                                        </p:tav>
                                        <p:tav tm="50000">
                                          <p:val>
                                            <p:strVal val="visible"/>
                                          </p:val>
                                        </p:tav>
                                      </p:tavLst>
                                    </p:anim>
                                  </p:childTnLst>
                                </p:cTn>
                              </p:par>
                            </p:childTnLst>
                          </p:cTn>
                        </p:par>
                        <p:par>
                          <p:cTn id="21" fill="hold">
                            <p:stCondLst>
                              <p:cond delay="8200"/>
                            </p:stCondLst>
                            <p:childTnLst>
                              <p:par>
                                <p:cTn id="22" presetID="35" presetClass="emph" presetSubtype="0" fill="hold" nodeType="afterEffect">
                                  <p:stCondLst>
                                    <p:cond delay="0"/>
                                  </p:stCondLst>
                                  <p:childTnLst>
                                    <p:anim calcmode="discrete" valueType="str">
                                      <p:cBhvr>
                                        <p:cTn id="23" dur="9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a:t> </a:t>
            </a:r>
            <a:r>
              <a:rPr lang="en-US" dirty="0" smtClean="0"/>
              <a:t>         Forward                                Backward</a:t>
            </a:r>
            <a:endParaRPr lang="en-US" dirty="0"/>
          </a:p>
        </p:txBody>
      </p:sp>
      <p:sp>
        <p:nvSpPr>
          <p:cNvPr id="2" name="Title 1"/>
          <p:cNvSpPr>
            <a:spLocks noGrp="1"/>
          </p:cNvSpPr>
          <p:nvPr>
            <p:ph type="title"/>
          </p:nvPr>
        </p:nvSpPr>
        <p:spPr/>
        <p:txBody>
          <a:bodyPr/>
          <a:lstStyle/>
          <a:p>
            <a:pPr algn="ctr"/>
            <a:r>
              <a:rPr lang="en-US" dirty="0" smtClean="0"/>
              <a:t>Omnidirectional Drive(5)</a:t>
            </a:r>
            <a:endParaRPr lang="en-US" dirty="0"/>
          </a:p>
        </p:txBody>
      </p:sp>
      <p:grpSp>
        <p:nvGrpSpPr>
          <p:cNvPr id="4" name="Group 2"/>
          <p:cNvGrpSpPr>
            <a:grpSpLocks/>
          </p:cNvGrpSpPr>
          <p:nvPr/>
        </p:nvGrpSpPr>
        <p:grpSpPr bwMode="auto">
          <a:xfrm>
            <a:off x="914401" y="2133601"/>
            <a:ext cx="2714625" cy="2749550"/>
            <a:chOff x="3390" y="5304"/>
            <a:chExt cx="4275" cy="4330"/>
          </a:xfrm>
        </p:grpSpPr>
        <p:sp>
          <p:nvSpPr>
            <p:cNvPr id="20483" name="Rectangle 3"/>
            <p:cNvSpPr>
              <a:spLocks noChangeArrowheads="1"/>
            </p:cNvSpPr>
            <p:nvPr/>
          </p:nvSpPr>
          <p:spPr bwMode="auto">
            <a:xfrm>
              <a:off x="3914" y="6051"/>
              <a:ext cx="3146" cy="31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484" name="AutoShape 4"/>
            <p:cNvCxnSpPr>
              <a:cxnSpLocks noChangeShapeType="1"/>
            </p:cNvCxnSpPr>
            <p:nvPr/>
          </p:nvCxnSpPr>
          <p:spPr bwMode="auto">
            <a:xfrm flipV="1">
              <a:off x="6634" y="8749"/>
              <a:ext cx="885" cy="885"/>
            </a:xfrm>
            <a:prstGeom prst="straightConnector1">
              <a:avLst/>
            </a:prstGeom>
            <a:noFill/>
            <a:ln w="57150">
              <a:solidFill>
                <a:srgbClr val="000000"/>
              </a:solidFill>
              <a:round/>
              <a:headEnd/>
              <a:tailEnd/>
            </a:ln>
          </p:spPr>
        </p:cxnSp>
        <p:cxnSp>
          <p:nvCxnSpPr>
            <p:cNvPr id="20485" name="AutoShape 5"/>
            <p:cNvCxnSpPr>
              <a:cxnSpLocks noChangeShapeType="1"/>
            </p:cNvCxnSpPr>
            <p:nvPr/>
          </p:nvCxnSpPr>
          <p:spPr bwMode="auto">
            <a:xfrm flipV="1">
              <a:off x="3445" y="5636"/>
              <a:ext cx="884" cy="885"/>
            </a:xfrm>
            <a:prstGeom prst="straightConnector1">
              <a:avLst/>
            </a:prstGeom>
            <a:noFill/>
            <a:ln w="57150">
              <a:solidFill>
                <a:srgbClr val="000000"/>
              </a:solidFill>
              <a:round/>
              <a:headEnd/>
              <a:tailEnd/>
            </a:ln>
          </p:spPr>
        </p:cxnSp>
        <p:cxnSp>
          <p:nvCxnSpPr>
            <p:cNvPr id="20486" name="AutoShape 6"/>
            <p:cNvCxnSpPr>
              <a:cxnSpLocks noChangeShapeType="1"/>
            </p:cNvCxnSpPr>
            <p:nvPr/>
          </p:nvCxnSpPr>
          <p:spPr bwMode="auto">
            <a:xfrm>
              <a:off x="6634" y="5614"/>
              <a:ext cx="885" cy="885"/>
            </a:xfrm>
            <a:prstGeom prst="straightConnector1">
              <a:avLst/>
            </a:prstGeom>
            <a:noFill/>
            <a:ln w="57150">
              <a:solidFill>
                <a:srgbClr val="000000"/>
              </a:solidFill>
              <a:round/>
              <a:headEnd/>
              <a:tailEnd/>
            </a:ln>
          </p:spPr>
        </p:cxnSp>
        <p:cxnSp>
          <p:nvCxnSpPr>
            <p:cNvPr id="20487" name="AutoShape 7"/>
            <p:cNvCxnSpPr>
              <a:cxnSpLocks noChangeShapeType="1"/>
            </p:cNvCxnSpPr>
            <p:nvPr/>
          </p:nvCxnSpPr>
          <p:spPr bwMode="auto">
            <a:xfrm>
              <a:off x="3445" y="8749"/>
              <a:ext cx="884" cy="885"/>
            </a:xfrm>
            <a:prstGeom prst="straightConnector1">
              <a:avLst/>
            </a:prstGeom>
            <a:noFill/>
            <a:ln w="57150">
              <a:solidFill>
                <a:srgbClr val="000000"/>
              </a:solidFill>
              <a:round/>
              <a:headEnd/>
              <a:tailEnd/>
            </a:ln>
          </p:spPr>
        </p:cxnSp>
        <p:cxnSp>
          <p:nvCxnSpPr>
            <p:cNvPr id="20488" name="AutoShape 8"/>
            <p:cNvCxnSpPr>
              <a:cxnSpLocks noChangeShapeType="1"/>
            </p:cNvCxnSpPr>
            <p:nvPr/>
          </p:nvCxnSpPr>
          <p:spPr bwMode="auto">
            <a:xfrm flipV="1">
              <a:off x="3390" y="5614"/>
              <a:ext cx="786" cy="782"/>
            </a:xfrm>
            <a:prstGeom prst="straightConnector1">
              <a:avLst/>
            </a:prstGeom>
            <a:noFill/>
            <a:ln w="9525">
              <a:solidFill>
                <a:srgbClr val="000000"/>
              </a:solidFill>
              <a:round/>
              <a:headEnd/>
              <a:tailEnd type="triangle" w="med" len="med"/>
            </a:ln>
          </p:spPr>
        </p:cxnSp>
        <p:cxnSp>
          <p:nvCxnSpPr>
            <p:cNvPr id="20489" name="AutoShape 9"/>
            <p:cNvCxnSpPr>
              <a:cxnSpLocks noChangeShapeType="1"/>
            </p:cNvCxnSpPr>
            <p:nvPr/>
          </p:nvCxnSpPr>
          <p:spPr bwMode="auto">
            <a:xfrm flipH="1" flipV="1">
              <a:off x="6710" y="5512"/>
              <a:ext cx="955" cy="895"/>
            </a:xfrm>
            <a:prstGeom prst="straightConnector1">
              <a:avLst/>
            </a:prstGeom>
            <a:noFill/>
            <a:ln w="9525">
              <a:solidFill>
                <a:srgbClr val="000000"/>
              </a:solidFill>
              <a:round/>
              <a:headEnd/>
              <a:tailEnd type="triangle" w="med" len="med"/>
            </a:ln>
          </p:spPr>
        </p:cxnSp>
        <p:cxnSp>
          <p:nvCxnSpPr>
            <p:cNvPr id="20490" name="AutoShape 10"/>
            <p:cNvCxnSpPr>
              <a:cxnSpLocks noChangeShapeType="1"/>
            </p:cNvCxnSpPr>
            <p:nvPr/>
          </p:nvCxnSpPr>
          <p:spPr bwMode="auto">
            <a:xfrm flipH="1" flipV="1">
              <a:off x="5498" y="5304"/>
              <a:ext cx="11" cy="612"/>
            </a:xfrm>
            <a:prstGeom prst="straightConnector1">
              <a:avLst/>
            </a:prstGeom>
            <a:noFill/>
            <a:ln w="9525">
              <a:solidFill>
                <a:srgbClr val="000000"/>
              </a:solidFill>
              <a:round/>
              <a:headEnd/>
              <a:tailEnd type="triangle" w="med" len="med"/>
            </a:ln>
          </p:spPr>
        </p:cxnSp>
      </p:grpSp>
      <p:cxnSp>
        <p:nvCxnSpPr>
          <p:cNvPr id="20492" name="AutoShape 12"/>
          <p:cNvCxnSpPr>
            <a:cxnSpLocks noChangeShapeType="1"/>
          </p:cNvCxnSpPr>
          <p:nvPr/>
        </p:nvCxnSpPr>
        <p:spPr bwMode="auto">
          <a:xfrm flipH="1">
            <a:off x="6567489" y="4598988"/>
            <a:ext cx="7937" cy="387350"/>
          </a:xfrm>
          <a:prstGeom prst="straightConnector1">
            <a:avLst/>
          </a:prstGeom>
          <a:noFill/>
          <a:ln w="9525">
            <a:solidFill>
              <a:srgbClr val="000000"/>
            </a:solidFill>
            <a:round/>
            <a:headEnd/>
            <a:tailEnd type="triangle" w="med" len="med"/>
          </a:ln>
        </p:spPr>
      </p:cxnSp>
      <p:cxnSp>
        <p:nvCxnSpPr>
          <p:cNvPr id="20493" name="AutoShape 13"/>
          <p:cNvCxnSpPr>
            <a:cxnSpLocks noChangeShapeType="1"/>
          </p:cNvCxnSpPr>
          <p:nvPr/>
        </p:nvCxnSpPr>
        <p:spPr bwMode="auto">
          <a:xfrm>
            <a:off x="5257800" y="4267200"/>
            <a:ext cx="498475" cy="495300"/>
          </a:xfrm>
          <a:prstGeom prst="straightConnector1">
            <a:avLst/>
          </a:prstGeom>
          <a:noFill/>
          <a:ln w="9525">
            <a:solidFill>
              <a:srgbClr val="000000"/>
            </a:solidFill>
            <a:round/>
            <a:headEnd/>
            <a:tailEnd type="triangle" w="med" len="med"/>
          </a:ln>
        </p:spPr>
      </p:cxnSp>
      <p:cxnSp>
        <p:nvCxnSpPr>
          <p:cNvPr id="20494" name="AutoShape 14"/>
          <p:cNvCxnSpPr>
            <a:cxnSpLocks noChangeShapeType="1"/>
          </p:cNvCxnSpPr>
          <p:nvPr/>
        </p:nvCxnSpPr>
        <p:spPr bwMode="auto">
          <a:xfrm flipH="1">
            <a:off x="7391401" y="4191001"/>
            <a:ext cx="606425" cy="568325"/>
          </a:xfrm>
          <a:prstGeom prst="straightConnector1">
            <a:avLst/>
          </a:prstGeom>
          <a:noFill/>
          <a:ln w="9525">
            <a:solidFill>
              <a:srgbClr val="000000"/>
            </a:solidFill>
            <a:round/>
            <a:headEnd/>
            <a:tailEnd type="triangle" w="med" len="med"/>
          </a:ln>
        </p:spPr>
      </p:cxnSp>
      <p:sp>
        <p:nvSpPr>
          <p:cNvPr id="18" name="Rectangle 3"/>
          <p:cNvSpPr>
            <a:spLocks noChangeArrowheads="1"/>
          </p:cNvSpPr>
          <p:nvPr/>
        </p:nvSpPr>
        <p:spPr bwMode="auto">
          <a:xfrm>
            <a:off x="5590541" y="2455545"/>
            <a:ext cx="1997711" cy="19977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9" name="AutoShape 4"/>
          <p:cNvCxnSpPr>
            <a:cxnSpLocks noChangeShapeType="1"/>
          </p:cNvCxnSpPr>
          <p:nvPr/>
        </p:nvCxnSpPr>
        <p:spPr bwMode="auto">
          <a:xfrm flipV="1">
            <a:off x="7317742" y="4168775"/>
            <a:ext cx="561975" cy="561975"/>
          </a:xfrm>
          <a:prstGeom prst="straightConnector1">
            <a:avLst/>
          </a:prstGeom>
          <a:noFill/>
          <a:ln w="57150">
            <a:solidFill>
              <a:srgbClr val="000000"/>
            </a:solidFill>
            <a:round/>
            <a:headEnd/>
            <a:tailEnd/>
          </a:ln>
        </p:spPr>
      </p:cxnSp>
      <p:cxnSp>
        <p:nvCxnSpPr>
          <p:cNvPr id="20" name="AutoShape 5"/>
          <p:cNvCxnSpPr>
            <a:cxnSpLocks noChangeShapeType="1"/>
          </p:cNvCxnSpPr>
          <p:nvPr/>
        </p:nvCxnSpPr>
        <p:spPr bwMode="auto">
          <a:xfrm flipV="1">
            <a:off x="5292726" y="2192021"/>
            <a:ext cx="561340" cy="561975"/>
          </a:xfrm>
          <a:prstGeom prst="straightConnector1">
            <a:avLst/>
          </a:prstGeom>
          <a:noFill/>
          <a:ln w="57150">
            <a:solidFill>
              <a:srgbClr val="000000"/>
            </a:solidFill>
            <a:round/>
            <a:headEnd/>
            <a:tailEnd/>
          </a:ln>
        </p:spPr>
      </p:cxnSp>
      <p:cxnSp>
        <p:nvCxnSpPr>
          <p:cNvPr id="21" name="AutoShape 6"/>
          <p:cNvCxnSpPr>
            <a:cxnSpLocks noChangeShapeType="1"/>
          </p:cNvCxnSpPr>
          <p:nvPr/>
        </p:nvCxnSpPr>
        <p:spPr bwMode="auto">
          <a:xfrm>
            <a:off x="7317742" y="2178050"/>
            <a:ext cx="561975" cy="561975"/>
          </a:xfrm>
          <a:prstGeom prst="straightConnector1">
            <a:avLst/>
          </a:prstGeom>
          <a:noFill/>
          <a:ln w="57150">
            <a:solidFill>
              <a:srgbClr val="000000"/>
            </a:solidFill>
            <a:round/>
            <a:headEnd/>
            <a:tailEnd/>
          </a:ln>
        </p:spPr>
      </p:cxnSp>
      <p:cxnSp>
        <p:nvCxnSpPr>
          <p:cNvPr id="22" name="AutoShape 7"/>
          <p:cNvCxnSpPr>
            <a:cxnSpLocks noChangeShapeType="1"/>
          </p:cNvCxnSpPr>
          <p:nvPr/>
        </p:nvCxnSpPr>
        <p:spPr bwMode="auto">
          <a:xfrm>
            <a:off x="5292726" y="4168775"/>
            <a:ext cx="561340" cy="561975"/>
          </a:xfrm>
          <a:prstGeom prst="straightConnector1">
            <a:avLst/>
          </a:prstGeom>
          <a:noFill/>
          <a:ln w="57150">
            <a:solidFill>
              <a:srgbClr val="000000"/>
            </a:solidFill>
            <a:round/>
            <a:headEnd/>
            <a:tailEnd/>
          </a:ln>
        </p:spPr>
      </p:cxnSp>
      <p:cxnSp>
        <p:nvCxnSpPr>
          <p:cNvPr id="23" name="AutoShape 8"/>
          <p:cNvCxnSpPr>
            <a:cxnSpLocks noChangeShapeType="1"/>
          </p:cNvCxnSpPr>
          <p:nvPr/>
        </p:nvCxnSpPr>
        <p:spPr bwMode="auto">
          <a:xfrm flipV="1">
            <a:off x="3048001" y="4419600"/>
            <a:ext cx="499111" cy="496570"/>
          </a:xfrm>
          <a:prstGeom prst="straightConnector1">
            <a:avLst/>
          </a:prstGeom>
          <a:noFill/>
          <a:ln w="9525">
            <a:solidFill>
              <a:srgbClr val="000000"/>
            </a:solidFill>
            <a:round/>
            <a:headEnd/>
            <a:tailEnd type="triangle" w="med" len="med"/>
          </a:ln>
        </p:spPr>
      </p:cxnSp>
      <p:cxnSp>
        <p:nvCxnSpPr>
          <p:cNvPr id="24" name="AutoShape 9"/>
          <p:cNvCxnSpPr>
            <a:cxnSpLocks noChangeShapeType="1"/>
          </p:cNvCxnSpPr>
          <p:nvPr/>
        </p:nvCxnSpPr>
        <p:spPr bwMode="auto">
          <a:xfrm flipH="1" flipV="1">
            <a:off x="838201" y="4343401"/>
            <a:ext cx="606425" cy="568325"/>
          </a:xfrm>
          <a:prstGeom prst="straightConnector1">
            <a:avLst/>
          </a:prstGeom>
          <a:noFill/>
          <a:ln w="9525">
            <a:solidFill>
              <a:srgbClr val="000000"/>
            </a:solidFill>
            <a:round/>
            <a:headEnd/>
            <a:tailEnd type="triangle" w="med" len="med"/>
          </a:ln>
        </p:spPr>
      </p:cxnSp>
      <p:cxnSp>
        <p:nvCxnSpPr>
          <p:cNvPr id="30" name="AutoShape 14"/>
          <p:cNvCxnSpPr>
            <a:cxnSpLocks noChangeShapeType="1"/>
          </p:cNvCxnSpPr>
          <p:nvPr/>
        </p:nvCxnSpPr>
        <p:spPr bwMode="auto">
          <a:xfrm flipH="1">
            <a:off x="5181601" y="2133601"/>
            <a:ext cx="606425" cy="568325"/>
          </a:xfrm>
          <a:prstGeom prst="straightConnector1">
            <a:avLst/>
          </a:prstGeom>
          <a:noFill/>
          <a:ln w="9525">
            <a:solidFill>
              <a:srgbClr val="000000"/>
            </a:solidFill>
            <a:round/>
            <a:headEnd/>
            <a:tailEnd type="triangle" w="med" len="med"/>
          </a:ln>
        </p:spPr>
      </p:cxnSp>
      <p:cxnSp>
        <p:nvCxnSpPr>
          <p:cNvPr id="31" name="AutoShape 13"/>
          <p:cNvCxnSpPr>
            <a:cxnSpLocks noChangeShapeType="1"/>
          </p:cNvCxnSpPr>
          <p:nvPr/>
        </p:nvCxnSpPr>
        <p:spPr bwMode="auto">
          <a:xfrm>
            <a:off x="7391401" y="2133600"/>
            <a:ext cx="498475" cy="495300"/>
          </a:xfrm>
          <a:prstGeom prst="straightConnector1">
            <a:avLst/>
          </a:prstGeom>
          <a:noFill/>
          <a:ln w="9525">
            <a:solidFill>
              <a:srgbClr val="000000"/>
            </a:solidFill>
            <a:round/>
            <a:headEnd/>
            <a:tailEnd type="triangle" w="med" len="med"/>
          </a:ln>
        </p:spPr>
      </p:cxn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 GA: Maze Program Example </a:t>
            </a:r>
            <a:br>
              <a:rPr lang="en-US" dirty="0" smtClean="0"/>
            </a:br>
            <a:r>
              <a:rPr lang="en-US" dirty="0" smtClean="0"/>
              <a:t>~The Running of a Generation (4)</a:t>
            </a:r>
            <a:endParaRPr lang="en-US" dirty="0"/>
          </a:p>
        </p:txBody>
      </p:sp>
      <p:sp>
        <p:nvSpPr>
          <p:cNvPr id="3" name="Content Placeholder 2"/>
          <p:cNvSpPr>
            <a:spLocks noGrp="1"/>
          </p:cNvSpPr>
          <p:nvPr>
            <p:ph idx="1"/>
          </p:nvPr>
        </p:nvSpPr>
        <p:spPr/>
        <p:txBody>
          <a:bodyPr/>
          <a:lstStyle/>
          <a:p>
            <a:r>
              <a:rPr lang="en-US" dirty="0" smtClean="0"/>
              <a:t>Afterwards we now calculate the other fitness values and select the best chromosomes. Then we apply the genetic operators (shown before).</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Maze Program Example </a:t>
            </a:r>
            <a:br>
              <a:rPr lang="en-US" dirty="0" smtClean="0"/>
            </a:br>
            <a:r>
              <a:rPr lang="en-US" dirty="0" smtClean="0"/>
              <a:t>~Lamarckian GA</a:t>
            </a:r>
            <a:endParaRPr lang="en-US" dirty="0"/>
          </a:p>
        </p:txBody>
      </p:sp>
      <p:sp>
        <p:nvSpPr>
          <p:cNvPr id="3" name="Content Placeholder 2"/>
          <p:cNvSpPr>
            <a:spLocks noGrp="1"/>
          </p:cNvSpPr>
          <p:nvPr>
            <p:ph idx="1"/>
          </p:nvPr>
        </p:nvSpPr>
        <p:spPr>
          <a:xfrm>
            <a:off x="457200" y="1935480"/>
            <a:ext cx="8229600" cy="4770120"/>
          </a:xfrm>
        </p:spPr>
        <p:txBody>
          <a:bodyPr>
            <a:noAutofit/>
          </a:bodyPr>
          <a:lstStyle/>
          <a:p>
            <a:r>
              <a:rPr lang="en-US" sz="2800" dirty="0" smtClean="0"/>
              <a:t>We can also use Lamarckian GA for this purpose. Everything will be kept the same, besides that there would be two more functions. One repair the function, and another recalculating the fitness (can be copied from the first fitness calculation).</a:t>
            </a:r>
          </a:p>
          <a:p>
            <a:r>
              <a:rPr lang="en-US" sz="2800" dirty="0" smtClean="0"/>
              <a:t>We repair the chromosomes by seeing where the robot crashed and randomly giving it another value. This can help a lot as in the previous example, where if we had generated a 2, then the robot would get to the end. But can also be worse when it calculates a 3 and make an endless loop, creating a fitness of 21.</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Maze Program Example </a:t>
            </a:r>
            <a:br>
              <a:rPr lang="en-US" dirty="0" smtClean="0"/>
            </a:br>
            <a:r>
              <a:rPr lang="en-US" dirty="0" smtClean="0"/>
              <a:t>~Lamarckian GA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example, going back to the previous maze where I had a chromosome sequence of:</a:t>
            </a:r>
          </a:p>
          <a:p>
            <a:r>
              <a:rPr lang="en-US" dirty="0" smtClean="0"/>
              <a:t>3331121112</a:t>
            </a:r>
            <a:r>
              <a:rPr lang="en-US" dirty="0" smtClean="0">
                <a:solidFill>
                  <a:srgbClr val="FF0000"/>
                </a:solidFill>
              </a:rPr>
              <a:t>4</a:t>
            </a:r>
            <a:r>
              <a:rPr lang="en-US" dirty="0" smtClean="0"/>
              <a:t>2244444434</a:t>
            </a:r>
          </a:p>
          <a:p>
            <a:r>
              <a:rPr lang="en-US" dirty="0" smtClean="0"/>
              <a:t>If the </a:t>
            </a:r>
            <a:r>
              <a:rPr lang="en-US" dirty="0" smtClean="0">
                <a:solidFill>
                  <a:srgbClr val="FF0000"/>
                </a:solidFill>
              </a:rPr>
              <a:t>4</a:t>
            </a:r>
            <a:r>
              <a:rPr lang="en-US" dirty="0" smtClean="0"/>
              <a:t> happened to randomly generate a 2 for replacement, then the fitness would be a 2, which means that the robot reached its goal.</a:t>
            </a:r>
          </a:p>
          <a:p>
            <a:endParaRPr lang="en-US" dirty="0" smtClean="0"/>
          </a:p>
          <a:p>
            <a:r>
              <a:rPr lang="en-US" dirty="0" smtClean="0"/>
              <a:t>However, if we generate a number 3, then the chromosome would be ruined, having a fitness of 21.</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Darwinian vs Lamarckian:</a:t>
            </a:r>
            <a:br>
              <a:rPr lang="en-US" dirty="0" smtClean="0"/>
            </a:br>
            <a:r>
              <a:rPr lang="en-US" dirty="0" smtClean="0"/>
              <a:t>Genetic Algorithm Maze Data</a:t>
            </a:r>
            <a:endParaRPr lang="en-US" dirty="0"/>
          </a:p>
        </p:txBody>
      </p:sp>
      <p:sp>
        <p:nvSpPr>
          <p:cNvPr id="3" name="Content Placeholder 2"/>
          <p:cNvSpPr>
            <a:spLocks noGrp="1"/>
          </p:cNvSpPr>
          <p:nvPr>
            <p:ph idx="1"/>
          </p:nvPr>
        </p:nvSpPr>
        <p:spPr/>
        <p:txBody>
          <a:bodyPr/>
          <a:lstStyle/>
          <a:p>
            <a:r>
              <a:rPr lang="en-US" dirty="0" smtClean="0"/>
              <a:t>When comparing the genetic algorithms, I took the same maze as described previously. I took the same initialization of population, fitness calculation, sorting, and genetic operators. However, I added a normal repair chromosome function. Three trials were done for both algorithms</a:t>
            </a:r>
            <a:endParaRPr lang="en-US" dirty="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Darwinian vs Lamarckian:</a:t>
            </a:r>
            <a:br>
              <a:rPr lang="en-US" dirty="0" smtClean="0"/>
            </a:br>
            <a:r>
              <a:rPr lang="en-US" dirty="0" smtClean="0"/>
              <a:t>Genetic Algorithm Maze Data (2)</a:t>
            </a:r>
            <a:endParaRPr lang="en-US" dirty="0"/>
          </a:p>
        </p:txBody>
      </p:sp>
      <p:sp>
        <p:nvSpPr>
          <p:cNvPr id="3" name="Content Placeholder 2"/>
          <p:cNvSpPr>
            <a:spLocks noGrp="1"/>
          </p:cNvSpPr>
          <p:nvPr>
            <p:ph idx="1"/>
          </p:nvPr>
        </p:nvSpPr>
        <p:spPr>
          <a:xfrm>
            <a:off x="457200" y="1346200"/>
            <a:ext cx="8229600" cy="4525963"/>
          </a:xfrm>
        </p:spPr>
        <p:txBody>
          <a:bodyPr/>
          <a:lstStyle/>
          <a:p>
            <a:r>
              <a:rPr lang="en-US" dirty="0" smtClean="0"/>
              <a:t>When we look at the graph (below), we see a definite difference between the two algorithms. The Darwinian GA took almost three times more generations than Lamarckian GA, with 33 generations as to Lamarckian GA’s 12 generations.</a:t>
            </a:r>
            <a:endParaRPr lang="en-US" dirty="0"/>
          </a:p>
        </p:txBody>
      </p:sp>
      <p:graphicFrame>
        <p:nvGraphicFramePr>
          <p:cNvPr id="5" name="Chart 4"/>
          <p:cNvGraphicFramePr/>
          <p:nvPr/>
        </p:nvGraphicFramePr>
        <p:xfrm>
          <a:off x="762000" y="4140200"/>
          <a:ext cx="74676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Darwinian vs Lamarckian:</a:t>
            </a:r>
            <a:br>
              <a:rPr lang="en-US" dirty="0" smtClean="0"/>
            </a:br>
            <a:r>
              <a:rPr lang="en-US" dirty="0" smtClean="0"/>
              <a:t>Genetic Algorithm Maze Data (3)</a:t>
            </a:r>
            <a:endParaRPr lang="en-US" dirty="0"/>
          </a:p>
        </p:txBody>
      </p:sp>
      <p:sp>
        <p:nvSpPr>
          <p:cNvPr id="3" name="Content Placeholder 2"/>
          <p:cNvSpPr>
            <a:spLocks noGrp="1"/>
          </p:cNvSpPr>
          <p:nvPr>
            <p:ph idx="1"/>
          </p:nvPr>
        </p:nvSpPr>
        <p:spPr/>
        <p:txBody>
          <a:bodyPr/>
          <a:lstStyle/>
          <a:p>
            <a:r>
              <a:rPr lang="en-US" dirty="0" smtClean="0"/>
              <a:t>When looking at the three trials, we notice that Lamarckian GA is more of a downhill rather than Darwinian’s bumpy spikes.</a:t>
            </a:r>
            <a:endParaRPr lang="en-US" dirty="0"/>
          </a:p>
        </p:txBody>
      </p:sp>
      <p:graphicFrame>
        <p:nvGraphicFramePr>
          <p:cNvPr id="4" name="Chart 3"/>
          <p:cNvGraphicFramePr/>
          <p:nvPr/>
        </p:nvGraphicFramePr>
        <p:xfrm>
          <a:off x="0" y="3276600"/>
          <a:ext cx="4648200" cy="312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572000" y="3352800"/>
          <a:ext cx="4572000" cy="304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Darwinian vs Lamarckian:</a:t>
            </a:r>
            <a:br>
              <a:rPr lang="en-US" dirty="0" smtClean="0"/>
            </a:br>
            <a:r>
              <a:rPr lang="en-US" dirty="0" smtClean="0"/>
              <a:t>Genetic Algorithm Maze Data (4)</a:t>
            </a:r>
            <a:endParaRPr lang="en-US" dirty="0"/>
          </a:p>
        </p:txBody>
      </p:sp>
      <p:sp>
        <p:nvSpPr>
          <p:cNvPr id="3" name="Content Placeholder 2"/>
          <p:cNvSpPr>
            <a:spLocks noGrp="1"/>
          </p:cNvSpPr>
          <p:nvPr>
            <p:ph idx="1"/>
          </p:nvPr>
        </p:nvSpPr>
        <p:spPr/>
        <p:txBody>
          <a:bodyPr>
            <a:normAutofit lnSpcReduction="10000"/>
          </a:bodyPr>
          <a:lstStyle/>
          <a:p>
            <a:r>
              <a:rPr lang="en-US" dirty="0" smtClean="0"/>
              <a:t>In conclusion, Lamarckian’s algorithm, although it might not be biologically correct, out performs Darwinian’s algorithm by almost up to three times less the number of generations for a simple purpose. It clearly does better then Darwinian’s algorithm in everyway, with no draw backs. This makes Lamarckian’s genetic algorithm better than the traditional Darwinian’s genetic algorithm in programming.</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Additions and Improvements</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solidFill>
                  <a:srgbClr val="FF0000"/>
                </a:solidFill>
              </a:rPr>
              <a:t>Most Important: </a:t>
            </a:r>
            <a:r>
              <a:rPr lang="en-US" dirty="0" smtClean="0"/>
              <a:t>Include and add genetic algorithm to the robot for movement, emotions, etc</a:t>
            </a:r>
            <a:r>
              <a:rPr lang="en-US" dirty="0" smtClean="0"/>
              <a:t>.</a:t>
            </a:r>
          </a:p>
          <a:p>
            <a:r>
              <a:rPr lang="en-US" dirty="0" smtClean="0">
                <a:solidFill>
                  <a:srgbClr val="FF0000"/>
                </a:solidFill>
              </a:rPr>
              <a:t>Just as Important: </a:t>
            </a:r>
            <a:r>
              <a:rPr lang="en-US" dirty="0" smtClean="0"/>
              <a:t>Have more examples for comparing Lamarckian and Darwinian GA</a:t>
            </a:r>
            <a:endParaRPr lang="en-US" dirty="0" smtClean="0">
              <a:solidFill>
                <a:srgbClr val="FF0000"/>
              </a:solidFill>
            </a:endParaRPr>
          </a:p>
          <a:p>
            <a:r>
              <a:rPr lang="en-US" dirty="0" smtClean="0"/>
              <a:t>Include Lamarckian genetic algorithm to the robot.</a:t>
            </a:r>
          </a:p>
          <a:p>
            <a:r>
              <a:rPr lang="en-US" dirty="0" smtClean="0"/>
              <a:t>Attach a camera on the </a:t>
            </a:r>
            <a:r>
              <a:rPr lang="en-US" dirty="0" smtClean="0"/>
              <a:t>robot</a:t>
            </a:r>
          </a:p>
          <a:p>
            <a:r>
              <a:rPr lang="en-US" dirty="0" smtClean="0"/>
              <a:t>Add speech and emotion to the program</a:t>
            </a: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r>
              <a:rPr lang="en-US" dirty="0" smtClean="0"/>
              <a:t>That’s it</a:t>
            </a:r>
            <a:endParaRPr lang="en-US" dirty="0"/>
          </a:p>
        </p:txBody>
      </p:sp>
      <p:pic>
        <p:nvPicPr>
          <p:cNvPr id="1026" name="Picture 2" descr="http://www.robodyssey.com/images/products/ESRA2/HiShoulder_640.jpg"/>
          <p:cNvPicPr>
            <a:picLocks noChangeAspect="1" noChangeArrowheads="1"/>
          </p:cNvPicPr>
          <p:nvPr/>
        </p:nvPicPr>
        <p:blipFill>
          <a:blip r:embed="rId2" cstate="print"/>
          <a:srcRect/>
          <a:stretch>
            <a:fillRect/>
          </a:stretch>
        </p:blipFill>
        <p:spPr bwMode="auto">
          <a:xfrm>
            <a:off x="2438400" y="1524000"/>
            <a:ext cx="3552230" cy="4953001"/>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Left                                     Right</a:t>
            </a:r>
            <a:endParaRPr lang="en-US" dirty="0"/>
          </a:p>
        </p:txBody>
      </p:sp>
      <p:sp>
        <p:nvSpPr>
          <p:cNvPr id="2" name="Title 1"/>
          <p:cNvSpPr>
            <a:spLocks noGrp="1"/>
          </p:cNvSpPr>
          <p:nvPr>
            <p:ph type="title"/>
          </p:nvPr>
        </p:nvSpPr>
        <p:spPr/>
        <p:txBody>
          <a:bodyPr/>
          <a:lstStyle/>
          <a:p>
            <a:pPr algn="ctr"/>
            <a:r>
              <a:rPr lang="en-US" dirty="0" smtClean="0"/>
              <a:t>Omnidirectional Drive(6)</a:t>
            </a:r>
            <a:endParaRPr lang="en-US" dirty="0"/>
          </a:p>
        </p:txBody>
      </p:sp>
      <p:sp>
        <p:nvSpPr>
          <p:cNvPr id="21506" name="Rectangle 2"/>
          <p:cNvSpPr>
            <a:spLocks noChangeArrowheads="1"/>
          </p:cNvSpPr>
          <p:nvPr/>
        </p:nvSpPr>
        <p:spPr bwMode="auto">
          <a:xfrm rot="-5400000">
            <a:off x="1458913" y="2822575"/>
            <a:ext cx="1997075" cy="1997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1507" name="AutoShape 3"/>
          <p:cNvCxnSpPr>
            <a:cxnSpLocks noChangeShapeType="1"/>
          </p:cNvCxnSpPr>
          <p:nvPr/>
        </p:nvCxnSpPr>
        <p:spPr bwMode="auto">
          <a:xfrm rot="16200000" flipV="1">
            <a:off x="3171826" y="2530476"/>
            <a:ext cx="561975" cy="561975"/>
          </a:xfrm>
          <a:prstGeom prst="straightConnector1">
            <a:avLst/>
          </a:prstGeom>
          <a:noFill/>
          <a:ln w="57150">
            <a:solidFill>
              <a:srgbClr val="000000"/>
            </a:solidFill>
            <a:round/>
            <a:headEnd/>
            <a:tailEnd/>
          </a:ln>
        </p:spPr>
      </p:cxnSp>
      <p:cxnSp>
        <p:nvCxnSpPr>
          <p:cNvPr id="21508" name="AutoShape 4"/>
          <p:cNvCxnSpPr>
            <a:cxnSpLocks noChangeShapeType="1"/>
          </p:cNvCxnSpPr>
          <p:nvPr/>
        </p:nvCxnSpPr>
        <p:spPr bwMode="auto">
          <a:xfrm rot="16200000" flipV="1">
            <a:off x="1195387" y="4556126"/>
            <a:ext cx="561975" cy="561975"/>
          </a:xfrm>
          <a:prstGeom prst="straightConnector1">
            <a:avLst/>
          </a:prstGeom>
          <a:noFill/>
          <a:ln w="57150">
            <a:solidFill>
              <a:srgbClr val="000000"/>
            </a:solidFill>
            <a:round/>
            <a:headEnd/>
            <a:tailEnd/>
          </a:ln>
        </p:spPr>
      </p:cxnSp>
      <p:cxnSp>
        <p:nvCxnSpPr>
          <p:cNvPr id="21509" name="AutoShape 5"/>
          <p:cNvCxnSpPr>
            <a:cxnSpLocks noChangeShapeType="1"/>
          </p:cNvCxnSpPr>
          <p:nvPr/>
        </p:nvCxnSpPr>
        <p:spPr bwMode="auto">
          <a:xfrm rot="-5400000">
            <a:off x="1181101" y="2530476"/>
            <a:ext cx="561975" cy="561975"/>
          </a:xfrm>
          <a:prstGeom prst="straightConnector1">
            <a:avLst/>
          </a:prstGeom>
          <a:noFill/>
          <a:ln w="57150">
            <a:solidFill>
              <a:srgbClr val="000000"/>
            </a:solidFill>
            <a:round/>
            <a:headEnd/>
            <a:tailEnd/>
          </a:ln>
        </p:spPr>
      </p:cxnSp>
      <p:cxnSp>
        <p:nvCxnSpPr>
          <p:cNvPr id="21510" name="AutoShape 6"/>
          <p:cNvCxnSpPr>
            <a:cxnSpLocks noChangeShapeType="1"/>
          </p:cNvCxnSpPr>
          <p:nvPr/>
        </p:nvCxnSpPr>
        <p:spPr bwMode="auto">
          <a:xfrm rot="-5400000">
            <a:off x="3171826" y="4556126"/>
            <a:ext cx="561975" cy="561975"/>
          </a:xfrm>
          <a:prstGeom prst="straightConnector1">
            <a:avLst/>
          </a:prstGeom>
          <a:noFill/>
          <a:ln w="57150">
            <a:solidFill>
              <a:srgbClr val="000000"/>
            </a:solidFill>
            <a:round/>
            <a:headEnd/>
            <a:tailEnd/>
          </a:ln>
        </p:spPr>
      </p:cxnSp>
      <p:cxnSp>
        <p:nvCxnSpPr>
          <p:cNvPr id="21511" name="AutoShape 7"/>
          <p:cNvCxnSpPr>
            <a:cxnSpLocks noChangeShapeType="1"/>
          </p:cNvCxnSpPr>
          <p:nvPr/>
        </p:nvCxnSpPr>
        <p:spPr bwMode="auto">
          <a:xfrm rot="16200000" flipV="1">
            <a:off x="1180308" y="4655345"/>
            <a:ext cx="498475" cy="496887"/>
          </a:xfrm>
          <a:prstGeom prst="straightConnector1">
            <a:avLst/>
          </a:prstGeom>
          <a:noFill/>
          <a:ln w="9525">
            <a:solidFill>
              <a:srgbClr val="000000"/>
            </a:solidFill>
            <a:round/>
            <a:headEnd/>
            <a:tailEnd type="triangle" w="med" len="med"/>
          </a:ln>
        </p:spPr>
      </p:cxnSp>
      <p:cxnSp>
        <p:nvCxnSpPr>
          <p:cNvPr id="21512" name="AutoShape 8"/>
          <p:cNvCxnSpPr>
            <a:cxnSpLocks noChangeShapeType="1"/>
          </p:cNvCxnSpPr>
          <p:nvPr/>
        </p:nvCxnSpPr>
        <p:spPr bwMode="auto">
          <a:xfrm rot="-5400000" flipH="1" flipV="1">
            <a:off x="1096964" y="2457451"/>
            <a:ext cx="606425" cy="568325"/>
          </a:xfrm>
          <a:prstGeom prst="straightConnector1">
            <a:avLst/>
          </a:prstGeom>
          <a:noFill/>
          <a:ln w="9525">
            <a:solidFill>
              <a:srgbClr val="000000"/>
            </a:solidFill>
            <a:round/>
            <a:headEnd/>
            <a:tailEnd type="triangle" w="med" len="med"/>
          </a:ln>
        </p:spPr>
      </p:cxnSp>
      <p:sp>
        <p:nvSpPr>
          <p:cNvPr id="21513" name="Rectangle 9"/>
          <p:cNvSpPr>
            <a:spLocks noChangeArrowheads="1"/>
          </p:cNvSpPr>
          <p:nvPr/>
        </p:nvSpPr>
        <p:spPr bwMode="auto">
          <a:xfrm rot="5400000">
            <a:off x="5355432" y="2875756"/>
            <a:ext cx="1998662" cy="1997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1514" name="AutoShape 10"/>
          <p:cNvCxnSpPr>
            <a:cxnSpLocks noChangeShapeType="1"/>
          </p:cNvCxnSpPr>
          <p:nvPr/>
        </p:nvCxnSpPr>
        <p:spPr bwMode="auto">
          <a:xfrm rot="5400000" flipV="1">
            <a:off x="5078413" y="4602164"/>
            <a:ext cx="561975" cy="561975"/>
          </a:xfrm>
          <a:prstGeom prst="straightConnector1">
            <a:avLst/>
          </a:prstGeom>
          <a:noFill/>
          <a:ln w="57150">
            <a:solidFill>
              <a:srgbClr val="000000"/>
            </a:solidFill>
            <a:round/>
            <a:headEnd/>
            <a:tailEnd/>
          </a:ln>
        </p:spPr>
      </p:cxnSp>
      <p:cxnSp>
        <p:nvCxnSpPr>
          <p:cNvPr id="21515" name="AutoShape 11"/>
          <p:cNvCxnSpPr>
            <a:cxnSpLocks noChangeShapeType="1"/>
          </p:cNvCxnSpPr>
          <p:nvPr/>
        </p:nvCxnSpPr>
        <p:spPr bwMode="auto">
          <a:xfrm rot="5400000" flipV="1">
            <a:off x="7055643" y="2577307"/>
            <a:ext cx="560388" cy="561975"/>
          </a:xfrm>
          <a:prstGeom prst="straightConnector1">
            <a:avLst/>
          </a:prstGeom>
          <a:noFill/>
          <a:ln w="57150">
            <a:solidFill>
              <a:srgbClr val="000000"/>
            </a:solidFill>
            <a:round/>
            <a:headEnd/>
            <a:tailEnd/>
          </a:ln>
        </p:spPr>
      </p:cxnSp>
      <p:cxnSp>
        <p:nvCxnSpPr>
          <p:cNvPr id="21516" name="AutoShape 12"/>
          <p:cNvCxnSpPr>
            <a:cxnSpLocks noChangeShapeType="1"/>
          </p:cNvCxnSpPr>
          <p:nvPr/>
        </p:nvCxnSpPr>
        <p:spPr bwMode="auto">
          <a:xfrm rot="5400000">
            <a:off x="7069138" y="4602164"/>
            <a:ext cx="561975" cy="561975"/>
          </a:xfrm>
          <a:prstGeom prst="straightConnector1">
            <a:avLst/>
          </a:prstGeom>
          <a:noFill/>
          <a:ln w="57150">
            <a:solidFill>
              <a:srgbClr val="000000"/>
            </a:solidFill>
            <a:round/>
            <a:headEnd/>
            <a:tailEnd/>
          </a:ln>
        </p:spPr>
      </p:cxnSp>
      <p:cxnSp>
        <p:nvCxnSpPr>
          <p:cNvPr id="21517" name="AutoShape 13"/>
          <p:cNvCxnSpPr>
            <a:cxnSpLocks noChangeShapeType="1"/>
          </p:cNvCxnSpPr>
          <p:nvPr/>
        </p:nvCxnSpPr>
        <p:spPr bwMode="auto">
          <a:xfrm rot="5400000">
            <a:off x="5079206" y="2577307"/>
            <a:ext cx="560388" cy="561975"/>
          </a:xfrm>
          <a:prstGeom prst="straightConnector1">
            <a:avLst/>
          </a:prstGeom>
          <a:noFill/>
          <a:ln w="57150">
            <a:solidFill>
              <a:srgbClr val="000000"/>
            </a:solidFill>
            <a:round/>
            <a:headEnd/>
            <a:tailEnd/>
          </a:ln>
        </p:spPr>
      </p:cxnSp>
      <p:cxnSp>
        <p:nvCxnSpPr>
          <p:cNvPr id="21518" name="AutoShape 14"/>
          <p:cNvCxnSpPr>
            <a:cxnSpLocks noChangeShapeType="1"/>
          </p:cNvCxnSpPr>
          <p:nvPr/>
        </p:nvCxnSpPr>
        <p:spPr bwMode="auto">
          <a:xfrm rot="5400000" flipV="1">
            <a:off x="7133432" y="2543969"/>
            <a:ext cx="498475" cy="496888"/>
          </a:xfrm>
          <a:prstGeom prst="straightConnector1">
            <a:avLst/>
          </a:prstGeom>
          <a:noFill/>
          <a:ln w="9525">
            <a:solidFill>
              <a:srgbClr val="000000"/>
            </a:solidFill>
            <a:round/>
            <a:headEnd/>
            <a:tailEnd type="triangle" w="med" len="med"/>
          </a:ln>
        </p:spPr>
      </p:cxnSp>
      <p:cxnSp>
        <p:nvCxnSpPr>
          <p:cNvPr id="21519" name="AutoShape 15"/>
          <p:cNvCxnSpPr>
            <a:cxnSpLocks noChangeShapeType="1"/>
          </p:cNvCxnSpPr>
          <p:nvPr/>
        </p:nvCxnSpPr>
        <p:spPr bwMode="auto">
          <a:xfrm rot="5400000" flipH="1" flipV="1">
            <a:off x="7108825" y="4670425"/>
            <a:ext cx="606425" cy="568325"/>
          </a:xfrm>
          <a:prstGeom prst="straightConnector1">
            <a:avLst/>
          </a:prstGeom>
          <a:noFill/>
          <a:ln w="9525">
            <a:solidFill>
              <a:srgbClr val="000000"/>
            </a:solidFill>
            <a:round/>
            <a:headEnd/>
            <a:tailEnd type="triangle" w="med" len="med"/>
          </a:ln>
        </p:spPr>
      </p:cxnSp>
      <p:cxnSp>
        <p:nvCxnSpPr>
          <p:cNvPr id="19" name="AutoShape 15"/>
          <p:cNvCxnSpPr>
            <a:cxnSpLocks noChangeShapeType="1"/>
          </p:cNvCxnSpPr>
          <p:nvPr/>
        </p:nvCxnSpPr>
        <p:spPr bwMode="auto">
          <a:xfrm rot="5400000" flipH="1" flipV="1">
            <a:off x="5010152" y="2457451"/>
            <a:ext cx="606425" cy="568325"/>
          </a:xfrm>
          <a:prstGeom prst="straightConnector1">
            <a:avLst/>
          </a:prstGeom>
          <a:noFill/>
          <a:ln w="9525">
            <a:solidFill>
              <a:srgbClr val="000000"/>
            </a:solidFill>
            <a:round/>
            <a:headEnd/>
            <a:tailEnd type="triangle" w="med" len="med"/>
          </a:ln>
        </p:spPr>
      </p:cxnSp>
      <p:cxnSp>
        <p:nvCxnSpPr>
          <p:cNvPr id="20" name="AutoShape 14"/>
          <p:cNvCxnSpPr>
            <a:cxnSpLocks noChangeShapeType="1"/>
          </p:cNvCxnSpPr>
          <p:nvPr/>
        </p:nvCxnSpPr>
        <p:spPr bwMode="auto">
          <a:xfrm rot="5400000" flipV="1">
            <a:off x="5028408" y="4648994"/>
            <a:ext cx="498475" cy="496888"/>
          </a:xfrm>
          <a:prstGeom prst="straightConnector1">
            <a:avLst/>
          </a:prstGeom>
          <a:noFill/>
          <a:ln w="9525">
            <a:solidFill>
              <a:srgbClr val="000000"/>
            </a:solidFill>
            <a:round/>
            <a:headEnd/>
            <a:tailEnd type="triangle" w="med" len="med"/>
          </a:ln>
        </p:spPr>
      </p:cxnSp>
      <p:cxnSp>
        <p:nvCxnSpPr>
          <p:cNvPr id="21" name="AutoShape 7"/>
          <p:cNvCxnSpPr>
            <a:cxnSpLocks noChangeShapeType="1"/>
          </p:cNvCxnSpPr>
          <p:nvPr/>
        </p:nvCxnSpPr>
        <p:spPr bwMode="auto">
          <a:xfrm rot="16200000" flipV="1">
            <a:off x="3275808" y="2515395"/>
            <a:ext cx="498475" cy="496887"/>
          </a:xfrm>
          <a:prstGeom prst="straightConnector1">
            <a:avLst/>
          </a:prstGeom>
          <a:noFill/>
          <a:ln w="9525">
            <a:solidFill>
              <a:srgbClr val="000000"/>
            </a:solidFill>
            <a:round/>
            <a:headEnd/>
            <a:tailEnd type="triangle" w="med" len="med"/>
          </a:ln>
        </p:spPr>
      </p:cxnSp>
      <p:cxnSp>
        <p:nvCxnSpPr>
          <p:cNvPr id="22" name="AutoShape 8"/>
          <p:cNvCxnSpPr>
            <a:cxnSpLocks noChangeShapeType="1"/>
          </p:cNvCxnSpPr>
          <p:nvPr/>
        </p:nvCxnSpPr>
        <p:spPr bwMode="auto">
          <a:xfrm rot="-5400000" flipH="1" flipV="1">
            <a:off x="3181352" y="4591051"/>
            <a:ext cx="606425" cy="568325"/>
          </a:xfrm>
          <a:prstGeom prst="straightConnector1">
            <a:avLst/>
          </a:prstGeom>
          <a:noFill/>
          <a:ln w="9525">
            <a:solidFill>
              <a:srgbClr val="000000"/>
            </a:solidFill>
            <a:round/>
            <a:headEnd/>
            <a:tailEnd type="triangle" w="med" len="med"/>
          </a:ln>
        </p:spPr>
      </p:cxnSp>
      <p:cxnSp>
        <p:nvCxnSpPr>
          <p:cNvPr id="21520" name="AutoShape 16"/>
          <p:cNvCxnSpPr>
            <a:cxnSpLocks noChangeShapeType="1"/>
          </p:cNvCxnSpPr>
          <p:nvPr/>
        </p:nvCxnSpPr>
        <p:spPr bwMode="auto">
          <a:xfrm rot="-5400000" flipH="1" flipV="1">
            <a:off x="1181893" y="3618707"/>
            <a:ext cx="6350" cy="388937"/>
          </a:xfrm>
          <a:prstGeom prst="straightConnector1">
            <a:avLst/>
          </a:prstGeom>
          <a:noFill/>
          <a:ln w="9525">
            <a:solidFill>
              <a:srgbClr val="000000"/>
            </a:solidFill>
            <a:round/>
            <a:headEnd/>
            <a:tailEnd type="triangle" w="med" len="med"/>
          </a:ln>
        </p:spPr>
      </p:cxnSp>
      <p:cxnSp>
        <p:nvCxnSpPr>
          <p:cNvPr id="21521" name="AutoShape 17"/>
          <p:cNvCxnSpPr>
            <a:cxnSpLocks noChangeShapeType="1"/>
          </p:cNvCxnSpPr>
          <p:nvPr/>
        </p:nvCxnSpPr>
        <p:spPr bwMode="auto">
          <a:xfrm rot="5400000" flipH="1" flipV="1">
            <a:off x="7658894" y="3542505"/>
            <a:ext cx="6350" cy="388939"/>
          </a:xfrm>
          <a:prstGeom prst="straightConnector1">
            <a:avLst/>
          </a:prstGeom>
          <a:noFill/>
          <a:ln w="9525">
            <a:solidFill>
              <a:srgbClr val="000000"/>
            </a:solidFill>
            <a:round/>
            <a:headEnd/>
            <a:tailEnd type="triangle" w="med" len="med"/>
          </a:ln>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Turning Left                        Turning Right</a:t>
            </a:r>
            <a:endParaRPr lang="en-US" dirty="0"/>
          </a:p>
        </p:txBody>
      </p:sp>
      <p:sp>
        <p:nvSpPr>
          <p:cNvPr id="2" name="Title 1"/>
          <p:cNvSpPr>
            <a:spLocks noGrp="1"/>
          </p:cNvSpPr>
          <p:nvPr>
            <p:ph type="title"/>
          </p:nvPr>
        </p:nvSpPr>
        <p:spPr/>
        <p:txBody>
          <a:bodyPr/>
          <a:lstStyle/>
          <a:p>
            <a:pPr algn="ctr"/>
            <a:r>
              <a:rPr lang="en-US" dirty="0" smtClean="0"/>
              <a:t>Omnidirectional Drive(7)</a:t>
            </a:r>
            <a:endParaRPr lang="en-US" dirty="0"/>
          </a:p>
        </p:txBody>
      </p:sp>
      <p:sp>
        <p:nvSpPr>
          <p:cNvPr id="1026" name="Rectangle 2"/>
          <p:cNvSpPr>
            <a:spLocks noChangeArrowheads="1"/>
          </p:cNvSpPr>
          <p:nvPr/>
        </p:nvSpPr>
        <p:spPr bwMode="auto">
          <a:xfrm>
            <a:off x="1295401" y="2895601"/>
            <a:ext cx="1997075" cy="1997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027" name="AutoShape 3"/>
          <p:cNvCxnSpPr>
            <a:cxnSpLocks noChangeShapeType="1"/>
          </p:cNvCxnSpPr>
          <p:nvPr/>
        </p:nvCxnSpPr>
        <p:spPr bwMode="auto">
          <a:xfrm flipV="1">
            <a:off x="3022602" y="4608514"/>
            <a:ext cx="561975" cy="561975"/>
          </a:xfrm>
          <a:prstGeom prst="straightConnector1">
            <a:avLst/>
          </a:prstGeom>
          <a:noFill/>
          <a:ln w="57150">
            <a:solidFill>
              <a:srgbClr val="000000"/>
            </a:solidFill>
            <a:round/>
            <a:headEnd/>
            <a:tailEnd/>
          </a:ln>
        </p:spPr>
      </p:cxnSp>
      <p:cxnSp>
        <p:nvCxnSpPr>
          <p:cNvPr id="1028" name="AutoShape 4"/>
          <p:cNvCxnSpPr>
            <a:cxnSpLocks noChangeShapeType="1"/>
          </p:cNvCxnSpPr>
          <p:nvPr/>
        </p:nvCxnSpPr>
        <p:spPr bwMode="auto">
          <a:xfrm flipV="1">
            <a:off x="996951" y="2632076"/>
            <a:ext cx="561975" cy="561975"/>
          </a:xfrm>
          <a:prstGeom prst="straightConnector1">
            <a:avLst/>
          </a:prstGeom>
          <a:noFill/>
          <a:ln w="57150">
            <a:solidFill>
              <a:srgbClr val="000000"/>
            </a:solidFill>
            <a:round/>
            <a:headEnd/>
            <a:tailEnd/>
          </a:ln>
        </p:spPr>
      </p:cxnSp>
      <p:cxnSp>
        <p:nvCxnSpPr>
          <p:cNvPr id="1029" name="AutoShape 5"/>
          <p:cNvCxnSpPr>
            <a:cxnSpLocks noChangeShapeType="1"/>
          </p:cNvCxnSpPr>
          <p:nvPr/>
        </p:nvCxnSpPr>
        <p:spPr bwMode="auto">
          <a:xfrm>
            <a:off x="3022602" y="2617789"/>
            <a:ext cx="561975" cy="561975"/>
          </a:xfrm>
          <a:prstGeom prst="straightConnector1">
            <a:avLst/>
          </a:prstGeom>
          <a:noFill/>
          <a:ln w="57150">
            <a:solidFill>
              <a:srgbClr val="000000"/>
            </a:solidFill>
            <a:round/>
            <a:headEnd/>
            <a:tailEnd/>
          </a:ln>
        </p:spPr>
      </p:cxnSp>
      <p:cxnSp>
        <p:nvCxnSpPr>
          <p:cNvPr id="1030" name="AutoShape 6"/>
          <p:cNvCxnSpPr>
            <a:cxnSpLocks noChangeShapeType="1"/>
          </p:cNvCxnSpPr>
          <p:nvPr/>
        </p:nvCxnSpPr>
        <p:spPr bwMode="auto">
          <a:xfrm>
            <a:off x="996951" y="4608514"/>
            <a:ext cx="561975" cy="561975"/>
          </a:xfrm>
          <a:prstGeom prst="straightConnector1">
            <a:avLst/>
          </a:prstGeom>
          <a:noFill/>
          <a:ln w="57150">
            <a:solidFill>
              <a:srgbClr val="000000"/>
            </a:solidFill>
            <a:round/>
            <a:headEnd/>
            <a:tailEnd/>
          </a:ln>
        </p:spPr>
      </p:cxnSp>
      <p:cxnSp>
        <p:nvCxnSpPr>
          <p:cNvPr id="1031" name="AutoShape 7"/>
          <p:cNvCxnSpPr>
            <a:cxnSpLocks noChangeShapeType="1"/>
          </p:cNvCxnSpPr>
          <p:nvPr/>
        </p:nvCxnSpPr>
        <p:spPr bwMode="auto">
          <a:xfrm flipH="1" flipV="1">
            <a:off x="3070226" y="2552701"/>
            <a:ext cx="606425" cy="568325"/>
          </a:xfrm>
          <a:prstGeom prst="straightConnector1">
            <a:avLst/>
          </a:prstGeom>
          <a:noFill/>
          <a:ln w="9525">
            <a:solidFill>
              <a:srgbClr val="000000"/>
            </a:solidFill>
            <a:round/>
            <a:headEnd/>
            <a:tailEnd type="triangle" w="med" len="med"/>
          </a:ln>
        </p:spPr>
      </p:cxnSp>
      <p:cxnSp>
        <p:nvCxnSpPr>
          <p:cNvPr id="1032" name="AutoShape 8"/>
          <p:cNvCxnSpPr>
            <a:cxnSpLocks noChangeShapeType="1"/>
          </p:cNvCxnSpPr>
          <p:nvPr/>
        </p:nvCxnSpPr>
        <p:spPr bwMode="auto">
          <a:xfrm>
            <a:off x="949325" y="4714875"/>
            <a:ext cx="498475" cy="496888"/>
          </a:xfrm>
          <a:prstGeom prst="straightConnector1">
            <a:avLst/>
          </a:prstGeom>
          <a:noFill/>
          <a:ln w="9525">
            <a:solidFill>
              <a:srgbClr val="000000"/>
            </a:solidFill>
            <a:round/>
            <a:headEnd/>
            <a:tailEnd type="triangle" w="med" len="med"/>
          </a:ln>
        </p:spPr>
      </p:cxnSp>
      <p:cxnSp>
        <p:nvCxnSpPr>
          <p:cNvPr id="1033" name="AutoShape 9"/>
          <p:cNvCxnSpPr>
            <a:cxnSpLocks noChangeShapeType="1"/>
          </p:cNvCxnSpPr>
          <p:nvPr/>
        </p:nvCxnSpPr>
        <p:spPr bwMode="auto">
          <a:xfrm rot="-5400000" flipH="1" flipV="1">
            <a:off x="901701" y="2571751"/>
            <a:ext cx="606425" cy="568325"/>
          </a:xfrm>
          <a:prstGeom prst="straightConnector1">
            <a:avLst/>
          </a:prstGeom>
          <a:noFill/>
          <a:ln w="9525">
            <a:solidFill>
              <a:srgbClr val="000000"/>
            </a:solidFill>
            <a:round/>
            <a:headEnd/>
            <a:tailEnd type="triangle" w="med" len="med"/>
          </a:ln>
        </p:spPr>
      </p:cxnSp>
      <p:cxnSp>
        <p:nvCxnSpPr>
          <p:cNvPr id="1034" name="AutoShape 10"/>
          <p:cNvCxnSpPr>
            <a:cxnSpLocks noChangeShapeType="1"/>
          </p:cNvCxnSpPr>
          <p:nvPr/>
        </p:nvCxnSpPr>
        <p:spPr bwMode="auto">
          <a:xfrm rot="5400000" flipH="1" flipV="1">
            <a:off x="3070226" y="4637089"/>
            <a:ext cx="606425" cy="568325"/>
          </a:xfrm>
          <a:prstGeom prst="straightConnector1">
            <a:avLst/>
          </a:prstGeom>
          <a:noFill/>
          <a:ln w="9525">
            <a:solidFill>
              <a:srgbClr val="000000"/>
            </a:solidFill>
            <a:round/>
            <a:headEnd/>
            <a:tailEnd type="triangle" w="med" len="med"/>
          </a:ln>
        </p:spPr>
      </p:cxnSp>
      <p:sp>
        <p:nvSpPr>
          <p:cNvPr id="1035" name="Arc 11"/>
          <p:cNvSpPr>
            <a:spLocks/>
          </p:cNvSpPr>
          <p:nvPr/>
        </p:nvSpPr>
        <p:spPr bwMode="auto">
          <a:xfrm flipH="1">
            <a:off x="685800" y="2387959"/>
            <a:ext cx="3200400" cy="3111500"/>
          </a:xfrm>
          <a:custGeom>
            <a:avLst/>
            <a:gdLst>
              <a:gd name="G0" fmla="+- 21600 0 0"/>
              <a:gd name="G1" fmla="+- 20408 0 0"/>
              <a:gd name="G2" fmla="+- 21600 0 0"/>
              <a:gd name="T0" fmla="*/ 29870 w 43200"/>
              <a:gd name="T1" fmla="*/ 454 h 42008"/>
              <a:gd name="T2" fmla="*/ 14525 w 43200"/>
              <a:gd name="T3" fmla="*/ 0 h 42008"/>
              <a:gd name="T4" fmla="*/ 21600 w 43200"/>
              <a:gd name="T5" fmla="*/ 20408 h 42008"/>
            </a:gdLst>
            <a:ahLst/>
            <a:cxnLst>
              <a:cxn ang="0">
                <a:pos x="T0" y="T1"/>
              </a:cxn>
              <a:cxn ang="0">
                <a:pos x="T2" y="T3"/>
              </a:cxn>
              <a:cxn ang="0">
                <a:pos x="T4" y="T5"/>
              </a:cxn>
            </a:cxnLst>
            <a:rect l="0" t="0" r="r" b="b"/>
            <a:pathLst>
              <a:path w="43200" h="42008" fill="none" extrusionOk="0">
                <a:moveTo>
                  <a:pt x="29870" y="453"/>
                </a:moveTo>
                <a:cubicBezTo>
                  <a:pt x="37939" y="3798"/>
                  <a:pt x="43200" y="11673"/>
                  <a:pt x="43200" y="20408"/>
                </a:cubicBezTo>
                <a:cubicBezTo>
                  <a:pt x="43200" y="32337"/>
                  <a:pt x="33529" y="42008"/>
                  <a:pt x="21600" y="42008"/>
                </a:cubicBezTo>
                <a:cubicBezTo>
                  <a:pt x="9670" y="42008"/>
                  <a:pt x="0" y="32337"/>
                  <a:pt x="0" y="20408"/>
                </a:cubicBezTo>
                <a:cubicBezTo>
                  <a:pt x="-1" y="11205"/>
                  <a:pt x="5830" y="3013"/>
                  <a:pt x="14524" y="-1"/>
                </a:cubicBezTo>
              </a:path>
              <a:path w="43200" h="42008" stroke="0" extrusionOk="0">
                <a:moveTo>
                  <a:pt x="29870" y="453"/>
                </a:moveTo>
                <a:cubicBezTo>
                  <a:pt x="37939" y="3798"/>
                  <a:pt x="43200" y="11673"/>
                  <a:pt x="43200" y="20408"/>
                </a:cubicBezTo>
                <a:cubicBezTo>
                  <a:pt x="43200" y="32337"/>
                  <a:pt x="33529" y="42008"/>
                  <a:pt x="21600" y="42008"/>
                </a:cubicBezTo>
                <a:cubicBezTo>
                  <a:pt x="9670" y="42008"/>
                  <a:pt x="0" y="32337"/>
                  <a:pt x="0" y="20408"/>
                </a:cubicBezTo>
                <a:cubicBezTo>
                  <a:pt x="-1" y="11205"/>
                  <a:pt x="5830" y="3013"/>
                  <a:pt x="14524" y="-1"/>
                </a:cubicBezTo>
                <a:lnTo>
                  <a:pt x="21600" y="20408"/>
                </a:lnTo>
                <a:close/>
              </a:path>
            </a:pathLst>
          </a:cu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1036" name="Arc 12"/>
          <p:cNvSpPr>
            <a:spLocks/>
          </p:cNvSpPr>
          <p:nvPr/>
        </p:nvSpPr>
        <p:spPr bwMode="auto">
          <a:xfrm>
            <a:off x="4953000" y="2451100"/>
            <a:ext cx="3200400" cy="3111500"/>
          </a:xfrm>
          <a:custGeom>
            <a:avLst/>
            <a:gdLst>
              <a:gd name="G0" fmla="+- 21600 0 0"/>
              <a:gd name="G1" fmla="+- 20408 0 0"/>
              <a:gd name="G2" fmla="+- 21600 0 0"/>
              <a:gd name="T0" fmla="*/ 29870 w 43200"/>
              <a:gd name="T1" fmla="*/ 454 h 42008"/>
              <a:gd name="T2" fmla="*/ 14525 w 43200"/>
              <a:gd name="T3" fmla="*/ 0 h 42008"/>
              <a:gd name="T4" fmla="*/ 21600 w 43200"/>
              <a:gd name="T5" fmla="*/ 20408 h 42008"/>
            </a:gdLst>
            <a:ahLst/>
            <a:cxnLst>
              <a:cxn ang="0">
                <a:pos x="T0" y="T1"/>
              </a:cxn>
              <a:cxn ang="0">
                <a:pos x="T2" y="T3"/>
              </a:cxn>
              <a:cxn ang="0">
                <a:pos x="T4" y="T5"/>
              </a:cxn>
            </a:cxnLst>
            <a:rect l="0" t="0" r="r" b="b"/>
            <a:pathLst>
              <a:path w="43200" h="42008" fill="none" extrusionOk="0">
                <a:moveTo>
                  <a:pt x="29870" y="453"/>
                </a:moveTo>
                <a:cubicBezTo>
                  <a:pt x="37939" y="3798"/>
                  <a:pt x="43200" y="11673"/>
                  <a:pt x="43200" y="20408"/>
                </a:cubicBezTo>
                <a:cubicBezTo>
                  <a:pt x="43200" y="32337"/>
                  <a:pt x="33529" y="42008"/>
                  <a:pt x="21600" y="42008"/>
                </a:cubicBezTo>
                <a:cubicBezTo>
                  <a:pt x="9670" y="42008"/>
                  <a:pt x="0" y="32337"/>
                  <a:pt x="0" y="20408"/>
                </a:cubicBezTo>
                <a:cubicBezTo>
                  <a:pt x="-1" y="11205"/>
                  <a:pt x="5830" y="3013"/>
                  <a:pt x="14524" y="-1"/>
                </a:cubicBezTo>
              </a:path>
              <a:path w="43200" h="42008" stroke="0" extrusionOk="0">
                <a:moveTo>
                  <a:pt x="29870" y="453"/>
                </a:moveTo>
                <a:cubicBezTo>
                  <a:pt x="37939" y="3798"/>
                  <a:pt x="43200" y="11673"/>
                  <a:pt x="43200" y="20408"/>
                </a:cubicBezTo>
                <a:cubicBezTo>
                  <a:pt x="43200" y="32337"/>
                  <a:pt x="33529" y="42008"/>
                  <a:pt x="21600" y="42008"/>
                </a:cubicBezTo>
                <a:cubicBezTo>
                  <a:pt x="9670" y="42008"/>
                  <a:pt x="0" y="32337"/>
                  <a:pt x="0" y="20408"/>
                </a:cubicBezTo>
                <a:cubicBezTo>
                  <a:pt x="-1" y="11205"/>
                  <a:pt x="5830" y="3013"/>
                  <a:pt x="14524" y="-1"/>
                </a:cubicBezTo>
                <a:lnTo>
                  <a:pt x="21600" y="20408"/>
                </a:lnTo>
                <a:close/>
              </a:path>
            </a:pathLst>
          </a:cu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cxnSp>
        <p:nvCxnSpPr>
          <p:cNvPr id="1037" name="AutoShape 13"/>
          <p:cNvCxnSpPr>
            <a:cxnSpLocks noChangeShapeType="1"/>
          </p:cNvCxnSpPr>
          <p:nvPr/>
        </p:nvCxnSpPr>
        <p:spPr bwMode="auto">
          <a:xfrm flipV="1">
            <a:off x="5211763" y="2660651"/>
            <a:ext cx="498475" cy="496887"/>
          </a:xfrm>
          <a:prstGeom prst="straightConnector1">
            <a:avLst/>
          </a:prstGeom>
          <a:noFill/>
          <a:ln w="9525">
            <a:solidFill>
              <a:srgbClr val="000000"/>
            </a:solidFill>
            <a:round/>
            <a:headEnd/>
            <a:tailEnd type="triangle" w="med" len="med"/>
          </a:ln>
        </p:spPr>
      </p:cxnSp>
      <p:sp>
        <p:nvSpPr>
          <p:cNvPr id="1038" name="Rectangle 14"/>
          <p:cNvSpPr>
            <a:spLocks noChangeArrowheads="1"/>
          </p:cNvSpPr>
          <p:nvPr/>
        </p:nvSpPr>
        <p:spPr bwMode="auto">
          <a:xfrm flipV="1">
            <a:off x="5545137" y="2951163"/>
            <a:ext cx="1997075" cy="19970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039" name="AutoShape 15"/>
          <p:cNvCxnSpPr>
            <a:cxnSpLocks noChangeShapeType="1"/>
          </p:cNvCxnSpPr>
          <p:nvPr/>
        </p:nvCxnSpPr>
        <p:spPr bwMode="auto">
          <a:xfrm>
            <a:off x="7272338" y="2673350"/>
            <a:ext cx="561975" cy="561975"/>
          </a:xfrm>
          <a:prstGeom prst="straightConnector1">
            <a:avLst/>
          </a:prstGeom>
          <a:noFill/>
          <a:ln w="57150">
            <a:solidFill>
              <a:srgbClr val="000000"/>
            </a:solidFill>
            <a:round/>
            <a:headEnd/>
            <a:tailEnd/>
          </a:ln>
        </p:spPr>
      </p:cxnSp>
      <p:cxnSp>
        <p:nvCxnSpPr>
          <p:cNvPr id="1040" name="AutoShape 16"/>
          <p:cNvCxnSpPr>
            <a:cxnSpLocks noChangeShapeType="1"/>
          </p:cNvCxnSpPr>
          <p:nvPr/>
        </p:nvCxnSpPr>
        <p:spPr bwMode="auto">
          <a:xfrm>
            <a:off x="5246689" y="4649788"/>
            <a:ext cx="561975" cy="561975"/>
          </a:xfrm>
          <a:prstGeom prst="straightConnector1">
            <a:avLst/>
          </a:prstGeom>
          <a:noFill/>
          <a:ln w="57150">
            <a:solidFill>
              <a:srgbClr val="000000"/>
            </a:solidFill>
            <a:round/>
            <a:headEnd/>
            <a:tailEnd/>
          </a:ln>
        </p:spPr>
      </p:cxnSp>
      <p:cxnSp>
        <p:nvCxnSpPr>
          <p:cNvPr id="1041" name="AutoShape 17"/>
          <p:cNvCxnSpPr>
            <a:cxnSpLocks noChangeShapeType="1"/>
          </p:cNvCxnSpPr>
          <p:nvPr/>
        </p:nvCxnSpPr>
        <p:spPr bwMode="auto">
          <a:xfrm flipV="1">
            <a:off x="7272338" y="4664075"/>
            <a:ext cx="561975" cy="561975"/>
          </a:xfrm>
          <a:prstGeom prst="straightConnector1">
            <a:avLst/>
          </a:prstGeom>
          <a:noFill/>
          <a:ln w="57150">
            <a:solidFill>
              <a:srgbClr val="000000"/>
            </a:solidFill>
            <a:round/>
            <a:headEnd/>
            <a:tailEnd/>
          </a:ln>
        </p:spPr>
      </p:cxnSp>
      <p:cxnSp>
        <p:nvCxnSpPr>
          <p:cNvPr id="1042" name="AutoShape 18"/>
          <p:cNvCxnSpPr>
            <a:cxnSpLocks noChangeShapeType="1"/>
          </p:cNvCxnSpPr>
          <p:nvPr/>
        </p:nvCxnSpPr>
        <p:spPr bwMode="auto">
          <a:xfrm flipV="1">
            <a:off x="5246689" y="2673350"/>
            <a:ext cx="561975" cy="561975"/>
          </a:xfrm>
          <a:prstGeom prst="straightConnector1">
            <a:avLst/>
          </a:prstGeom>
          <a:noFill/>
          <a:ln w="57150">
            <a:solidFill>
              <a:srgbClr val="000000"/>
            </a:solidFill>
            <a:round/>
            <a:headEnd/>
            <a:tailEnd/>
          </a:ln>
        </p:spPr>
      </p:cxnSp>
      <p:cxnSp>
        <p:nvCxnSpPr>
          <p:cNvPr id="1043" name="AutoShape 19"/>
          <p:cNvCxnSpPr>
            <a:cxnSpLocks noChangeShapeType="1"/>
          </p:cNvCxnSpPr>
          <p:nvPr/>
        </p:nvCxnSpPr>
        <p:spPr bwMode="auto">
          <a:xfrm flipH="1">
            <a:off x="7319964" y="4722813"/>
            <a:ext cx="606425" cy="568325"/>
          </a:xfrm>
          <a:prstGeom prst="straightConnector1">
            <a:avLst/>
          </a:prstGeom>
          <a:noFill/>
          <a:ln w="9525">
            <a:solidFill>
              <a:srgbClr val="000000"/>
            </a:solidFill>
            <a:round/>
            <a:headEnd/>
            <a:tailEnd type="triangle" w="med" len="med"/>
          </a:ln>
        </p:spPr>
      </p:cxnSp>
      <p:cxnSp>
        <p:nvCxnSpPr>
          <p:cNvPr id="1044" name="AutoShape 20"/>
          <p:cNvCxnSpPr>
            <a:cxnSpLocks noChangeShapeType="1"/>
          </p:cNvCxnSpPr>
          <p:nvPr/>
        </p:nvCxnSpPr>
        <p:spPr bwMode="auto">
          <a:xfrm rot="16200000" flipV="1">
            <a:off x="5239544" y="4755356"/>
            <a:ext cx="498475" cy="496888"/>
          </a:xfrm>
          <a:prstGeom prst="straightConnector1">
            <a:avLst/>
          </a:prstGeom>
          <a:noFill/>
          <a:ln w="9525">
            <a:solidFill>
              <a:srgbClr val="000000"/>
            </a:solidFill>
            <a:round/>
            <a:headEnd/>
            <a:tailEnd type="triangle" w="med" len="med"/>
          </a:ln>
        </p:spPr>
      </p:cxnSp>
      <p:cxnSp>
        <p:nvCxnSpPr>
          <p:cNvPr id="1045" name="AutoShape 21"/>
          <p:cNvCxnSpPr>
            <a:cxnSpLocks noChangeShapeType="1"/>
          </p:cNvCxnSpPr>
          <p:nvPr/>
        </p:nvCxnSpPr>
        <p:spPr bwMode="auto">
          <a:xfrm rot="5400000" flipV="1">
            <a:off x="7383464" y="2646363"/>
            <a:ext cx="500062" cy="496887"/>
          </a:xfrm>
          <a:prstGeom prst="straightConnector1">
            <a:avLst/>
          </a:prstGeom>
          <a:noFill/>
          <a:ln w="9525">
            <a:solidFill>
              <a:srgbClr val="000000"/>
            </a:solidFill>
            <a:round/>
            <a:headEnd/>
            <a:tailEnd type="triangle" w="med" len="med"/>
          </a:ln>
        </p:spPr>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Diagonally up-left             Diagonally up-right</a:t>
            </a:r>
            <a:endParaRPr lang="en-US" dirty="0"/>
          </a:p>
        </p:txBody>
      </p:sp>
      <p:sp>
        <p:nvSpPr>
          <p:cNvPr id="2" name="Title 1"/>
          <p:cNvSpPr>
            <a:spLocks noGrp="1"/>
          </p:cNvSpPr>
          <p:nvPr>
            <p:ph type="title"/>
          </p:nvPr>
        </p:nvSpPr>
        <p:spPr/>
        <p:txBody>
          <a:bodyPr/>
          <a:lstStyle/>
          <a:p>
            <a:pPr algn="ctr"/>
            <a:r>
              <a:rPr lang="en-US" dirty="0" smtClean="0"/>
              <a:t>Omnidirectional Drive(8)</a:t>
            </a:r>
            <a:endParaRPr lang="en-US" dirty="0"/>
          </a:p>
        </p:txBody>
      </p:sp>
      <p:grpSp>
        <p:nvGrpSpPr>
          <p:cNvPr id="4" name="Group 2"/>
          <p:cNvGrpSpPr>
            <a:grpSpLocks/>
          </p:cNvGrpSpPr>
          <p:nvPr/>
        </p:nvGrpSpPr>
        <p:grpSpPr bwMode="auto">
          <a:xfrm>
            <a:off x="914401" y="2362201"/>
            <a:ext cx="2987675" cy="3049587"/>
            <a:chOff x="3240" y="10053"/>
            <a:chExt cx="4705" cy="4802"/>
          </a:xfrm>
        </p:grpSpPr>
        <p:sp>
          <p:nvSpPr>
            <p:cNvPr id="2051" name="Rectangle 3"/>
            <p:cNvSpPr>
              <a:spLocks noChangeArrowheads="1"/>
            </p:cNvSpPr>
            <p:nvPr/>
          </p:nvSpPr>
          <p:spPr bwMode="auto">
            <a:xfrm rot="-5400000">
              <a:off x="4215" y="11083"/>
              <a:ext cx="3146" cy="31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52" name="AutoShape 4"/>
            <p:cNvCxnSpPr>
              <a:cxnSpLocks noChangeShapeType="1"/>
            </p:cNvCxnSpPr>
            <p:nvPr/>
          </p:nvCxnSpPr>
          <p:spPr bwMode="auto">
            <a:xfrm rot="16200000" flipV="1">
              <a:off x="6913" y="10623"/>
              <a:ext cx="885" cy="885"/>
            </a:xfrm>
            <a:prstGeom prst="straightConnector1">
              <a:avLst/>
            </a:prstGeom>
            <a:noFill/>
            <a:ln w="57150">
              <a:solidFill>
                <a:srgbClr val="000000"/>
              </a:solidFill>
              <a:round/>
              <a:headEnd/>
              <a:tailEnd/>
            </a:ln>
          </p:spPr>
        </p:cxnSp>
        <p:cxnSp>
          <p:nvCxnSpPr>
            <p:cNvPr id="2053" name="AutoShape 5"/>
            <p:cNvCxnSpPr>
              <a:cxnSpLocks noChangeShapeType="1"/>
            </p:cNvCxnSpPr>
            <p:nvPr/>
          </p:nvCxnSpPr>
          <p:spPr bwMode="auto">
            <a:xfrm rot="16200000" flipV="1">
              <a:off x="3801" y="13813"/>
              <a:ext cx="884" cy="885"/>
            </a:xfrm>
            <a:prstGeom prst="straightConnector1">
              <a:avLst/>
            </a:prstGeom>
            <a:noFill/>
            <a:ln w="57150">
              <a:solidFill>
                <a:srgbClr val="000000"/>
              </a:solidFill>
              <a:round/>
              <a:headEnd/>
              <a:tailEnd/>
            </a:ln>
          </p:spPr>
        </p:cxnSp>
        <p:cxnSp>
          <p:nvCxnSpPr>
            <p:cNvPr id="2054" name="AutoShape 6"/>
            <p:cNvCxnSpPr>
              <a:cxnSpLocks noChangeShapeType="1"/>
            </p:cNvCxnSpPr>
            <p:nvPr/>
          </p:nvCxnSpPr>
          <p:spPr bwMode="auto">
            <a:xfrm rot="-5400000">
              <a:off x="3778" y="10623"/>
              <a:ext cx="885" cy="885"/>
            </a:xfrm>
            <a:prstGeom prst="straightConnector1">
              <a:avLst/>
            </a:prstGeom>
            <a:noFill/>
            <a:ln w="57150">
              <a:solidFill>
                <a:srgbClr val="000000"/>
              </a:solidFill>
              <a:round/>
              <a:headEnd/>
              <a:tailEnd/>
            </a:ln>
          </p:spPr>
        </p:cxnSp>
        <p:cxnSp>
          <p:nvCxnSpPr>
            <p:cNvPr id="2055" name="AutoShape 7"/>
            <p:cNvCxnSpPr>
              <a:cxnSpLocks noChangeShapeType="1"/>
            </p:cNvCxnSpPr>
            <p:nvPr/>
          </p:nvCxnSpPr>
          <p:spPr bwMode="auto">
            <a:xfrm rot="-5400000">
              <a:off x="6914" y="13813"/>
              <a:ext cx="884" cy="885"/>
            </a:xfrm>
            <a:prstGeom prst="straightConnector1">
              <a:avLst/>
            </a:prstGeom>
            <a:noFill/>
            <a:ln w="57150">
              <a:solidFill>
                <a:srgbClr val="000000"/>
              </a:solidFill>
              <a:round/>
              <a:headEnd/>
              <a:tailEnd/>
            </a:ln>
          </p:spPr>
        </p:cxnSp>
        <p:cxnSp>
          <p:nvCxnSpPr>
            <p:cNvPr id="2056" name="AutoShape 8"/>
            <p:cNvCxnSpPr>
              <a:cxnSpLocks noChangeShapeType="1"/>
            </p:cNvCxnSpPr>
            <p:nvPr/>
          </p:nvCxnSpPr>
          <p:spPr bwMode="auto">
            <a:xfrm rot="16200000" flipV="1">
              <a:off x="3632" y="13970"/>
              <a:ext cx="884" cy="885"/>
            </a:xfrm>
            <a:prstGeom prst="straightConnector1">
              <a:avLst/>
            </a:prstGeom>
            <a:noFill/>
            <a:ln w="9525">
              <a:solidFill>
                <a:srgbClr val="000000"/>
              </a:solidFill>
              <a:round/>
              <a:headEnd/>
              <a:tailEnd type="triangle" w="med" len="med"/>
            </a:ln>
          </p:spPr>
        </p:cxnSp>
        <p:cxnSp>
          <p:nvCxnSpPr>
            <p:cNvPr id="2057" name="AutoShape 9"/>
            <p:cNvCxnSpPr>
              <a:cxnSpLocks noChangeShapeType="1"/>
            </p:cNvCxnSpPr>
            <p:nvPr/>
          </p:nvCxnSpPr>
          <p:spPr bwMode="auto">
            <a:xfrm rot="16200000" flipV="1">
              <a:off x="7061" y="10531"/>
              <a:ext cx="884" cy="885"/>
            </a:xfrm>
            <a:prstGeom prst="straightConnector1">
              <a:avLst/>
            </a:prstGeom>
            <a:noFill/>
            <a:ln w="9525">
              <a:solidFill>
                <a:srgbClr val="000000"/>
              </a:solidFill>
              <a:round/>
              <a:headEnd/>
              <a:tailEnd type="triangle" w="med" len="med"/>
            </a:ln>
          </p:spPr>
        </p:cxnSp>
        <p:cxnSp>
          <p:nvCxnSpPr>
            <p:cNvPr id="2058" name="AutoShape 10"/>
            <p:cNvCxnSpPr>
              <a:cxnSpLocks noChangeShapeType="1"/>
            </p:cNvCxnSpPr>
            <p:nvPr/>
          </p:nvCxnSpPr>
          <p:spPr bwMode="auto">
            <a:xfrm rot="16200000" flipV="1">
              <a:off x="3241" y="10052"/>
              <a:ext cx="884" cy="885"/>
            </a:xfrm>
            <a:prstGeom prst="straightConnector1">
              <a:avLst/>
            </a:prstGeom>
            <a:noFill/>
            <a:ln w="9525">
              <a:solidFill>
                <a:srgbClr val="000000"/>
              </a:solidFill>
              <a:round/>
              <a:headEnd/>
              <a:tailEnd type="triangle" w="med" len="med"/>
            </a:ln>
          </p:spPr>
        </p:cxnSp>
      </p:grpSp>
      <p:grpSp>
        <p:nvGrpSpPr>
          <p:cNvPr id="5" name="Group 11"/>
          <p:cNvGrpSpPr>
            <a:grpSpLocks/>
          </p:cNvGrpSpPr>
          <p:nvPr/>
        </p:nvGrpSpPr>
        <p:grpSpPr bwMode="auto">
          <a:xfrm flipH="1">
            <a:off x="5181601" y="2360614"/>
            <a:ext cx="2987675" cy="3049587"/>
            <a:chOff x="3240" y="10053"/>
            <a:chExt cx="4705" cy="4802"/>
          </a:xfrm>
        </p:grpSpPr>
        <p:sp>
          <p:nvSpPr>
            <p:cNvPr id="2060" name="Rectangle 12"/>
            <p:cNvSpPr>
              <a:spLocks noChangeArrowheads="1"/>
            </p:cNvSpPr>
            <p:nvPr/>
          </p:nvSpPr>
          <p:spPr bwMode="auto">
            <a:xfrm rot="-5400000">
              <a:off x="4215" y="11083"/>
              <a:ext cx="3146" cy="31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061" name="AutoShape 13"/>
            <p:cNvCxnSpPr>
              <a:cxnSpLocks noChangeShapeType="1"/>
            </p:cNvCxnSpPr>
            <p:nvPr/>
          </p:nvCxnSpPr>
          <p:spPr bwMode="auto">
            <a:xfrm rot="16200000" flipV="1">
              <a:off x="6913" y="10623"/>
              <a:ext cx="885" cy="885"/>
            </a:xfrm>
            <a:prstGeom prst="straightConnector1">
              <a:avLst/>
            </a:prstGeom>
            <a:noFill/>
            <a:ln w="57150">
              <a:solidFill>
                <a:srgbClr val="000000"/>
              </a:solidFill>
              <a:round/>
              <a:headEnd/>
              <a:tailEnd/>
            </a:ln>
          </p:spPr>
        </p:cxnSp>
        <p:cxnSp>
          <p:nvCxnSpPr>
            <p:cNvPr id="2062" name="AutoShape 14"/>
            <p:cNvCxnSpPr>
              <a:cxnSpLocks noChangeShapeType="1"/>
            </p:cNvCxnSpPr>
            <p:nvPr/>
          </p:nvCxnSpPr>
          <p:spPr bwMode="auto">
            <a:xfrm rot="16200000" flipV="1">
              <a:off x="3801" y="13813"/>
              <a:ext cx="884" cy="885"/>
            </a:xfrm>
            <a:prstGeom prst="straightConnector1">
              <a:avLst/>
            </a:prstGeom>
            <a:noFill/>
            <a:ln w="57150">
              <a:solidFill>
                <a:srgbClr val="000000"/>
              </a:solidFill>
              <a:round/>
              <a:headEnd/>
              <a:tailEnd/>
            </a:ln>
          </p:spPr>
        </p:cxnSp>
        <p:cxnSp>
          <p:nvCxnSpPr>
            <p:cNvPr id="2063" name="AutoShape 15"/>
            <p:cNvCxnSpPr>
              <a:cxnSpLocks noChangeShapeType="1"/>
            </p:cNvCxnSpPr>
            <p:nvPr/>
          </p:nvCxnSpPr>
          <p:spPr bwMode="auto">
            <a:xfrm rot="-5400000">
              <a:off x="3778" y="10623"/>
              <a:ext cx="885" cy="885"/>
            </a:xfrm>
            <a:prstGeom prst="straightConnector1">
              <a:avLst/>
            </a:prstGeom>
            <a:noFill/>
            <a:ln w="57150">
              <a:solidFill>
                <a:srgbClr val="000000"/>
              </a:solidFill>
              <a:round/>
              <a:headEnd/>
              <a:tailEnd/>
            </a:ln>
          </p:spPr>
        </p:cxnSp>
        <p:cxnSp>
          <p:nvCxnSpPr>
            <p:cNvPr id="2064" name="AutoShape 16"/>
            <p:cNvCxnSpPr>
              <a:cxnSpLocks noChangeShapeType="1"/>
            </p:cNvCxnSpPr>
            <p:nvPr/>
          </p:nvCxnSpPr>
          <p:spPr bwMode="auto">
            <a:xfrm rot="-5400000">
              <a:off x="6914" y="13813"/>
              <a:ext cx="884" cy="885"/>
            </a:xfrm>
            <a:prstGeom prst="straightConnector1">
              <a:avLst/>
            </a:prstGeom>
            <a:noFill/>
            <a:ln w="57150">
              <a:solidFill>
                <a:srgbClr val="000000"/>
              </a:solidFill>
              <a:round/>
              <a:headEnd/>
              <a:tailEnd/>
            </a:ln>
          </p:spPr>
        </p:cxnSp>
        <p:cxnSp>
          <p:nvCxnSpPr>
            <p:cNvPr id="2065" name="AutoShape 17"/>
            <p:cNvCxnSpPr>
              <a:cxnSpLocks noChangeShapeType="1"/>
            </p:cNvCxnSpPr>
            <p:nvPr/>
          </p:nvCxnSpPr>
          <p:spPr bwMode="auto">
            <a:xfrm rot="16200000" flipV="1">
              <a:off x="3632" y="13970"/>
              <a:ext cx="884" cy="885"/>
            </a:xfrm>
            <a:prstGeom prst="straightConnector1">
              <a:avLst/>
            </a:prstGeom>
            <a:noFill/>
            <a:ln w="9525">
              <a:solidFill>
                <a:srgbClr val="000000"/>
              </a:solidFill>
              <a:round/>
              <a:headEnd/>
              <a:tailEnd type="triangle" w="med" len="med"/>
            </a:ln>
          </p:spPr>
        </p:cxnSp>
        <p:cxnSp>
          <p:nvCxnSpPr>
            <p:cNvPr id="2066" name="AutoShape 18"/>
            <p:cNvCxnSpPr>
              <a:cxnSpLocks noChangeShapeType="1"/>
            </p:cNvCxnSpPr>
            <p:nvPr/>
          </p:nvCxnSpPr>
          <p:spPr bwMode="auto">
            <a:xfrm rot="16200000" flipV="1">
              <a:off x="7061" y="10531"/>
              <a:ext cx="884" cy="885"/>
            </a:xfrm>
            <a:prstGeom prst="straightConnector1">
              <a:avLst/>
            </a:prstGeom>
            <a:noFill/>
            <a:ln w="9525">
              <a:solidFill>
                <a:srgbClr val="000000"/>
              </a:solidFill>
              <a:round/>
              <a:headEnd/>
              <a:tailEnd type="triangle" w="med" len="med"/>
            </a:ln>
          </p:spPr>
        </p:cxnSp>
        <p:cxnSp>
          <p:nvCxnSpPr>
            <p:cNvPr id="2067" name="AutoShape 19"/>
            <p:cNvCxnSpPr>
              <a:cxnSpLocks noChangeShapeType="1"/>
            </p:cNvCxnSpPr>
            <p:nvPr/>
          </p:nvCxnSpPr>
          <p:spPr bwMode="auto">
            <a:xfrm rot="16200000" flipV="1">
              <a:off x="3241" y="10052"/>
              <a:ext cx="884" cy="885"/>
            </a:xfrm>
            <a:prstGeom prst="straightConnector1">
              <a:avLst/>
            </a:prstGeom>
            <a:noFill/>
            <a:ln w="9525">
              <a:solidFill>
                <a:srgbClr val="000000"/>
              </a:solidFill>
              <a:round/>
              <a:headEnd/>
              <a:tailEnd type="triangle" w="med" len="med"/>
            </a:ln>
          </p:spPr>
        </p:cxn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Diagonally down-left      Diagonally down-right</a:t>
            </a:r>
            <a:endParaRPr lang="en-US" dirty="0"/>
          </a:p>
        </p:txBody>
      </p:sp>
      <p:sp>
        <p:nvSpPr>
          <p:cNvPr id="2" name="Title 1"/>
          <p:cNvSpPr>
            <a:spLocks noGrp="1"/>
          </p:cNvSpPr>
          <p:nvPr>
            <p:ph type="title"/>
          </p:nvPr>
        </p:nvSpPr>
        <p:spPr/>
        <p:txBody>
          <a:bodyPr/>
          <a:lstStyle/>
          <a:p>
            <a:r>
              <a:rPr lang="en-US" dirty="0" smtClean="0"/>
              <a:t>Omnidirectional Drive(9)</a:t>
            </a:r>
            <a:endParaRPr lang="en-US" dirty="0"/>
          </a:p>
        </p:txBody>
      </p:sp>
      <p:grpSp>
        <p:nvGrpSpPr>
          <p:cNvPr id="4" name="Group 2"/>
          <p:cNvGrpSpPr>
            <a:grpSpLocks/>
          </p:cNvGrpSpPr>
          <p:nvPr/>
        </p:nvGrpSpPr>
        <p:grpSpPr bwMode="auto">
          <a:xfrm rot="5400000" flipH="1">
            <a:off x="5212557" y="2407445"/>
            <a:ext cx="2987675" cy="3049587"/>
            <a:chOff x="3240" y="10053"/>
            <a:chExt cx="4705" cy="4802"/>
          </a:xfrm>
        </p:grpSpPr>
        <p:sp>
          <p:nvSpPr>
            <p:cNvPr id="3075" name="Rectangle 3"/>
            <p:cNvSpPr>
              <a:spLocks noChangeArrowheads="1"/>
            </p:cNvSpPr>
            <p:nvPr/>
          </p:nvSpPr>
          <p:spPr bwMode="auto">
            <a:xfrm rot="-5400000">
              <a:off x="4215" y="11083"/>
              <a:ext cx="3146" cy="31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076" name="AutoShape 4"/>
            <p:cNvCxnSpPr>
              <a:cxnSpLocks noChangeShapeType="1"/>
            </p:cNvCxnSpPr>
            <p:nvPr/>
          </p:nvCxnSpPr>
          <p:spPr bwMode="auto">
            <a:xfrm rot="16200000" flipV="1">
              <a:off x="6913" y="10623"/>
              <a:ext cx="885" cy="885"/>
            </a:xfrm>
            <a:prstGeom prst="straightConnector1">
              <a:avLst/>
            </a:prstGeom>
            <a:noFill/>
            <a:ln w="57150">
              <a:solidFill>
                <a:srgbClr val="000000"/>
              </a:solidFill>
              <a:round/>
              <a:headEnd/>
              <a:tailEnd/>
            </a:ln>
          </p:spPr>
        </p:cxnSp>
        <p:cxnSp>
          <p:nvCxnSpPr>
            <p:cNvPr id="3077" name="AutoShape 5"/>
            <p:cNvCxnSpPr>
              <a:cxnSpLocks noChangeShapeType="1"/>
            </p:cNvCxnSpPr>
            <p:nvPr/>
          </p:nvCxnSpPr>
          <p:spPr bwMode="auto">
            <a:xfrm rot="16200000" flipV="1">
              <a:off x="3801" y="13813"/>
              <a:ext cx="884" cy="885"/>
            </a:xfrm>
            <a:prstGeom prst="straightConnector1">
              <a:avLst/>
            </a:prstGeom>
            <a:noFill/>
            <a:ln w="57150">
              <a:solidFill>
                <a:srgbClr val="000000"/>
              </a:solidFill>
              <a:round/>
              <a:headEnd/>
              <a:tailEnd/>
            </a:ln>
          </p:spPr>
        </p:cxnSp>
        <p:cxnSp>
          <p:nvCxnSpPr>
            <p:cNvPr id="3078" name="AutoShape 6"/>
            <p:cNvCxnSpPr>
              <a:cxnSpLocks noChangeShapeType="1"/>
            </p:cNvCxnSpPr>
            <p:nvPr/>
          </p:nvCxnSpPr>
          <p:spPr bwMode="auto">
            <a:xfrm rot="-5400000">
              <a:off x="3778" y="10623"/>
              <a:ext cx="885" cy="885"/>
            </a:xfrm>
            <a:prstGeom prst="straightConnector1">
              <a:avLst/>
            </a:prstGeom>
            <a:noFill/>
            <a:ln w="57150">
              <a:solidFill>
                <a:srgbClr val="000000"/>
              </a:solidFill>
              <a:round/>
              <a:headEnd/>
              <a:tailEnd/>
            </a:ln>
          </p:spPr>
        </p:cxnSp>
        <p:cxnSp>
          <p:nvCxnSpPr>
            <p:cNvPr id="3079" name="AutoShape 7"/>
            <p:cNvCxnSpPr>
              <a:cxnSpLocks noChangeShapeType="1"/>
            </p:cNvCxnSpPr>
            <p:nvPr/>
          </p:nvCxnSpPr>
          <p:spPr bwMode="auto">
            <a:xfrm rot="-5400000">
              <a:off x="6914" y="13813"/>
              <a:ext cx="884" cy="885"/>
            </a:xfrm>
            <a:prstGeom prst="straightConnector1">
              <a:avLst/>
            </a:prstGeom>
            <a:noFill/>
            <a:ln w="57150">
              <a:solidFill>
                <a:srgbClr val="000000"/>
              </a:solidFill>
              <a:round/>
              <a:headEnd/>
              <a:tailEnd/>
            </a:ln>
          </p:spPr>
        </p:cxnSp>
        <p:cxnSp>
          <p:nvCxnSpPr>
            <p:cNvPr id="3080" name="AutoShape 8"/>
            <p:cNvCxnSpPr>
              <a:cxnSpLocks noChangeShapeType="1"/>
            </p:cNvCxnSpPr>
            <p:nvPr/>
          </p:nvCxnSpPr>
          <p:spPr bwMode="auto">
            <a:xfrm rot="16200000" flipV="1">
              <a:off x="3632" y="13970"/>
              <a:ext cx="884" cy="885"/>
            </a:xfrm>
            <a:prstGeom prst="straightConnector1">
              <a:avLst/>
            </a:prstGeom>
            <a:noFill/>
            <a:ln w="9525">
              <a:solidFill>
                <a:srgbClr val="000000"/>
              </a:solidFill>
              <a:round/>
              <a:headEnd/>
              <a:tailEnd type="triangle" w="med" len="med"/>
            </a:ln>
          </p:spPr>
        </p:cxnSp>
        <p:cxnSp>
          <p:nvCxnSpPr>
            <p:cNvPr id="3081" name="AutoShape 9"/>
            <p:cNvCxnSpPr>
              <a:cxnSpLocks noChangeShapeType="1"/>
            </p:cNvCxnSpPr>
            <p:nvPr/>
          </p:nvCxnSpPr>
          <p:spPr bwMode="auto">
            <a:xfrm rot="16200000" flipV="1">
              <a:off x="7061" y="10531"/>
              <a:ext cx="884" cy="885"/>
            </a:xfrm>
            <a:prstGeom prst="straightConnector1">
              <a:avLst/>
            </a:prstGeom>
            <a:noFill/>
            <a:ln w="9525">
              <a:solidFill>
                <a:srgbClr val="000000"/>
              </a:solidFill>
              <a:round/>
              <a:headEnd/>
              <a:tailEnd type="triangle" w="med" len="med"/>
            </a:ln>
          </p:spPr>
        </p:cxnSp>
        <p:cxnSp>
          <p:nvCxnSpPr>
            <p:cNvPr id="3082" name="AutoShape 10"/>
            <p:cNvCxnSpPr>
              <a:cxnSpLocks noChangeShapeType="1"/>
            </p:cNvCxnSpPr>
            <p:nvPr/>
          </p:nvCxnSpPr>
          <p:spPr bwMode="auto">
            <a:xfrm rot="16200000" flipV="1">
              <a:off x="3241" y="10052"/>
              <a:ext cx="884" cy="885"/>
            </a:xfrm>
            <a:prstGeom prst="straightConnector1">
              <a:avLst/>
            </a:prstGeom>
            <a:noFill/>
            <a:ln w="9525">
              <a:solidFill>
                <a:srgbClr val="000000"/>
              </a:solidFill>
              <a:round/>
              <a:headEnd/>
              <a:tailEnd type="triangle" w="med" len="med"/>
            </a:ln>
          </p:spPr>
        </p:cxnSp>
      </p:grpSp>
      <p:grpSp>
        <p:nvGrpSpPr>
          <p:cNvPr id="5" name="Group 11"/>
          <p:cNvGrpSpPr>
            <a:grpSpLocks/>
          </p:cNvGrpSpPr>
          <p:nvPr/>
        </p:nvGrpSpPr>
        <p:grpSpPr bwMode="auto">
          <a:xfrm rot="16200000">
            <a:off x="1039020" y="2416970"/>
            <a:ext cx="2987675" cy="3049587"/>
            <a:chOff x="3240" y="10053"/>
            <a:chExt cx="4705" cy="4802"/>
          </a:xfrm>
        </p:grpSpPr>
        <p:sp>
          <p:nvSpPr>
            <p:cNvPr id="3084" name="Rectangle 12"/>
            <p:cNvSpPr>
              <a:spLocks noChangeArrowheads="1"/>
            </p:cNvSpPr>
            <p:nvPr/>
          </p:nvSpPr>
          <p:spPr bwMode="auto">
            <a:xfrm rot="-5400000">
              <a:off x="4215" y="11083"/>
              <a:ext cx="3146" cy="31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085" name="AutoShape 13"/>
            <p:cNvCxnSpPr>
              <a:cxnSpLocks noChangeShapeType="1"/>
            </p:cNvCxnSpPr>
            <p:nvPr/>
          </p:nvCxnSpPr>
          <p:spPr bwMode="auto">
            <a:xfrm rot="16200000" flipV="1">
              <a:off x="6913" y="10623"/>
              <a:ext cx="885" cy="885"/>
            </a:xfrm>
            <a:prstGeom prst="straightConnector1">
              <a:avLst/>
            </a:prstGeom>
            <a:noFill/>
            <a:ln w="57150">
              <a:solidFill>
                <a:srgbClr val="000000"/>
              </a:solidFill>
              <a:round/>
              <a:headEnd/>
              <a:tailEnd/>
            </a:ln>
          </p:spPr>
        </p:cxnSp>
        <p:cxnSp>
          <p:nvCxnSpPr>
            <p:cNvPr id="3086" name="AutoShape 14"/>
            <p:cNvCxnSpPr>
              <a:cxnSpLocks noChangeShapeType="1"/>
            </p:cNvCxnSpPr>
            <p:nvPr/>
          </p:nvCxnSpPr>
          <p:spPr bwMode="auto">
            <a:xfrm rot="16200000" flipV="1">
              <a:off x="3801" y="13813"/>
              <a:ext cx="884" cy="885"/>
            </a:xfrm>
            <a:prstGeom prst="straightConnector1">
              <a:avLst/>
            </a:prstGeom>
            <a:noFill/>
            <a:ln w="57150">
              <a:solidFill>
                <a:srgbClr val="000000"/>
              </a:solidFill>
              <a:round/>
              <a:headEnd/>
              <a:tailEnd/>
            </a:ln>
          </p:spPr>
        </p:cxnSp>
        <p:cxnSp>
          <p:nvCxnSpPr>
            <p:cNvPr id="3087" name="AutoShape 15"/>
            <p:cNvCxnSpPr>
              <a:cxnSpLocks noChangeShapeType="1"/>
            </p:cNvCxnSpPr>
            <p:nvPr/>
          </p:nvCxnSpPr>
          <p:spPr bwMode="auto">
            <a:xfrm rot="-5400000">
              <a:off x="3778" y="10623"/>
              <a:ext cx="885" cy="885"/>
            </a:xfrm>
            <a:prstGeom prst="straightConnector1">
              <a:avLst/>
            </a:prstGeom>
            <a:noFill/>
            <a:ln w="57150">
              <a:solidFill>
                <a:srgbClr val="000000"/>
              </a:solidFill>
              <a:round/>
              <a:headEnd/>
              <a:tailEnd/>
            </a:ln>
          </p:spPr>
        </p:cxnSp>
        <p:cxnSp>
          <p:nvCxnSpPr>
            <p:cNvPr id="3088" name="AutoShape 16"/>
            <p:cNvCxnSpPr>
              <a:cxnSpLocks noChangeShapeType="1"/>
            </p:cNvCxnSpPr>
            <p:nvPr/>
          </p:nvCxnSpPr>
          <p:spPr bwMode="auto">
            <a:xfrm rot="-5400000">
              <a:off x="6914" y="13813"/>
              <a:ext cx="884" cy="885"/>
            </a:xfrm>
            <a:prstGeom prst="straightConnector1">
              <a:avLst/>
            </a:prstGeom>
            <a:noFill/>
            <a:ln w="57150">
              <a:solidFill>
                <a:srgbClr val="000000"/>
              </a:solidFill>
              <a:round/>
              <a:headEnd/>
              <a:tailEnd/>
            </a:ln>
          </p:spPr>
        </p:cxnSp>
        <p:cxnSp>
          <p:nvCxnSpPr>
            <p:cNvPr id="3089" name="AutoShape 17"/>
            <p:cNvCxnSpPr>
              <a:cxnSpLocks noChangeShapeType="1"/>
            </p:cNvCxnSpPr>
            <p:nvPr/>
          </p:nvCxnSpPr>
          <p:spPr bwMode="auto">
            <a:xfrm rot="16200000" flipV="1">
              <a:off x="3632" y="13970"/>
              <a:ext cx="884" cy="885"/>
            </a:xfrm>
            <a:prstGeom prst="straightConnector1">
              <a:avLst/>
            </a:prstGeom>
            <a:noFill/>
            <a:ln w="9525">
              <a:solidFill>
                <a:srgbClr val="000000"/>
              </a:solidFill>
              <a:round/>
              <a:headEnd/>
              <a:tailEnd type="triangle" w="med" len="med"/>
            </a:ln>
          </p:spPr>
        </p:cxnSp>
        <p:cxnSp>
          <p:nvCxnSpPr>
            <p:cNvPr id="3090" name="AutoShape 18"/>
            <p:cNvCxnSpPr>
              <a:cxnSpLocks noChangeShapeType="1"/>
            </p:cNvCxnSpPr>
            <p:nvPr/>
          </p:nvCxnSpPr>
          <p:spPr bwMode="auto">
            <a:xfrm rot="16200000" flipV="1">
              <a:off x="7061" y="10531"/>
              <a:ext cx="884" cy="885"/>
            </a:xfrm>
            <a:prstGeom prst="straightConnector1">
              <a:avLst/>
            </a:prstGeom>
            <a:noFill/>
            <a:ln w="9525">
              <a:solidFill>
                <a:srgbClr val="000000"/>
              </a:solidFill>
              <a:round/>
              <a:headEnd/>
              <a:tailEnd type="triangle" w="med" len="med"/>
            </a:ln>
          </p:spPr>
        </p:cxnSp>
        <p:cxnSp>
          <p:nvCxnSpPr>
            <p:cNvPr id="3091" name="AutoShape 19"/>
            <p:cNvCxnSpPr>
              <a:cxnSpLocks noChangeShapeType="1"/>
            </p:cNvCxnSpPr>
            <p:nvPr/>
          </p:nvCxnSpPr>
          <p:spPr bwMode="auto">
            <a:xfrm rot="16200000" flipV="1">
              <a:off x="3241" y="10052"/>
              <a:ext cx="884" cy="885"/>
            </a:xfrm>
            <a:prstGeom prst="straightConnector1">
              <a:avLst/>
            </a:prstGeom>
            <a:noFill/>
            <a:ln w="9525">
              <a:solidFill>
                <a:srgbClr val="000000"/>
              </a:solidFill>
              <a:round/>
              <a:headEnd/>
              <a:tailEnd type="triangle" w="med" len="med"/>
            </a:ln>
          </p:spPr>
        </p:cxn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rmAutofit/>
          </a:bodyPr>
          <a:lstStyle/>
          <a:p>
            <a:r>
              <a:rPr lang="en-US" dirty="0" smtClean="0"/>
              <a:t>Pros:</a:t>
            </a:r>
          </a:p>
          <a:p>
            <a:pPr lvl="1"/>
            <a:r>
              <a:rPr lang="en-US" dirty="0" smtClean="0"/>
              <a:t>Omni-directional in 8-directions</a:t>
            </a:r>
          </a:p>
          <a:p>
            <a:pPr lvl="1"/>
            <a:r>
              <a:rPr lang="en-US" dirty="0" smtClean="0"/>
              <a:t>Fast</a:t>
            </a:r>
          </a:p>
          <a:p>
            <a:pPr lvl="1"/>
            <a:r>
              <a:rPr lang="en-US" dirty="0" smtClean="0"/>
              <a:t>Spinning is fast</a:t>
            </a:r>
          </a:p>
          <a:p>
            <a:pPr lvl="1"/>
            <a:endParaRPr lang="en-US" dirty="0" smtClean="0"/>
          </a:p>
          <a:p>
            <a:r>
              <a:rPr lang="en-US" dirty="0" smtClean="0"/>
              <a:t>Cons:</a:t>
            </a:r>
          </a:p>
          <a:p>
            <a:pPr lvl="1"/>
            <a:r>
              <a:rPr lang="en-US" dirty="0" smtClean="0"/>
              <a:t>Hard to build</a:t>
            </a:r>
          </a:p>
          <a:p>
            <a:pPr lvl="1"/>
            <a:r>
              <a:rPr lang="en-US" dirty="0" smtClean="0"/>
              <a:t>Hard to program</a:t>
            </a:r>
          </a:p>
          <a:p>
            <a:pPr lvl="1"/>
            <a:endParaRPr lang="en-US" dirty="0" smtClean="0"/>
          </a:p>
        </p:txBody>
      </p:sp>
      <p:sp>
        <p:nvSpPr>
          <p:cNvPr id="2" name="Title 1"/>
          <p:cNvSpPr>
            <a:spLocks noGrp="1"/>
          </p:cNvSpPr>
          <p:nvPr>
            <p:ph type="title"/>
          </p:nvPr>
        </p:nvSpPr>
        <p:spPr/>
        <p:txBody>
          <a:bodyPr/>
          <a:lstStyle/>
          <a:p>
            <a:pPr algn="ctr"/>
            <a:r>
              <a:rPr lang="en-US" dirty="0" smtClean="0"/>
              <a:t>Omnidirectional Drive(10)</a:t>
            </a:r>
            <a:endParaRPr lang="en-US" dirty="0"/>
          </a:p>
        </p:txBody>
      </p:sp>
      <p:pic>
        <p:nvPicPr>
          <p:cNvPr id="95234" name="Picture 2" descr="http://www.chiefdelphi.com/media/img/21a/21ab3446bef5eab18a4301ad09401a44_l.jpg"/>
          <p:cNvPicPr>
            <a:picLocks noChangeAspect="1" noChangeArrowheads="1"/>
          </p:cNvPicPr>
          <p:nvPr/>
        </p:nvPicPr>
        <p:blipFill>
          <a:blip r:embed="rId2" cstate="print"/>
          <a:srcRect/>
          <a:stretch>
            <a:fillRect/>
          </a:stretch>
        </p:blipFill>
        <p:spPr bwMode="auto">
          <a:xfrm>
            <a:off x="6019800" y="1524000"/>
            <a:ext cx="2927393" cy="2124075"/>
          </a:xfrm>
          <a:prstGeom prst="rect">
            <a:avLst/>
          </a:prstGeom>
          <a:noFill/>
        </p:spPr>
      </p:pic>
      <p:pic>
        <p:nvPicPr>
          <p:cNvPr id="95236" name="Picture 4" descr="http://www.firstwiki.net/media/0/09/2047_holonomic.jpg"/>
          <p:cNvPicPr>
            <a:picLocks noChangeAspect="1" noChangeArrowheads="1"/>
          </p:cNvPicPr>
          <p:nvPr/>
        </p:nvPicPr>
        <p:blipFill>
          <a:blip r:embed="rId3" cstate="print"/>
          <a:srcRect/>
          <a:stretch>
            <a:fillRect/>
          </a:stretch>
        </p:blipFill>
        <p:spPr bwMode="auto">
          <a:xfrm>
            <a:off x="4724400" y="3962400"/>
            <a:ext cx="3352800" cy="25146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main reason I used it is because it can move in eight directions from the same position. </a:t>
            </a:r>
          </a:p>
          <a:p>
            <a:r>
              <a:rPr lang="en-US" dirty="0" smtClean="0"/>
              <a:t>It can make the robot move fast in an theatre environment when speed is important. </a:t>
            </a:r>
          </a:p>
          <a:p>
            <a:r>
              <a:rPr lang="en-US" dirty="0" smtClean="0"/>
              <a:t>The base was hardest part of building but was still manageable. Programming is </a:t>
            </a:r>
            <a:r>
              <a:rPr lang="en-US" b="1" u="sng" dirty="0" smtClean="0"/>
              <a:t>harder</a:t>
            </a:r>
            <a:r>
              <a:rPr lang="en-US" dirty="0" smtClean="0"/>
              <a:t> but not </a:t>
            </a:r>
            <a:r>
              <a:rPr lang="en-US" b="1" u="sng" dirty="0" smtClean="0"/>
              <a:t>very hard</a:t>
            </a:r>
            <a:r>
              <a:rPr lang="en-US" dirty="0" smtClean="0"/>
              <a:t>.</a:t>
            </a:r>
            <a:endParaRPr lang="en-US" dirty="0"/>
          </a:p>
        </p:txBody>
      </p:sp>
      <p:sp>
        <p:nvSpPr>
          <p:cNvPr id="2" name="Title 1"/>
          <p:cNvSpPr>
            <a:spLocks noGrp="1"/>
          </p:cNvSpPr>
          <p:nvPr>
            <p:ph type="title"/>
          </p:nvPr>
        </p:nvSpPr>
        <p:spPr/>
        <p:txBody>
          <a:bodyPr>
            <a:normAutofit fontScale="90000"/>
          </a:bodyPr>
          <a:lstStyle/>
          <a:p>
            <a:pPr algn="ctr"/>
            <a:r>
              <a:rPr lang="en-US" dirty="0" smtClean="0"/>
              <a:t>Why Use an Omnidirectional Drive?</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 of This Project</a:t>
            </a:r>
            <a:endParaRPr lang="en-US" dirty="0"/>
          </a:p>
        </p:txBody>
      </p:sp>
      <p:sp>
        <p:nvSpPr>
          <p:cNvPr id="3" name="Content Placeholder 2"/>
          <p:cNvSpPr>
            <a:spLocks noGrp="1"/>
          </p:cNvSpPr>
          <p:nvPr>
            <p:ph idx="1"/>
          </p:nvPr>
        </p:nvSpPr>
        <p:spPr/>
        <p:txBody>
          <a:bodyPr/>
          <a:lstStyle/>
          <a:p>
            <a:pPr lvl="0"/>
            <a:r>
              <a:rPr lang="en-US" dirty="0" smtClean="0"/>
              <a:t>The goal of this project is to create a physical robot that can move physically in the environment, grab items and show emotions. The robot would need to have sensors and vision. It would be able to speak and to create sounds (pre-recorded). Also, the effects of a Darwinian vs Lamarckian Genetic Algorithm would be tested on this robot.</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05800" cy="4953000"/>
          </a:xfrm>
        </p:spPr>
        <p:txBody>
          <a:bodyPr>
            <a:normAutofit/>
          </a:bodyPr>
          <a:lstStyle/>
          <a:p>
            <a:r>
              <a:rPr lang="en-US" dirty="0" smtClean="0"/>
              <a:t>Tetrix base set: ($399.00 from Pitsco)</a:t>
            </a:r>
          </a:p>
          <a:p>
            <a:pPr lvl="1"/>
            <a:r>
              <a:rPr lang="en-US" dirty="0" smtClean="0"/>
              <a:t>2 omni wheels</a:t>
            </a:r>
          </a:p>
          <a:p>
            <a:pPr lvl="1"/>
            <a:r>
              <a:rPr lang="en-US" dirty="0" smtClean="0"/>
              <a:t>2 DC drive motors</a:t>
            </a:r>
          </a:p>
          <a:p>
            <a:pPr lvl="1"/>
            <a:r>
              <a:rPr lang="en-US" dirty="0" smtClean="0"/>
              <a:t>2 motor mounts</a:t>
            </a:r>
          </a:p>
          <a:p>
            <a:pPr lvl="1"/>
            <a:r>
              <a:rPr lang="en-US" dirty="0" smtClean="0"/>
              <a:t>2 motor shaft hubs</a:t>
            </a:r>
          </a:p>
          <a:p>
            <a:pPr lvl="1"/>
            <a:r>
              <a:rPr lang="en-US" dirty="0" smtClean="0"/>
              <a:t>2 motor power cable</a:t>
            </a:r>
          </a:p>
          <a:p>
            <a:pPr lvl="1"/>
            <a:r>
              <a:rPr lang="en-US" dirty="0" smtClean="0"/>
              <a:t>1 Hitechnic DC motor controller</a:t>
            </a:r>
          </a:p>
          <a:p>
            <a:pPr lvl="1"/>
            <a:r>
              <a:rPr lang="en-US" dirty="0" smtClean="0"/>
              <a:t>RobotC 2.01</a:t>
            </a:r>
          </a:p>
          <a:p>
            <a:r>
              <a:rPr lang="en-US" dirty="0" smtClean="0"/>
              <a:t>Lego Nxt 2.0 base set ($279.99 from Lego.com)</a:t>
            </a:r>
          </a:p>
        </p:txBody>
      </p:sp>
      <p:sp>
        <p:nvSpPr>
          <p:cNvPr id="2" name="Title 1"/>
          <p:cNvSpPr>
            <a:spLocks noGrp="1"/>
          </p:cNvSpPr>
          <p:nvPr>
            <p:ph type="title"/>
          </p:nvPr>
        </p:nvSpPr>
        <p:spPr/>
        <p:txBody>
          <a:bodyPr/>
          <a:lstStyle/>
          <a:p>
            <a:pPr algn="ctr"/>
            <a:r>
              <a:rPr lang="en-US" dirty="0" smtClean="0"/>
              <a:t>Materials Used So Far</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4 omni wheels ($39.95 for set of 2, Pitsco)</a:t>
            </a:r>
          </a:p>
          <a:p>
            <a:r>
              <a:rPr lang="en-US" dirty="0" smtClean="0"/>
              <a:t>4 DC drive motors ($29.95 each, Pitsco)</a:t>
            </a:r>
          </a:p>
          <a:p>
            <a:r>
              <a:rPr lang="en-US" dirty="0" smtClean="0"/>
              <a:t>4 DC motor mounts ($19.95 each, Pitsco)</a:t>
            </a:r>
          </a:p>
          <a:p>
            <a:r>
              <a:rPr lang="en-US" dirty="0" smtClean="0"/>
              <a:t>4 motor shaft hubs ($7.95 each, Pitsco)</a:t>
            </a:r>
          </a:p>
          <a:p>
            <a:r>
              <a:rPr lang="en-US" dirty="0" smtClean="0"/>
              <a:t>4 motor power lead ($1.95 each, Pitsco)</a:t>
            </a:r>
          </a:p>
          <a:p>
            <a:r>
              <a:rPr lang="en-US" dirty="0" smtClean="0"/>
              <a:t>2 Hitechnic DC motor controller ($79.95 each, Lego Education) ~ I borrowed from PSU</a:t>
            </a:r>
          </a:p>
        </p:txBody>
      </p:sp>
      <p:sp>
        <p:nvSpPr>
          <p:cNvPr id="2" name="Title 1"/>
          <p:cNvSpPr>
            <a:spLocks noGrp="1"/>
          </p:cNvSpPr>
          <p:nvPr>
            <p:ph type="title"/>
          </p:nvPr>
        </p:nvSpPr>
        <p:spPr/>
        <p:txBody>
          <a:bodyPr/>
          <a:lstStyle/>
          <a:p>
            <a:pPr algn="ctr"/>
            <a:r>
              <a:rPr lang="en-US" dirty="0" smtClean="0"/>
              <a:t>Materials Used So Far(2)</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RobotC 2.01 was used for programming the robot. Additional programming languages maybe used later. RobotC 2.02 and </a:t>
            </a:r>
            <a:r>
              <a:rPr lang="en-US" b="1" u="sng" dirty="0" smtClean="0"/>
              <a:t>IS</a:t>
            </a:r>
            <a:r>
              <a:rPr lang="en-US" dirty="0" smtClean="0"/>
              <a:t> out. Color sensor support is not added.</a:t>
            </a:r>
          </a:p>
          <a:p>
            <a:r>
              <a:rPr lang="en-US" dirty="0" smtClean="0"/>
              <a:t>RobotC 2.01 has fixed bugs from 1.40, enhanced motor and sensor support, and many more…</a:t>
            </a:r>
            <a:endParaRPr lang="en-US" dirty="0"/>
          </a:p>
        </p:txBody>
      </p:sp>
      <p:sp>
        <p:nvSpPr>
          <p:cNvPr id="2" name="Title 1"/>
          <p:cNvSpPr>
            <a:spLocks noGrp="1"/>
          </p:cNvSpPr>
          <p:nvPr>
            <p:ph type="title"/>
          </p:nvPr>
        </p:nvSpPr>
        <p:spPr/>
        <p:txBody>
          <a:bodyPr/>
          <a:lstStyle/>
          <a:p>
            <a:pPr algn="ctr"/>
            <a:r>
              <a:rPr lang="en-US" dirty="0" smtClean="0"/>
              <a:t>RobotC 2.01</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a:bodyPr>
          <a:lstStyle/>
          <a:p>
            <a:r>
              <a:rPr lang="en-US" dirty="0" smtClean="0"/>
              <a:t>Download RobotC firmware by going to Robot -&gt; download firmware</a:t>
            </a:r>
          </a:p>
          <a:p>
            <a:r>
              <a:rPr lang="en-US" dirty="0" smtClean="0"/>
              <a:t>Go to robot -&gt; platform type -&gt; Nxt &amp; Tetrix</a:t>
            </a:r>
          </a:p>
          <a:p>
            <a:r>
              <a:rPr lang="en-US" dirty="0" smtClean="0"/>
              <a:t>Go to robot -&gt; motors and sensor setup</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pPr algn="ctr"/>
            <a:r>
              <a:rPr lang="en-US" dirty="0" smtClean="0"/>
              <a:t>Setting the Tetrix in RobotC</a:t>
            </a:r>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533400" y="3962400"/>
            <a:ext cx="8202683" cy="2209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 (number) refers to the port the Hitechnic motor control is attached to.</a:t>
            </a:r>
          </a:p>
          <a:p>
            <a:r>
              <a:rPr lang="en-US" dirty="0" smtClean="0"/>
              <a:t>Go to the sensor tab and define your sensors there. Then click ok.</a:t>
            </a:r>
          </a:p>
          <a:p>
            <a:r>
              <a:rPr lang="en-US" dirty="0" smtClean="0"/>
              <a:t>A couple of lines referring to the motor and sensor setup should be at the top of the program.</a:t>
            </a:r>
            <a:endParaRPr lang="en-US" dirty="0"/>
          </a:p>
        </p:txBody>
      </p:sp>
      <p:sp>
        <p:nvSpPr>
          <p:cNvPr id="2" name="Title 1"/>
          <p:cNvSpPr>
            <a:spLocks noGrp="1"/>
          </p:cNvSpPr>
          <p:nvPr>
            <p:ph type="title"/>
          </p:nvPr>
        </p:nvSpPr>
        <p:spPr/>
        <p:txBody>
          <a:bodyPr/>
          <a:lstStyle/>
          <a:p>
            <a:pPr algn="ctr"/>
            <a:r>
              <a:rPr lang="en-US" dirty="0" smtClean="0"/>
              <a:t>Setting the Tetrix in RobotC(2)</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829761"/>
          </a:xfrm>
        </p:spPr>
        <p:txBody>
          <a:bodyPr/>
          <a:lstStyle/>
          <a:p>
            <a:pPr algn="ctr"/>
            <a:r>
              <a:rPr lang="en-US" dirty="0" smtClean="0"/>
              <a:t>The ESRA III By Robodyssey</a:t>
            </a:r>
            <a:endParaRPr lang="en-US" dirty="0"/>
          </a:p>
        </p:txBody>
      </p:sp>
      <p:pic>
        <p:nvPicPr>
          <p:cNvPr id="50180" name="Picture 4" descr="http://www.robodyssey.com/images/products/ESRA3/ESRA3_complete_Front_640.jpg"/>
          <p:cNvPicPr>
            <a:picLocks noChangeAspect="1" noChangeArrowheads="1"/>
          </p:cNvPicPr>
          <p:nvPr/>
        </p:nvPicPr>
        <p:blipFill>
          <a:blip r:embed="rId3" cstate="print"/>
          <a:srcRect/>
          <a:stretch>
            <a:fillRect/>
          </a:stretch>
        </p:blipFill>
        <p:spPr bwMode="auto">
          <a:xfrm>
            <a:off x="762000" y="2209800"/>
            <a:ext cx="2590800" cy="3573518"/>
          </a:xfrm>
          <a:prstGeom prst="rect">
            <a:avLst/>
          </a:prstGeom>
          <a:noFill/>
        </p:spPr>
      </p:pic>
      <p:pic>
        <p:nvPicPr>
          <p:cNvPr id="50182" name="Picture 6" descr="http://www.robodyssey.com/images/products/ESRA3/ESAR3_Comp_Side_640.jpg"/>
          <p:cNvPicPr>
            <a:picLocks noChangeAspect="1" noChangeArrowheads="1"/>
          </p:cNvPicPr>
          <p:nvPr/>
        </p:nvPicPr>
        <p:blipFill>
          <a:blip r:embed="rId4" cstate="print"/>
          <a:srcRect/>
          <a:stretch>
            <a:fillRect/>
          </a:stretch>
        </p:blipFill>
        <p:spPr bwMode="auto">
          <a:xfrm>
            <a:off x="6096000" y="2209800"/>
            <a:ext cx="2523768" cy="3581400"/>
          </a:xfrm>
          <a:prstGeom prst="rect">
            <a:avLst/>
          </a:prstGeom>
          <a:noFill/>
        </p:spPr>
      </p:pic>
      <p:pic>
        <p:nvPicPr>
          <p:cNvPr id="50184" name="Picture 8" descr="http://www.robodyssey.com/images/products/ESRA3/ESRA3_Comp_Back_640.jpg"/>
          <p:cNvPicPr>
            <a:picLocks noChangeAspect="1" noChangeArrowheads="1"/>
          </p:cNvPicPr>
          <p:nvPr/>
        </p:nvPicPr>
        <p:blipFill>
          <a:blip r:embed="rId5" cstate="print"/>
          <a:srcRect/>
          <a:stretch>
            <a:fillRect/>
          </a:stretch>
        </p:blipFill>
        <p:spPr bwMode="auto">
          <a:xfrm>
            <a:off x="3581400" y="2209800"/>
            <a:ext cx="2303938" cy="3578934"/>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92500" lnSpcReduction="20000"/>
          </a:bodyPr>
          <a:lstStyle/>
          <a:p>
            <a:r>
              <a:rPr lang="en-US" dirty="0" smtClean="0"/>
              <a:t>Robot kit used for displaying emotions.</a:t>
            </a:r>
          </a:p>
          <a:p>
            <a:r>
              <a:rPr lang="en-US" dirty="0" smtClean="0"/>
              <a:t>3 Hitec servos and 4 Blue Bird servos (in version with eyebrows and ears)</a:t>
            </a:r>
          </a:p>
          <a:p>
            <a:r>
              <a:rPr lang="en-US" dirty="0" smtClean="0"/>
              <a:t>Mini SSC controller is required to control the motors.</a:t>
            </a:r>
          </a:p>
          <a:p>
            <a:r>
              <a:rPr lang="en-US" dirty="0" smtClean="0"/>
              <a:t>Visual Show Automation (VSA) is the program that programs the SSC controller.</a:t>
            </a:r>
          </a:p>
          <a:p>
            <a:r>
              <a:rPr lang="en-US" dirty="0" smtClean="0"/>
              <a:t>Time it took to build the ESRA: 5 hours.</a:t>
            </a:r>
          </a:p>
          <a:p>
            <a:pPr lvl="1"/>
            <a:r>
              <a:rPr lang="en-US" dirty="0" smtClean="0"/>
              <a:t>You may need to drill in extra holes.</a:t>
            </a:r>
          </a:p>
          <a:p>
            <a:pPr lvl="1"/>
            <a:r>
              <a:rPr lang="en-US" dirty="0" smtClean="0"/>
              <a:t>Some extra small components (e.g. screws) may be needed. Base is flimsy. </a:t>
            </a:r>
          </a:p>
        </p:txBody>
      </p:sp>
      <p:sp>
        <p:nvSpPr>
          <p:cNvPr id="3" name="Title 2"/>
          <p:cNvSpPr>
            <a:spLocks noGrp="1"/>
          </p:cNvSpPr>
          <p:nvPr>
            <p:ph type="title"/>
          </p:nvPr>
        </p:nvSpPr>
        <p:spPr/>
        <p:txBody>
          <a:bodyPr/>
          <a:lstStyle/>
          <a:p>
            <a:pPr algn="ctr"/>
            <a:r>
              <a:rPr lang="en-US" dirty="0" smtClean="0"/>
              <a:t>Robodyssey’s ESRA III</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Robodyssey’s ESRA III with ears and eyebrows - $233.99</a:t>
            </a:r>
          </a:p>
          <a:p>
            <a:r>
              <a:rPr lang="en-US" dirty="0" smtClean="0"/>
              <a:t>Mini SSC II Controller - $44.00</a:t>
            </a:r>
          </a:p>
          <a:p>
            <a:r>
              <a:rPr lang="en-US" dirty="0" smtClean="0"/>
              <a:t>Visual Show Automation - $69.95</a:t>
            </a:r>
          </a:p>
          <a:p>
            <a:endParaRPr lang="en-US" dirty="0"/>
          </a:p>
        </p:txBody>
      </p:sp>
      <p:sp>
        <p:nvSpPr>
          <p:cNvPr id="3" name="Title 2"/>
          <p:cNvSpPr>
            <a:spLocks noGrp="1"/>
          </p:cNvSpPr>
          <p:nvPr>
            <p:ph type="title"/>
          </p:nvPr>
        </p:nvSpPr>
        <p:spPr/>
        <p:txBody>
          <a:bodyPr/>
          <a:lstStyle/>
          <a:p>
            <a:pPr algn="ctr"/>
            <a:r>
              <a:rPr lang="en-US" dirty="0" smtClean="0"/>
              <a:t>Parts Used</a:t>
            </a:r>
            <a:endParaRPr lang="en-US" dirty="0"/>
          </a:p>
        </p:txBody>
      </p:sp>
      <p:pic>
        <p:nvPicPr>
          <p:cNvPr id="15362" name="Picture 2" descr="http://www.robodyssey.com/images/products/ESRA3/ESRA3_complete_Front_640.jpg"/>
          <p:cNvPicPr>
            <a:picLocks noChangeAspect="1" noChangeArrowheads="1"/>
          </p:cNvPicPr>
          <p:nvPr/>
        </p:nvPicPr>
        <p:blipFill>
          <a:blip r:embed="rId3" cstate="print"/>
          <a:srcRect/>
          <a:stretch>
            <a:fillRect/>
          </a:stretch>
        </p:blipFill>
        <p:spPr bwMode="auto">
          <a:xfrm>
            <a:off x="6491844" y="3410019"/>
            <a:ext cx="1890156" cy="2609781"/>
          </a:xfrm>
          <a:prstGeom prst="rect">
            <a:avLst/>
          </a:prstGeom>
          <a:noFill/>
        </p:spPr>
      </p:pic>
      <p:pic>
        <p:nvPicPr>
          <p:cNvPr id="15364" name="Picture 4" descr="Visual Show Automation"/>
          <p:cNvPicPr>
            <a:picLocks noChangeAspect="1" noChangeArrowheads="1"/>
          </p:cNvPicPr>
          <p:nvPr/>
        </p:nvPicPr>
        <p:blipFill>
          <a:blip r:embed="rId4" cstate="print"/>
          <a:srcRect/>
          <a:stretch>
            <a:fillRect/>
          </a:stretch>
        </p:blipFill>
        <p:spPr bwMode="auto">
          <a:xfrm>
            <a:off x="3505200" y="3790949"/>
            <a:ext cx="1905000" cy="1771651"/>
          </a:xfrm>
          <a:prstGeom prst="rect">
            <a:avLst/>
          </a:prstGeom>
          <a:noFill/>
        </p:spPr>
      </p:pic>
      <p:pic>
        <p:nvPicPr>
          <p:cNvPr id="15366" name="Picture 6" descr="Mini SSC-II"/>
          <p:cNvPicPr>
            <a:picLocks noChangeAspect="1" noChangeArrowheads="1"/>
          </p:cNvPicPr>
          <p:nvPr/>
        </p:nvPicPr>
        <p:blipFill>
          <a:blip r:embed="rId5" cstate="print"/>
          <a:srcRect/>
          <a:stretch>
            <a:fillRect/>
          </a:stretch>
        </p:blipFill>
        <p:spPr bwMode="auto">
          <a:xfrm>
            <a:off x="685800" y="3886199"/>
            <a:ext cx="1619250" cy="1143001"/>
          </a:xfrm>
          <a:prstGeom prst="rect">
            <a:avLst/>
          </a:prstGeom>
          <a:noFill/>
        </p:spPr>
      </p:pic>
      <p:sp>
        <p:nvSpPr>
          <p:cNvPr id="7" name="TextBox 6"/>
          <p:cNvSpPr txBox="1"/>
          <p:nvPr/>
        </p:nvSpPr>
        <p:spPr>
          <a:xfrm>
            <a:off x="6096000" y="6059269"/>
            <a:ext cx="2667000" cy="646331"/>
          </a:xfrm>
          <a:prstGeom prst="rect">
            <a:avLst/>
          </a:prstGeom>
          <a:noFill/>
        </p:spPr>
        <p:txBody>
          <a:bodyPr wrap="square" rtlCol="0">
            <a:spAutoFit/>
          </a:bodyPr>
          <a:lstStyle/>
          <a:p>
            <a:r>
              <a:rPr lang="en-US" dirty="0" smtClean="0"/>
              <a:t>ESRA III</a:t>
            </a:r>
          </a:p>
          <a:p>
            <a:r>
              <a:rPr lang="en-US" dirty="0" smtClean="0"/>
              <a:t>www.robodyssey.net</a:t>
            </a:r>
            <a:endParaRPr lang="en-US" dirty="0"/>
          </a:p>
        </p:txBody>
      </p:sp>
      <p:sp>
        <p:nvSpPr>
          <p:cNvPr id="8" name="TextBox 7"/>
          <p:cNvSpPr txBox="1"/>
          <p:nvPr/>
        </p:nvSpPr>
        <p:spPr>
          <a:xfrm>
            <a:off x="3048000" y="5486400"/>
            <a:ext cx="2895600" cy="646331"/>
          </a:xfrm>
          <a:prstGeom prst="rect">
            <a:avLst/>
          </a:prstGeom>
          <a:noFill/>
        </p:spPr>
        <p:txBody>
          <a:bodyPr wrap="square" rtlCol="0">
            <a:spAutoFit/>
          </a:bodyPr>
          <a:lstStyle/>
          <a:p>
            <a:r>
              <a:rPr lang="en-US" dirty="0" smtClean="0"/>
              <a:t>Visual Show Automation</a:t>
            </a:r>
          </a:p>
          <a:p>
            <a:r>
              <a:rPr lang="en-US" dirty="0" smtClean="0"/>
              <a:t>www.robodyssey.net</a:t>
            </a:r>
            <a:endParaRPr lang="en-US" dirty="0"/>
          </a:p>
        </p:txBody>
      </p:sp>
      <p:sp>
        <p:nvSpPr>
          <p:cNvPr id="9" name="TextBox 8"/>
          <p:cNvSpPr txBox="1"/>
          <p:nvPr/>
        </p:nvSpPr>
        <p:spPr>
          <a:xfrm>
            <a:off x="381000" y="5297269"/>
            <a:ext cx="2895600" cy="646331"/>
          </a:xfrm>
          <a:prstGeom prst="rect">
            <a:avLst/>
          </a:prstGeom>
          <a:noFill/>
        </p:spPr>
        <p:txBody>
          <a:bodyPr wrap="square" rtlCol="0">
            <a:spAutoFit/>
          </a:bodyPr>
          <a:lstStyle/>
          <a:p>
            <a:r>
              <a:rPr lang="en-US" dirty="0" smtClean="0"/>
              <a:t>Mini SSC II Controller</a:t>
            </a:r>
            <a:endParaRPr lang="en-US" dirty="0"/>
          </a:p>
          <a:p>
            <a:r>
              <a:rPr lang="en-US" dirty="0" smtClean="0"/>
              <a:t>www.robodyssey.net</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48072"/>
          </a:xfrm>
        </p:spPr>
        <p:txBody>
          <a:bodyPr>
            <a:normAutofit fontScale="92500" lnSpcReduction="20000"/>
          </a:bodyPr>
          <a:lstStyle/>
          <a:p>
            <a:r>
              <a:rPr lang="en-US" dirty="0" smtClean="0"/>
              <a:t>Connect to ESRA to the computer</a:t>
            </a:r>
          </a:p>
          <a:p>
            <a:r>
              <a:rPr lang="en-US" dirty="0" smtClean="0"/>
              <a:t>Go to Edit -&gt; Settings (or F3)</a:t>
            </a:r>
          </a:p>
          <a:p>
            <a:r>
              <a:rPr lang="en-US" dirty="0" smtClean="0"/>
              <a:t>This should appear:</a:t>
            </a:r>
          </a:p>
          <a:p>
            <a:endParaRPr lang="en-US" dirty="0" smtClean="0"/>
          </a:p>
          <a:p>
            <a:endParaRPr lang="en-US" dirty="0" smtClean="0"/>
          </a:p>
          <a:p>
            <a:endParaRPr lang="en-US" dirty="0" smtClean="0"/>
          </a:p>
          <a:p>
            <a:endParaRPr lang="en-US" dirty="0" smtClean="0"/>
          </a:p>
          <a:p>
            <a:endParaRPr lang="en-US" dirty="0" smtClean="0"/>
          </a:p>
          <a:p>
            <a:r>
              <a:rPr lang="en-US" dirty="0" smtClean="0"/>
              <a:t>The track corresponds to the port that to.</a:t>
            </a:r>
          </a:p>
          <a:p>
            <a:r>
              <a:rPr lang="en-US" dirty="0" smtClean="0"/>
              <a:t>Change the port to COM (insert number)</a:t>
            </a:r>
          </a:p>
          <a:p>
            <a:r>
              <a:rPr lang="en-US" dirty="0" smtClean="0"/>
              <a:t>You change the name or color here.</a:t>
            </a:r>
            <a:endParaRPr lang="en-US" dirty="0"/>
          </a:p>
        </p:txBody>
      </p:sp>
      <p:sp>
        <p:nvSpPr>
          <p:cNvPr id="3" name="Title 2"/>
          <p:cNvSpPr>
            <a:spLocks noGrp="1"/>
          </p:cNvSpPr>
          <p:nvPr>
            <p:ph type="title"/>
          </p:nvPr>
        </p:nvSpPr>
        <p:spPr>
          <a:xfrm>
            <a:off x="457200" y="152400"/>
            <a:ext cx="8229600" cy="1143000"/>
          </a:xfrm>
        </p:spPr>
        <p:txBody>
          <a:bodyPr/>
          <a:lstStyle/>
          <a:p>
            <a:pPr algn="ctr"/>
            <a:r>
              <a:rPr lang="en-US" dirty="0" smtClean="0"/>
              <a:t>Using Visual Show Automation</a:t>
            </a:r>
            <a:endParaRPr lang="en-US" dirty="0"/>
          </a:p>
        </p:txBody>
      </p:sp>
      <p:pic>
        <p:nvPicPr>
          <p:cNvPr id="18436" name="Picture 4"/>
          <p:cNvPicPr>
            <a:picLocks noChangeAspect="1" noChangeArrowheads="1"/>
          </p:cNvPicPr>
          <p:nvPr/>
        </p:nvPicPr>
        <p:blipFill>
          <a:blip r:embed="rId2" cstate="print"/>
          <a:srcRect/>
          <a:stretch>
            <a:fillRect/>
          </a:stretch>
        </p:blipFill>
        <p:spPr bwMode="auto">
          <a:xfrm>
            <a:off x="1066800" y="2362200"/>
            <a:ext cx="5448300" cy="21526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order to make an event (in other words make a motor move), click and drag the desirable length of the event in the corresponding track</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pPr algn="ctr"/>
            <a:r>
              <a:rPr lang="en-US" dirty="0" smtClean="0"/>
              <a:t>Programming in Visual Show Automation</a:t>
            </a:r>
            <a:endParaRPr lang="en-US" dirty="0"/>
          </a:p>
        </p:txBody>
      </p:sp>
      <p:pic>
        <p:nvPicPr>
          <p:cNvPr id="19458" name="Picture 2"/>
          <p:cNvPicPr>
            <a:picLocks noChangeAspect="1" noChangeArrowheads="1"/>
          </p:cNvPicPr>
          <p:nvPr/>
        </p:nvPicPr>
        <p:blipFill>
          <a:blip r:embed="rId2" cstate="print"/>
          <a:stretch>
            <a:fillRect/>
          </a:stretch>
        </p:blipFill>
        <p:spPr bwMode="auto">
          <a:xfrm>
            <a:off x="609600" y="3781425"/>
            <a:ext cx="3291348" cy="990600"/>
          </a:xfrm>
          <a:prstGeom prst="rect">
            <a:avLst/>
          </a:prstGeom>
          <a:noFill/>
          <a:ln>
            <a:noFill/>
          </a:ln>
        </p:spPr>
      </p:pic>
      <p:sp>
        <p:nvSpPr>
          <p:cNvPr id="5" name="TextBox 4"/>
          <p:cNvSpPr txBox="1"/>
          <p:nvPr/>
        </p:nvSpPr>
        <p:spPr>
          <a:xfrm>
            <a:off x="3733800" y="4097893"/>
            <a:ext cx="609600" cy="369332"/>
          </a:xfrm>
          <a:prstGeom prst="rect">
            <a:avLst/>
          </a:prstGeom>
          <a:noFill/>
        </p:spPr>
        <p:txBody>
          <a:bodyPr wrap="square" rtlCol="0">
            <a:spAutoFit/>
          </a:bodyPr>
          <a:lstStyle/>
          <a:p>
            <a:r>
              <a:rPr lang="en-US" dirty="0"/>
              <a:t>-</a:t>
            </a:r>
            <a:r>
              <a:rPr lang="en-US" dirty="0" smtClean="0"/>
              <a:t>&gt; </a:t>
            </a:r>
            <a:endParaRPr lang="en-US" dirty="0"/>
          </a:p>
        </p:txBody>
      </p:sp>
      <p:pic>
        <p:nvPicPr>
          <p:cNvPr id="19460" name="Picture 4"/>
          <p:cNvPicPr>
            <a:picLocks noChangeAspect="1" noChangeArrowheads="1"/>
          </p:cNvPicPr>
          <p:nvPr/>
        </p:nvPicPr>
        <p:blipFill>
          <a:blip r:embed="rId3" cstate="print"/>
          <a:srcRect/>
          <a:stretch>
            <a:fillRect/>
          </a:stretch>
        </p:blipFill>
        <p:spPr bwMode="auto">
          <a:xfrm>
            <a:off x="4477843" y="3733800"/>
            <a:ext cx="3523157" cy="10382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Map</a:t>
            </a:r>
            <a:endParaRPr lang="en-US" dirty="0"/>
          </a:p>
        </p:txBody>
      </p:sp>
      <p:sp>
        <p:nvSpPr>
          <p:cNvPr id="3" name="Content Placeholder 2"/>
          <p:cNvSpPr>
            <a:spLocks noGrp="1"/>
          </p:cNvSpPr>
          <p:nvPr>
            <p:ph idx="1"/>
          </p:nvPr>
        </p:nvSpPr>
        <p:spPr/>
        <p:txBody>
          <a:bodyPr/>
          <a:lstStyle/>
          <a:p>
            <a:r>
              <a:rPr lang="en-US" dirty="0" smtClean="0"/>
              <a:t>The robot base</a:t>
            </a:r>
          </a:p>
          <a:p>
            <a:r>
              <a:rPr lang="en-US" dirty="0" smtClean="0"/>
              <a:t>The ESRA III robot</a:t>
            </a:r>
          </a:p>
          <a:p>
            <a:r>
              <a:rPr lang="en-US" dirty="0" smtClean="0"/>
              <a:t>OpenCV and object detection</a:t>
            </a:r>
          </a:p>
          <a:p>
            <a:r>
              <a:rPr lang="en-US" dirty="0" smtClean="0"/>
              <a:t>OpenCV and the ERSA III</a:t>
            </a:r>
          </a:p>
          <a:p>
            <a:r>
              <a:rPr lang="en-US" dirty="0" smtClean="0"/>
              <a:t>Bluetooth and the robot</a:t>
            </a:r>
          </a:p>
          <a:p>
            <a:r>
              <a:rPr lang="en-US" dirty="0" smtClean="0"/>
              <a:t>Future Improvements and Additions</a:t>
            </a:r>
          </a:p>
          <a:p>
            <a:r>
              <a:rPr lang="en-US" dirty="0" smtClean="0"/>
              <a:t>Today’s Demo</a:t>
            </a:r>
          </a:p>
        </p:txBody>
      </p:sp>
      <p:pic>
        <p:nvPicPr>
          <p:cNvPr id="129026" name="Picture 2" descr="http://t0.gstatic.com/images?q=tbn:ANd9GcQQYK65KCHwc-LZr3axOHlxAfztIO4wOKpsD7hDcVbhWDtVxjs&amp;t=1&amp;usg=__haX9sBkyncT3kCCA0oCV3lEYW2w="/>
          <p:cNvPicPr>
            <a:picLocks noChangeAspect="1" noChangeArrowheads="1"/>
          </p:cNvPicPr>
          <p:nvPr/>
        </p:nvPicPr>
        <p:blipFill>
          <a:blip r:embed="rId2" cstate="print"/>
          <a:srcRect/>
          <a:stretch>
            <a:fillRect/>
          </a:stretch>
        </p:blipFill>
        <p:spPr bwMode="auto">
          <a:xfrm>
            <a:off x="6553200" y="304800"/>
            <a:ext cx="1377722" cy="1371600"/>
          </a:xfrm>
          <a:prstGeom prst="rect">
            <a:avLst/>
          </a:prstGeom>
          <a:noFill/>
        </p:spPr>
      </p:pic>
      <p:pic>
        <p:nvPicPr>
          <p:cNvPr id="129032" name="Picture 8" descr="http://upload.wikimedia.org/wikipedia/commons/thumb/c/c1/Stop_sign_China.svg/600px-Stop_sign_China.svg.png"/>
          <p:cNvPicPr>
            <a:picLocks noChangeAspect="1" noChangeArrowheads="1"/>
          </p:cNvPicPr>
          <p:nvPr/>
        </p:nvPicPr>
        <p:blipFill>
          <a:blip r:embed="rId3" cstate="print"/>
          <a:srcRect/>
          <a:stretch>
            <a:fillRect/>
          </a:stretch>
        </p:blipFill>
        <p:spPr bwMode="auto">
          <a:xfrm>
            <a:off x="1295400" y="228600"/>
            <a:ext cx="1371600" cy="13716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creating an event, double click on it.</a:t>
            </a:r>
          </a:p>
          <a:p>
            <a:r>
              <a:rPr lang="en-US" dirty="0" smtClean="0"/>
              <a:t>The following window should appear.</a:t>
            </a:r>
            <a:endParaRPr lang="en-US" dirty="0"/>
          </a:p>
        </p:txBody>
      </p:sp>
      <p:sp>
        <p:nvSpPr>
          <p:cNvPr id="3" name="Title 2"/>
          <p:cNvSpPr>
            <a:spLocks noGrp="1"/>
          </p:cNvSpPr>
          <p:nvPr>
            <p:ph type="title"/>
          </p:nvPr>
        </p:nvSpPr>
        <p:spPr/>
        <p:txBody>
          <a:bodyPr/>
          <a:lstStyle/>
          <a:p>
            <a:pPr algn="ctr"/>
            <a:r>
              <a:rPr lang="en-US" dirty="0" smtClean="0"/>
              <a:t>Editing the Event</a:t>
            </a:r>
            <a:endParaRPr lang="en-US" dirty="0"/>
          </a:p>
        </p:txBody>
      </p:sp>
      <p:pic>
        <p:nvPicPr>
          <p:cNvPr id="20483" name="Picture 3"/>
          <p:cNvPicPr>
            <a:picLocks noChangeAspect="1" noChangeArrowheads="1"/>
          </p:cNvPicPr>
          <p:nvPr/>
        </p:nvPicPr>
        <p:blipFill>
          <a:blip r:embed="rId2" cstate="print"/>
          <a:srcRect/>
          <a:stretch>
            <a:fillRect/>
          </a:stretch>
        </p:blipFill>
        <p:spPr bwMode="auto">
          <a:xfrm>
            <a:off x="2819400" y="2943225"/>
            <a:ext cx="3390900" cy="29241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9037"/>
            <a:ext cx="8229600" cy="4525963"/>
          </a:xfrm>
        </p:spPr>
        <p:txBody>
          <a:bodyPr/>
          <a:lstStyle/>
          <a:p>
            <a:r>
              <a:rPr lang="en-US" dirty="0" smtClean="0"/>
              <a:t>You can drag the “virtual servo display” and when released, the motor should move to that state. Remember to click on starting/stopping position and click capture or else the event wont do anything. </a:t>
            </a:r>
            <a:endParaRPr lang="en-US" dirty="0"/>
          </a:p>
        </p:txBody>
      </p:sp>
      <p:sp>
        <p:nvSpPr>
          <p:cNvPr id="3" name="Title 2"/>
          <p:cNvSpPr>
            <a:spLocks noGrp="1"/>
          </p:cNvSpPr>
          <p:nvPr>
            <p:ph type="title"/>
          </p:nvPr>
        </p:nvSpPr>
        <p:spPr/>
        <p:txBody>
          <a:bodyPr/>
          <a:lstStyle/>
          <a:p>
            <a:pPr algn="ctr"/>
            <a:r>
              <a:rPr lang="en-US" dirty="0" smtClean="0"/>
              <a:t>Editing the Event (2)</a:t>
            </a:r>
            <a:endParaRPr lang="en-US" dirty="0"/>
          </a:p>
        </p:txBody>
      </p:sp>
      <p:pic>
        <p:nvPicPr>
          <p:cNvPr id="23556" name="Picture 4"/>
          <p:cNvPicPr>
            <a:picLocks noChangeAspect="1" noChangeArrowheads="1"/>
          </p:cNvPicPr>
          <p:nvPr/>
        </p:nvPicPr>
        <p:blipFill>
          <a:blip r:embed="rId2" cstate="print"/>
          <a:srcRect/>
          <a:stretch>
            <a:fillRect/>
          </a:stretch>
        </p:blipFill>
        <p:spPr bwMode="auto">
          <a:xfrm>
            <a:off x="2819400" y="3810000"/>
            <a:ext cx="3400425" cy="2952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or press F2</a:t>
            </a:r>
          </a:p>
          <a:p>
            <a:r>
              <a:rPr lang="en-US" dirty="0" smtClean="0"/>
              <a:t>Input the correct file</a:t>
            </a:r>
          </a:p>
          <a:p>
            <a:r>
              <a:rPr lang="en-US" dirty="0" smtClean="0"/>
              <a:t>If audio needs to be edited, I suggest Audacity. It’s free and can export in different extensions.</a:t>
            </a:r>
          </a:p>
          <a:p>
            <a:r>
              <a:rPr lang="en-US" dirty="0" smtClean="0"/>
              <a:t>The motors will be partially synchronized.</a:t>
            </a:r>
          </a:p>
          <a:p>
            <a:r>
              <a:rPr lang="en-US" dirty="0" smtClean="0"/>
              <a:t>Edited the events to fit the audio.</a:t>
            </a:r>
            <a:endParaRPr lang="en-US" dirty="0"/>
          </a:p>
        </p:txBody>
      </p:sp>
      <p:sp>
        <p:nvSpPr>
          <p:cNvPr id="3" name="Title 2"/>
          <p:cNvSpPr>
            <a:spLocks noGrp="1"/>
          </p:cNvSpPr>
          <p:nvPr>
            <p:ph type="title"/>
          </p:nvPr>
        </p:nvSpPr>
        <p:spPr/>
        <p:txBody>
          <a:bodyPr>
            <a:normAutofit fontScale="90000"/>
          </a:bodyPr>
          <a:lstStyle/>
          <a:p>
            <a:pPr algn="ctr"/>
            <a:r>
              <a:rPr lang="en-US" dirty="0" smtClean="0"/>
              <a:t>Adding Sound (speech) to the Program</a:t>
            </a:r>
            <a:endParaRPr lang="en-US" dirty="0"/>
          </a:p>
        </p:txBody>
      </p:sp>
      <p:pic>
        <p:nvPicPr>
          <p:cNvPr id="21507" name="Picture 3"/>
          <p:cNvPicPr>
            <a:picLocks noChangeAspect="1" noChangeArrowheads="1"/>
          </p:cNvPicPr>
          <p:nvPr/>
        </p:nvPicPr>
        <p:blipFill>
          <a:blip r:embed="rId2" cstate="print"/>
          <a:srcRect/>
          <a:stretch>
            <a:fillRect/>
          </a:stretch>
        </p:blipFill>
        <p:spPr bwMode="auto">
          <a:xfrm>
            <a:off x="1828800" y="1524000"/>
            <a:ext cx="414130" cy="381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Press    on the sidebar or press enter.</a:t>
            </a:r>
          </a:p>
          <a:p>
            <a:r>
              <a:rPr lang="en-US" dirty="0" smtClean="0"/>
              <a:t> If the ESRA is connected to the computer, it should move.</a:t>
            </a:r>
            <a:endParaRPr lang="en-US" dirty="0"/>
          </a:p>
        </p:txBody>
      </p:sp>
      <p:sp>
        <p:nvSpPr>
          <p:cNvPr id="3" name="Title 2"/>
          <p:cNvSpPr>
            <a:spLocks noGrp="1"/>
          </p:cNvSpPr>
          <p:nvPr>
            <p:ph type="title"/>
          </p:nvPr>
        </p:nvSpPr>
        <p:spPr/>
        <p:txBody>
          <a:bodyPr/>
          <a:lstStyle/>
          <a:p>
            <a:pPr algn="ctr"/>
            <a:r>
              <a:rPr lang="en-US" dirty="0" smtClean="0"/>
              <a:t>Running the Program</a:t>
            </a:r>
            <a:endParaRPr lang="en-US" dirty="0"/>
          </a:p>
        </p:txBody>
      </p:sp>
      <p:pic>
        <p:nvPicPr>
          <p:cNvPr id="22531" name="Picture 3"/>
          <p:cNvPicPr>
            <a:picLocks noChangeAspect="1" noChangeArrowheads="1"/>
          </p:cNvPicPr>
          <p:nvPr/>
        </p:nvPicPr>
        <p:blipFill>
          <a:blip r:embed="rId2" cstate="print"/>
          <a:srcRect/>
          <a:stretch>
            <a:fillRect/>
          </a:stretch>
        </p:blipFill>
        <p:spPr bwMode="auto">
          <a:xfrm>
            <a:off x="1828800" y="1524000"/>
            <a:ext cx="304800" cy="358588"/>
          </a:xfrm>
          <a:prstGeom prst="rect">
            <a:avLst/>
          </a:prstGeom>
          <a:noFill/>
          <a:ln w="9525">
            <a:noFill/>
            <a:miter lim="800000"/>
            <a:headEnd/>
            <a:tailEnd/>
          </a:ln>
          <a:effectLst/>
        </p:spPr>
      </p:pic>
      <p:pic>
        <p:nvPicPr>
          <p:cNvPr id="22535" name="Picture 7" descr="http://www.robodyssey.com/images/products/ESRA3/ESRA3_Base_Iso_640.jpg"/>
          <p:cNvPicPr>
            <a:picLocks noChangeAspect="1" noChangeArrowheads="1"/>
          </p:cNvPicPr>
          <p:nvPr/>
        </p:nvPicPr>
        <p:blipFill>
          <a:blip r:embed="rId3" cstate="print"/>
          <a:srcRect/>
          <a:stretch>
            <a:fillRect/>
          </a:stretch>
        </p:blipFill>
        <p:spPr bwMode="auto">
          <a:xfrm>
            <a:off x="3276600" y="3048000"/>
            <a:ext cx="2834164" cy="33528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1437"/>
            <a:ext cx="8229600" cy="4525963"/>
          </a:xfrm>
        </p:spPr>
        <p:txBody>
          <a:bodyPr>
            <a:normAutofit lnSpcReduction="10000"/>
          </a:bodyPr>
          <a:lstStyle/>
          <a:p>
            <a:r>
              <a:rPr lang="en-US" dirty="0" smtClean="0"/>
              <a:t>Easy to assemble, however the instruction manual sometimes is unclear and not specific enough.</a:t>
            </a:r>
          </a:p>
          <a:p>
            <a:r>
              <a:rPr lang="en-US" dirty="0" smtClean="0"/>
              <a:t>Visual Show Automation is very self explanatory. Only audio synchronization is harder because you can’t drag the audio (the wave) at all.</a:t>
            </a:r>
          </a:p>
          <a:p>
            <a:r>
              <a:rPr lang="en-US" dirty="0" smtClean="0"/>
              <a:t>Overall, I think that the ESRA III and VSA is a great beginning to beginners.</a:t>
            </a:r>
            <a:endParaRPr lang="en-US" dirty="0"/>
          </a:p>
        </p:txBody>
      </p:sp>
      <p:sp>
        <p:nvSpPr>
          <p:cNvPr id="3" name="Title 2"/>
          <p:cNvSpPr>
            <a:spLocks noGrp="1"/>
          </p:cNvSpPr>
          <p:nvPr>
            <p:ph type="title"/>
          </p:nvPr>
        </p:nvSpPr>
        <p:spPr/>
        <p:txBody>
          <a:bodyPr>
            <a:normAutofit/>
          </a:bodyPr>
          <a:lstStyle/>
          <a:p>
            <a:pPr algn="ctr"/>
            <a:r>
              <a:rPr lang="en-US" dirty="0" smtClean="0"/>
              <a:t>My Opinions on the ESRA</a:t>
            </a: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OpenCV</a:t>
            </a:r>
            <a:endParaRPr lang="en-US" dirty="0"/>
          </a:p>
        </p:txBody>
      </p:sp>
      <p:pic>
        <p:nvPicPr>
          <p:cNvPr id="74754" name="Picture 2" descr="http://tordivelblog.files.wordpress.com/2009/12/opencv_logo_with_text.png"/>
          <p:cNvPicPr>
            <a:picLocks noChangeAspect="1" noChangeArrowheads="1"/>
          </p:cNvPicPr>
          <p:nvPr/>
        </p:nvPicPr>
        <p:blipFill>
          <a:blip r:embed="rId2" cstate="print"/>
          <a:srcRect/>
          <a:stretch>
            <a:fillRect/>
          </a:stretch>
        </p:blipFill>
        <p:spPr bwMode="auto">
          <a:xfrm>
            <a:off x="381000" y="1295401"/>
            <a:ext cx="3340839" cy="4114800"/>
          </a:xfrm>
          <a:prstGeom prst="rect">
            <a:avLst/>
          </a:prstGeom>
          <a:noFill/>
        </p:spPr>
      </p:pic>
      <p:pic>
        <p:nvPicPr>
          <p:cNvPr id="74756" name="Picture 4" descr="http://www.codeproject.com/KB/cs/Intel_OpenCV/opencv.jpg"/>
          <p:cNvPicPr>
            <a:picLocks noChangeAspect="1" noChangeArrowheads="1"/>
          </p:cNvPicPr>
          <p:nvPr/>
        </p:nvPicPr>
        <p:blipFill>
          <a:blip r:embed="rId3" cstate="print"/>
          <a:srcRect/>
          <a:stretch>
            <a:fillRect/>
          </a:stretch>
        </p:blipFill>
        <p:spPr bwMode="auto">
          <a:xfrm>
            <a:off x="4114800" y="2590800"/>
            <a:ext cx="4838700" cy="2600325"/>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lnSpcReduction="10000"/>
          </a:bodyPr>
          <a:lstStyle/>
          <a:p>
            <a:r>
              <a:rPr lang="en-US" dirty="0" smtClean="0"/>
              <a:t>OpenCv stands for Open Source Computer Vision</a:t>
            </a:r>
          </a:p>
          <a:p>
            <a:r>
              <a:rPr lang="en-US" dirty="0" smtClean="0"/>
              <a:t>It is open source and free</a:t>
            </a:r>
          </a:p>
          <a:p>
            <a:r>
              <a:rPr lang="en-US" dirty="0" smtClean="0"/>
              <a:t>Newest version is 2.1.</a:t>
            </a:r>
          </a:p>
          <a:p>
            <a:r>
              <a:rPr lang="en-US" dirty="0" smtClean="0"/>
              <a:t>OpenCv was developed by Intel and is continued by Willow Garage</a:t>
            </a:r>
          </a:p>
          <a:p>
            <a:r>
              <a:rPr lang="en-US" dirty="0" smtClean="0"/>
              <a:t>Uses C/C++</a:t>
            </a:r>
          </a:p>
          <a:p>
            <a:r>
              <a:rPr lang="en-US" dirty="0" smtClean="0"/>
              <a:t>OpenCv is a library for C/C++</a:t>
            </a:r>
          </a:p>
          <a:p>
            <a:r>
              <a:rPr lang="en-US" dirty="0" smtClean="0"/>
              <a:t>For Windows and Linux</a:t>
            </a:r>
            <a:endParaRPr lang="en-US" dirty="0"/>
          </a:p>
        </p:txBody>
      </p:sp>
      <p:sp>
        <p:nvSpPr>
          <p:cNvPr id="3" name="Title 2"/>
          <p:cNvSpPr>
            <a:spLocks noGrp="1"/>
          </p:cNvSpPr>
          <p:nvPr>
            <p:ph type="title"/>
          </p:nvPr>
        </p:nvSpPr>
        <p:spPr/>
        <p:txBody>
          <a:bodyPr/>
          <a:lstStyle/>
          <a:p>
            <a:pPr algn="ctr"/>
            <a:r>
              <a:rPr lang="en-US" dirty="0" smtClean="0"/>
              <a:t>OpenCV</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First set up the OpenCV 2.10 library.</a:t>
            </a:r>
          </a:p>
          <a:p>
            <a:r>
              <a:rPr lang="en-US" dirty="0" smtClean="0"/>
              <a:t>In order to set up OpenCV with Microsoft Visual Studio, first go to the project’s property -&gt; configuration properties -&gt;  Linker -&gt; Input. Click on additional dependencies and input “highgui210.lib cxcore210.lib ml210.lib cv210.lib”</a:t>
            </a:r>
            <a:endParaRPr lang="en-US" dirty="0"/>
          </a:p>
        </p:txBody>
      </p:sp>
      <p:sp>
        <p:nvSpPr>
          <p:cNvPr id="3" name="Title 2"/>
          <p:cNvSpPr>
            <a:spLocks noGrp="1"/>
          </p:cNvSpPr>
          <p:nvPr>
            <p:ph type="title"/>
          </p:nvPr>
        </p:nvSpPr>
        <p:spPr/>
        <p:txBody>
          <a:bodyPr/>
          <a:lstStyle/>
          <a:p>
            <a:pPr algn="ctr"/>
            <a:r>
              <a:rPr lang="en-US" dirty="0" smtClean="0"/>
              <a:t>Setting Up OpenCV in C/C++</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OpenCv already has some general use functions. Many general purpose functions are built into a library. This allows easier programming. We can load images and display them, make a trackbar, or even detect the border of object. All of the functions can be found in the OpenCV help file.</a:t>
            </a:r>
            <a:endParaRPr lang="en-US" dirty="0"/>
          </a:p>
        </p:txBody>
      </p:sp>
      <p:sp>
        <p:nvSpPr>
          <p:cNvPr id="3" name="Title 2"/>
          <p:cNvSpPr>
            <a:spLocks noGrp="1"/>
          </p:cNvSpPr>
          <p:nvPr>
            <p:ph type="title"/>
          </p:nvPr>
        </p:nvSpPr>
        <p:spPr/>
        <p:txBody>
          <a:bodyPr/>
          <a:lstStyle/>
          <a:p>
            <a:pPr algn="ctr"/>
            <a:r>
              <a:rPr lang="en-US" dirty="0" smtClean="0"/>
              <a:t>Some General Use Functions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5148072"/>
          </a:xfrm>
        </p:spPr>
        <p:txBody>
          <a:bodyPr>
            <a:normAutofit/>
          </a:bodyPr>
          <a:lstStyle/>
          <a:p>
            <a:r>
              <a:rPr lang="en-US" dirty="0" smtClean="0"/>
              <a:t>We’ll start with a simple program. One that’s loads and displays an image, then ends when a button is pressed.</a:t>
            </a:r>
          </a:p>
          <a:p>
            <a:r>
              <a:rPr lang="en-US" dirty="0" smtClean="0"/>
              <a:t>The image chosen is airplane.jpg from the sample OpenCV pictures.</a:t>
            </a:r>
          </a:p>
          <a:p>
            <a:endParaRPr lang="en-US" dirty="0" smtClean="0"/>
          </a:p>
          <a:p>
            <a:pPr>
              <a:buNone/>
            </a:pPr>
            <a:endParaRPr lang="en-US" sz="1600" dirty="0" smtClean="0"/>
          </a:p>
        </p:txBody>
      </p:sp>
      <p:sp>
        <p:nvSpPr>
          <p:cNvPr id="3" name="Title 2"/>
          <p:cNvSpPr>
            <a:spLocks noGrp="1"/>
          </p:cNvSpPr>
          <p:nvPr>
            <p:ph type="title"/>
          </p:nvPr>
        </p:nvSpPr>
        <p:spPr/>
        <p:txBody>
          <a:bodyPr/>
          <a:lstStyle/>
          <a:p>
            <a:pPr algn="ctr"/>
            <a:r>
              <a:rPr lang="en-US" dirty="0" smtClean="0"/>
              <a:t>Some Simple Functions(2)</a:t>
            </a:r>
            <a:endParaRPr lang="en-US" dirty="0"/>
          </a:p>
        </p:txBody>
      </p:sp>
      <p:pic>
        <p:nvPicPr>
          <p:cNvPr id="23553" name="Picture 1"/>
          <p:cNvPicPr>
            <a:picLocks noChangeAspect="1" noChangeArrowheads="1"/>
          </p:cNvPicPr>
          <p:nvPr/>
        </p:nvPicPr>
        <p:blipFill>
          <a:blip r:embed="rId2" cstate="print"/>
          <a:srcRect/>
          <a:stretch>
            <a:fillRect/>
          </a:stretch>
        </p:blipFill>
        <p:spPr bwMode="auto">
          <a:xfrm>
            <a:off x="3276600" y="4038599"/>
            <a:ext cx="2401653" cy="2406343"/>
          </a:xfrm>
          <a:prstGeom prst="rect">
            <a:avLst/>
          </a:prstGeom>
          <a:noFill/>
          <a:ln w="9525">
            <a:noFill/>
            <a:miter lim="800000"/>
            <a:headEnd/>
            <a:tailEnd/>
          </a:ln>
          <a:effectLst/>
        </p:spPr>
      </p:pic>
      <p:sp>
        <p:nvSpPr>
          <p:cNvPr id="5" name="TextBox 4"/>
          <p:cNvSpPr txBox="1"/>
          <p:nvPr/>
        </p:nvSpPr>
        <p:spPr>
          <a:xfrm>
            <a:off x="3276600" y="6400800"/>
            <a:ext cx="3657600" cy="369332"/>
          </a:xfrm>
          <a:prstGeom prst="rect">
            <a:avLst/>
          </a:prstGeom>
          <a:noFill/>
        </p:spPr>
        <p:txBody>
          <a:bodyPr wrap="square" rtlCol="0">
            <a:spAutoFit/>
          </a:bodyPr>
          <a:lstStyle/>
          <a:p>
            <a:r>
              <a:rPr lang="en-US" dirty="0" smtClean="0"/>
              <a:t>The Airplane Image</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Top-Leveled Diagram for Robot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93427" y="2133600"/>
            <a:ext cx="7557148" cy="1524000"/>
          </a:xfrm>
          <a:prstGeom prst="rect">
            <a:avLst/>
          </a:prstGeom>
          <a:noFill/>
          <a:ln w="9525">
            <a:noFill/>
            <a:miter lim="800000"/>
            <a:headEnd/>
            <a:tailEnd/>
          </a:ln>
          <a:effectLst/>
        </p:spPr>
      </p:pic>
      <p:pic>
        <p:nvPicPr>
          <p:cNvPr id="111618" name="Picture 2" descr="http://www.kunalrobotics.com/kr/images/lego-nxt-spike.jpg"/>
          <p:cNvPicPr>
            <a:picLocks noChangeAspect="1" noChangeArrowheads="1"/>
          </p:cNvPicPr>
          <p:nvPr/>
        </p:nvPicPr>
        <p:blipFill>
          <a:blip r:embed="rId3" cstate="print"/>
          <a:srcRect/>
          <a:stretch>
            <a:fillRect/>
          </a:stretch>
        </p:blipFill>
        <p:spPr bwMode="auto">
          <a:xfrm>
            <a:off x="2895600" y="3733800"/>
            <a:ext cx="2887579" cy="2743200"/>
          </a:xfrm>
          <a:prstGeom prst="rect">
            <a:avLst/>
          </a:prstGeom>
          <a:noFill/>
        </p:spPr>
      </p:pic>
      <p:pic>
        <p:nvPicPr>
          <p:cNvPr id="111620" name="Picture 4" descr="http://www.kunalrobotics.com/kr/images/lego-nxt-robot.jpg"/>
          <p:cNvPicPr>
            <a:picLocks noChangeAspect="1" noChangeArrowheads="1"/>
          </p:cNvPicPr>
          <p:nvPr/>
        </p:nvPicPr>
        <p:blipFill>
          <a:blip r:embed="rId4" cstate="print"/>
          <a:srcRect/>
          <a:stretch>
            <a:fillRect/>
          </a:stretch>
        </p:blipFill>
        <p:spPr bwMode="auto">
          <a:xfrm>
            <a:off x="457200" y="3810000"/>
            <a:ext cx="2028825" cy="2601057"/>
          </a:xfrm>
          <a:prstGeom prst="rect">
            <a:avLst/>
          </a:prstGeom>
          <a:noFill/>
        </p:spPr>
      </p:pic>
      <p:pic>
        <p:nvPicPr>
          <p:cNvPr id="111622" name="Picture 6" descr="http://www.kunalrobotics.com/kr/images/lego-nxt-bot.gif"/>
          <p:cNvPicPr>
            <a:picLocks noChangeAspect="1" noChangeArrowheads="1"/>
          </p:cNvPicPr>
          <p:nvPr/>
        </p:nvPicPr>
        <p:blipFill>
          <a:blip r:embed="rId5" cstate="print"/>
          <a:srcRect/>
          <a:stretch>
            <a:fillRect/>
          </a:stretch>
        </p:blipFill>
        <p:spPr bwMode="auto">
          <a:xfrm>
            <a:off x="6248400" y="4267200"/>
            <a:ext cx="2286000" cy="1840375"/>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Some Simple Functions(3) </a:t>
            </a:r>
            <a:endParaRPr lang="en-US" dirty="0"/>
          </a:p>
        </p:txBody>
      </p:sp>
      <p:sp>
        <p:nvSpPr>
          <p:cNvPr id="5" name="Content Placeholder 4"/>
          <p:cNvSpPr>
            <a:spLocks noGrp="1"/>
          </p:cNvSpPr>
          <p:nvPr>
            <p:ph idx="1"/>
          </p:nvPr>
        </p:nvSpPr>
        <p:spPr/>
        <p:txBody>
          <a:bodyPr/>
          <a:lstStyle/>
          <a:p>
            <a:r>
              <a:rPr lang="en-US" dirty="0" smtClean="0"/>
              <a:t>The Program:</a:t>
            </a:r>
            <a:endParaRPr lang="en-US" dirty="0"/>
          </a:p>
        </p:txBody>
      </p:sp>
      <p:pic>
        <p:nvPicPr>
          <p:cNvPr id="2053" name="Picture 5"/>
          <p:cNvPicPr>
            <a:picLocks noChangeAspect="1" noChangeArrowheads="1"/>
          </p:cNvPicPr>
          <p:nvPr/>
        </p:nvPicPr>
        <p:blipFill>
          <a:blip r:embed="rId2" cstate="print"/>
          <a:srcRect/>
          <a:stretch>
            <a:fillRect/>
          </a:stretch>
        </p:blipFill>
        <p:spPr bwMode="auto">
          <a:xfrm>
            <a:off x="304800" y="2064544"/>
            <a:ext cx="8610600" cy="349805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In order to load an image into an 2D array, we have to create the storage place for the image. IplImage creates a pointer to the 2D array. It is written as below:</a:t>
            </a:r>
          </a:p>
          <a:p>
            <a:endParaRPr lang="en-US" dirty="0" smtClean="0"/>
          </a:p>
          <a:p>
            <a:r>
              <a:rPr lang="en-US" dirty="0" smtClean="0"/>
              <a:t>IplImage* (</a:t>
            </a:r>
            <a:r>
              <a:rPr lang="en-US" i="1" dirty="0" smtClean="0"/>
              <a:t>name</a:t>
            </a:r>
            <a:r>
              <a:rPr lang="en-US" dirty="0" smtClean="0"/>
              <a:t>);</a:t>
            </a:r>
          </a:p>
        </p:txBody>
      </p:sp>
      <p:sp>
        <p:nvSpPr>
          <p:cNvPr id="3" name="Title 2"/>
          <p:cNvSpPr>
            <a:spLocks noGrp="1"/>
          </p:cNvSpPr>
          <p:nvPr>
            <p:ph type="title"/>
          </p:nvPr>
        </p:nvSpPr>
        <p:spPr/>
        <p:txBody>
          <a:bodyPr/>
          <a:lstStyle/>
          <a:p>
            <a:pPr algn="ctr"/>
            <a:r>
              <a:rPr lang="en-US" dirty="0" smtClean="0"/>
              <a:t>IplImage</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48335" y="1685925"/>
            <a:ext cx="8190865" cy="20042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next step is to load the image file. In the program, creating the empty image and storing the picture in there is combined together into one line. The layout for loading the image is as below:</a:t>
            </a:r>
          </a:p>
          <a:p>
            <a:endParaRPr lang="en-US" dirty="0" smtClean="0"/>
          </a:p>
          <a:p>
            <a:r>
              <a:rPr lang="en-US" dirty="0" smtClean="0"/>
              <a:t>cvLoadImage( “</a:t>
            </a:r>
            <a:r>
              <a:rPr lang="en-US" i="1" dirty="0" smtClean="0"/>
              <a:t>Location of the file </a:t>
            </a:r>
            <a:r>
              <a:rPr lang="en-US" dirty="0" smtClean="0"/>
              <a:t>” );</a:t>
            </a:r>
          </a:p>
          <a:p>
            <a:endParaRPr lang="en-US" dirty="0"/>
          </a:p>
        </p:txBody>
      </p:sp>
      <p:sp>
        <p:nvSpPr>
          <p:cNvPr id="3" name="Title 2"/>
          <p:cNvSpPr>
            <a:spLocks noGrp="1"/>
          </p:cNvSpPr>
          <p:nvPr>
            <p:ph type="title"/>
          </p:nvPr>
        </p:nvSpPr>
        <p:spPr/>
        <p:txBody>
          <a:bodyPr/>
          <a:lstStyle/>
          <a:p>
            <a:pPr algn="ctr"/>
            <a:r>
              <a:rPr lang="en-US" dirty="0" smtClean="0"/>
              <a:t>cvLoadImage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48335" y="1685925"/>
            <a:ext cx="8190865" cy="20042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Then we create a window. This is where the image will be displayed.</a:t>
            </a:r>
          </a:p>
          <a:p>
            <a:endParaRPr lang="en-US" dirty="0" smtClean="0"/>
          </a:p>
          <a:p>
            <a:r>
              <a:rPr lang="en-US" dirty="0" smtClean="0"/>
              <a:t>cvNamedWindow(  “ </a:t>
            </a:r>
            <a:r>
              <a:rPr lang="en-US" i="1" dirty="0" smtClean="0"/>
              <a:t>name of window </a:t>
            </a:r>
            <a:r>
              <a:rPr lang="en-US" dirty="0" smtClean="0"/>
              <a:t>” );</a:t>
            </a:r>
          </a:p>
          <a:p>
            <a:endParaRPr lang="en-US" dirty="0"/>
          </a:p>
        </p:txBody>
      </p:sp>
      <p:sp>
        <p:nvSpPr>
          <p:cNvPr id="3" name="Title 2"/>
          <p:cNvSpPr>
            <a:spLocks noGrp="1"/>
          </p:cNvSpPr>
          <p:nvPr>
            <p:ph type="title"/>
          </p:nvPr>
        </p:nvSpPr>
        <p:spPr/>
        <p:txBody>
          <a:bodyPr/>
          <a:lstStyle/>
          <a:p>
            <a:pPr algn="ctr"/>
            <a:r>
              <a:rPr lang="en-US" dirty="0" smtClean="0"/>
              <a:t>cvNamedWindow</a:t>
            </a:r>
            <a:endParaRPr lang="en-US" dirty="0"/>
          </a:p>
        </p:txBody>
      </p:sp>
      <p:pic>
        <p:nvPicPr>
          <p:cNvPr id="4100" name="Picture 4"/>
          <p:cNvPicPr>
            <a:picLocks noChangeAspect="1" noChangeArrowheads="1"/>
          </p:cNvPicPr>
          <p:nvPr/>
        </p:nvPicPr>
        <p:blipFill>
          <a:blip r:embed="rId2" cstate="print"/>
          <a:srcRect/>
          <a:stretch>
            <a:fillRect/>
          </a:stretch>
        </p:blipFill>
        <p:spPr bwMode="auto">
          <a:xfrm>
            <a:off x="2757489" y="1739217"/>
            <a:ext cx="3186111" cy="24198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image is then displayed. The pointer where the image is stored and the name of the window is required.</a:t>
            </a:r>
          </a:p>
          <a:p>
            <a:endParaRPr lang="en-US" dirty="0" smtClean="0"/>
          </a:p>
          <a:p>
            <a:r>
              <a:rPr lang="en-US" dirty="0" smtClean="0"/>
              <a:t>cvShowImage( “ </a:t>
            </a:r>
            <a:r>
              <a:rPr lang="en-US" i="1" dirty="0" smtClean="0"/>
              <a:t>name of the window  </a:t>
            </a:r>
            <a:r>
              <a:rPr lang="en-US" dirty="0" smtClean="0"/>
              <a:t>”, (</a:t>
            </a:r>
            <a:r>
              <a:rPr lang="en-US" i="1" dirty="0" smtClean="0"/>
              <a:t>name 						      of pointer</a:t>
            </a:r>
            <a:r>
              <a:rPr lang="en-US" dirty="0" smtClean="0"/>
              <a:t>);</a:t>
            </a:r>
            <a:endParaRPr lang="en-US" dirty="0"/>
          </a:p>
        </p:txBody>
      </p:sp>
      <p:sp>
        <p:nvSpPr>
          <p:cNvPr id="3" name="Title 2"/>
          <p:cNvSpPr>
            <a:spLocks noGrp="1"/>
          </p:cNvSpPr>
          <p:nvPr>
            <p:ph type="title"/>
          </p:nvPr>
        </p:nvSpPr>
        <p:spPr/>
        <p:txBody>
          <a:bodyPr/>
          <a:lstStyle/>
          <a:p>
            <a:pPr algn="ctr"/>
            <a:r>
              <a:rPr lang="en-US" dirty="0" smtClean="0"/>
              <a:t>cvShowImage</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2819400" y="1625600"/>
            <a:ext cx="3200400" cy="203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The program then waits until a key is pressed. We can use any ASCII number for any key instead of the default value 0. 0 means any key.</a:t>
            </a:r>
          </a:p>
          <a:p>
            <a:endParaRPr lang="en-US" dirty="0" smtClean="0"/>
          </a:p>
          <a:p>
            <a:r>
              <a:rPr lang="en-US" dirty="0" smtClean="0"/>
              <a:t>cvWaitKey( </a:t>
            </a:r>
            <a:r>
              <a:rPr lang="en-US" i="1" dirty="0" smtClean="0"/>
              <a:t>ASCII Number </a:t>
            </a:r>
            <a:r>
              <a:rPr lang="en-US" dirty="0" smtClean="0"/>
              <a:t> )</a:t>
            </a:r>
          </a:p>
          <a:p>
            <a:endParaRPr lang="en-US" dirty="0"/>
          </a:p>
        </p:txBody>
      </p:sp>
      <p:sp>
        <p:nvSpPr>
          <p:cNvPr id="3" name="Title 2"/>
          <p:cNvSpPr>
            <a:spLocks noGrp="1"/>
          </p:cNvSpPr>
          <p:nvPr>
            <p:ph type="title"/>
          </p:nvPr>
        </p:nvSpPr>
        <p:spPr/>
        <p:txBody>
          <a:bodyPr/>
          <a:lstStyle/>
          <a:p>
            <a:pPr algn="ctr"/>
            <a:r>
              <a:rPr lang="en-US" dirty="0" smtClean="0"/>
              <a:t>cvWaitKey</a:t>
            </a:r>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3810002" y="1689214"/>
            <a:ext cx="1523998" cy="21578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This deallocates the memory allocated for creating the image. Without deallocating anything, it is more likely that the program will have a memory error and crash</a:t>
            </a:r>
          </a:p>
          <a:p>
            <a:endParaRPr lang="en-US" dirty="0" smtClean="0"/>
          </a:p>
          <a:p>
            <a:r>
              <a:rPr lang="en-US" dirty="0" smtClean="0"/>
              <a:t>cvReleaseImage( </a:t>
            </a:r>
            <a:r>
              <a:rPr lang="en-US" i="1" dirty="0" smtClean="0"/>
              <a:t>name of pointer </a:t>
            </a:r>
            <a:r>
              <a:rPr lang="en-US" dirty="0" smtClean="0"/>
              <a:t>)</a:t>
            </a:r>
          </a:p>
          <a:p>
            <a:endParaRPr lang="en-US" dirty="0" smtClean="0"/>
          </a:p>
          <a:p>
            <a:endParaRPr lang="en-US" dirty="0"/>
          </a:p>
        </p:txBody>
      </p:sp>
      <p:sp>
        <p:nvSpPr>
          <p:cNvPr id="3" name="Title 2"/>
          <p:cNvSpPr>
            <a:spLocks noGrp="1"/>
          </p:cNvSpPr>
          <p:nvPr>
            <p:ph type="title"/>
          </p:nvPr>
        </p:nvSpPr>
        <p:spPr/>
        <p:txBody>
          <a:bodyPr/>
          <a:lstStyle/>
          <a:p>
            <a:pPr algn="ctr"/>
            <a:r>
              <a:rPr lang="en-US" dirty="0" smtClean="0"/>
              <a:t>cvReleaseImage</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3352800" y="1655914"/>
            <a:ext cx="2438400" cy="24908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This function destroys the window of the named name.</a:t>
            </a:r>
          </a:p>
          <a:p>
            <a:endParaRPr lang="en-US" dirty="0" smtClean="0"/>
          </a:p>
          <a:p>
            <a:r>
              <a:rPr lang="en-US" dirty="0" smtClean="0"/>
              <a:t>cvDestroyWindow( </a:t>
            </a:r>
            <a:r>
              <a:rPr lang="en-US" i="1" dirty="0" smtClean="0"/>
              <a:t>window name </a:t>
            </a:r>
            <a:r>
              <a:rPr lang="en-US" dirty="0" smtClean="0"/>
              <a:t>)</a:t>
            </a:r>
            <a:endParaRPr lang="en-US" dirty="0"/>
          </a:p>
        </p:txBody>
      </p:sp>
      <p:sp>
        <p:nvSpPr>
          <p:cNvPr id="3" name="Title 2"/>
          <p:cNvSpPr>
            <a:spLocks noGrp="1"/>
          </p:cNvSpPr>
          <p:nvPr>
            <p:ph type="title"/>
          </p:nvPr>
        </p:nvSpPr>
        <p:spPr/>
        <p:txBody>
          <a:bodyPr/>
          <a:lstStyle/>
          <a:p>
            <a:pPr algn="ctr"/>
            <a:r>
              <a:rPr lang="en-US" dirty="0" smtClean="0"/>
              <a:t>cvDestroyWindow</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895600" y="1676400"/>
            <a:ext cx="3352800" cy="21458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Contours is used in my program for object detection.</a:t>
            </a:r>
          </a:p>
          <a:p>
            <a:r>
              <a:rPr lang="en-US" dirty="0" smtClean="0"/>
              <a:t>Image has to be converted into one-channel image (binary image).</a:t>
            </a:r>
          </a:p>
          <a:p>
            <a:r>
              <a:rPr lang="en-US" dirty="0" smtClean="0"/>
              <a:t>Can find all noises though.</a:t>
            </a:r>
          </a:p>
          <a:p>
            <a:r>
              <a:rPr lang="en-US" dirty="0" smtClean="0"/>
              <a:t>The border is counted as a contour.</a:t>
            </a:r>
          </a:p>
          <a:p>
            <a:r>
              <a:rPr lang="en-US" dirty="0" smtClean="0"/>
              <a:t>Filter is necessary.</a:t>
            </a:r>
          </a:p>
        </p:txBody>
      </p:sp>
      <p:sp>
        <p:nvSpPr>
          <p:cNvPr id="3" name="Title 2"/>
          <p:cNvSpPr>
            <a:spLocks noGrp="1"/>
          </p:cNvSpPr>
          <p:nvPr>
            <p:ph type="title"/>
          </p:nvPr>
        </p:nvSpPr>
        <p:spPr/>
        <p:txBody>
          <a:bodyPr>
            <a:normAutofit/>
          </a:bodyPr>
          <a:lstStyle/>
          <a:p>
            <a:pPr algn="ctr"/>
            <a:r>
              <a:rPr lang="en-US" dirty="0" smtClean="0"/>
              <a:t>Object Detection</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goal of the object detecting program is to find the blue cup, and only the blue cup. Thus we can find the centroid of the cup and make a robot find and pick up the cup.</a:t>
            </a:r>
            <a:endParaRPr lang="en-US" dirty="0"/>
          </a:p>
        </p:txBody>
      </p:sp>
      <p:sp>
        <p:nvSpPr>
          <p:cNvPr id="3" name="Title 2"/>
          <p:cNvSpPr>
            <a:spLocks noGrp="1"/>
          </p:cNvSpPr>
          <p:nvPr>
            <p:ph type="title"/>
          </p:nvPr>
        </p:nvSpPr>
        <p:spPr/>
        <p:txBody>
          <a:bodyPr>
            <a:normAutofit fontScale="90000"/>
          </a:bodyPr>
          <a:lstStyle/>
          <a:p>
            <a:pPr algn="ctr"/>
            <a:r>
              <a:rPr lang="en-US" dirty="0" smtClean="0"/>
              <a:t>Goal of the Object Detecting Program</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Diagram for Robot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981200" y="1285875"/>
            <a:ext cx="5133975" cy="54959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Flowchart of the Program</a:t>
            </a:r>
            <a:endParaRPr lang="en-US" dirty="0"/>
          </a:p>
        </p:txBody>
      </p:sp>
      <p:cxnSp>
        <p:nvCxnSpPr>
          <p:cNvPr id="31" name="Straight Arrow Connector 30"/>
          <p:cNvCxnSpPr>
            <a:stCxn id="8" idx="2"/>
            <a:endCxn id="9" idx="0"/>
          </p:cNvCxnSpPr>
          <p:nvPr/>
        </p:nvCxnSpPr>
        <p:spPr>
          <a:xfrm rot="5400000">
            <a:off x="1638300" y="3467100"/>
            <a:ext cx="381000" cy="1588"/>
          </a:xfrm>
          <a:prstGeom prst="straightConnector1">
            <a:avLst/>
          </a:prstGeom>
          <a:ln w="412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696200" y="2971800"/>
            <a:ext cx="685800" cy="381000"/>
          </a:xfrm>
          <a:prstGeom prst="rect">
            <a:avLst/>
          </a:prstGeom>
          <a:noFill/>
        </p:spPr>
        <p:txBody>
          <a:bodyPr wrap="square" rtlCol="0">
            <a:spAutoFit/>
          </a:bodyPr>
          <a:lstStyle/>
          <a:p>
            <a:r>
              <a:rPr lang="en-US" dirty="0" smtClean="0"/>
              <a:t>Yes</a:t>
            </a:r>
            <a:endParaRPr lang="en-US" dirty="0"/>
          </a:p>
        </p:txBody>
      </p:sp>
      <p:sp>
        <p:nvSpPr>
          <p:cNvPr id="40" name="TextBox 39"/>
          <p:cNvSpPr txBox="1"/>
          <p:nvPr/>
        </p:nvSpPr>
        <p:spPr>
          <a:xfrm>
            <a:off x="5638800" y="2895600"/>
            <a:ext cx="685800" cy="369332"/>
          </a:xfrm>
          <a:prstGeom prst="rect">
            <a:avLst/>
          </a:prstGeom>
          <a:noFill/>
        </p:spPr>
        <p:txBody>
          <a:bodyPr wrap="square" rtlCol="0">
            <a:spAutoFit/>
          </a:bodyPr>
          <a:lstStyle/>
          <a:p>
            <a:r>
              <a:rPr lang="en-US" dirty="0" smtClean="0"/>
              <a:t>No</a:t>
            </a:r>
          </a:p>
        </p:txBody>
      </p:sp>
      <p:grpSp>
        <p:nvGrpSpPr>
          <p:cNvPr id="2" name="Group 192"/>
          <p:cNvGrpSpPr/>
          <p:nvPr/>
        </p:nvGrpSpPr>
        <p:grpSpPr>
          <a:xfrm>
            <a:off x="914400" y="1371600"/>
            <a:ext cx="7200363" cy="4343400"/>
            <a:chOff x="914400" y="1371600"/>
            <a:chExt cx="7200363" cy="4343400"/>
          </a:xfrm>
        </p:grpSpPr>
        <p:sp>
          <p:nvSpPr>
            <p:cNvPr id="5" name="Flowchart: Process 4"/>
            <p:cNvSpPr/>
            <p:nvPr/>
          </p:nvSpPr>
          <p:spPr>
            <a:xfrm>
              <a:off x="914400" y="1447800"/>
              <a:ext cx="1828800" cy="7620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Read Text file for filter</a:t>
              </a:r>
              <a:endParaRPr lang="en-US" dirty="0"/>
            </a:p>
          </p:txBody>
        </p:sp>
        <p:sp>
          <p:nvSpPr>
            <p:cNvPr id="8" name="Flowchart: Process 7"/>
            <p:cNvSpPr/>
            <p:nvPr/>
          </p:nvSpPr>
          <p:spPr>
            <a:xfrm>
              <a:off x="914400" y="2590800"/>
              <a:ext cx="1828800" cy="6858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Capture the frame</a:t>
              </a:r>
              <a:endParaRPr lang="en-US" dirty="0"/>
            </a:p>
          </p:txBody>
        </p:sp>
        <p:sp>
          <p:nvSpPr>
            <p:cNvPr id="9" name="Flowchart: Process 8"/>
            <p:cNvSpPr/>
            <p:nvPr/>
          </p:nvSpPr>
          <p:spPr>
            <a:xfrm>
              <a:off x="914400" y="3657600"/>
              <a:ext cx="1828800" cy="6858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Convert to HSV</a:t>
              </a:r>
              <a:endParaRPr lang="en-US" dirty="0"/>
            </a:p>
          </p:txBody>
        </p:sp>
        <p:sp>
          <p:nvSpPr>
            <p:cNvPr id="10" name="Flowchart: Process 9"/>
            <p:cNvSpPr/>
            <p:nvPr/>
          </p:nvSpPr>
          <p:spPr>
            <a:xfrm>
              <a:off x="914400" y="4648200"/>
              <a:ext cx="1828800" cy="10668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Separate to HSV 3 graylevel image</a:t>
              </a:r>
              <a:endParaRPr lang="en-US" dirty="0"/>
            </a:p>
          </p:txBody>
        </p:sp>
        <p:sp>
          <p:nvSpPr>
            <p:cNvPr id="11" name="Flowchart: Process 10"/>
            <p:cNvSpPr/>
            <p:nvPr/>
          </p:nvSpPr>
          <p:spPr>
            <a:xfrm>
              <a:off x="3429000" y="1447800"/>
              <a:ext cx="1828800" cy="11430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Threshold the hue and saturation images</a:t>
              </a:r>
              <a:endParaRPr lang="en-US" dirty="0"/>
            </a:p>
          </p:txBody>
        </p:sp>
        <p:sp>
          <p:nvSpPr>
            <p:cNvPr id="12" name="Flowchart: Process 11"/>
            <p:cNvSpPr/>
            <p:nvPr/>
          </p:nvSpPr>
          <p:spPr>
            <a:xfrm>
              <a:off x="3429000" y="4648200"/>
              <a:ext cx="1828800" cy="6858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Calculate the shape features</a:t>
              </a:r>
              <a:endParaRPr lang="en-US" dirty="0"/>
            </a:p>
          </p:txBody>
        </p:sp>
        <p:sp>
          <p:nvSpPr>
            <p:cNvPr id="14" name="Flowchart: Process 13"/>
            <p:cNvSpPr/>
            <p:nvPr/>
          </p:nvSpPr>
          <p:spPr>
            <a:xfrm>
              <a:off x="3429000" y="3276600"/>
              <a:ext cx="1828800" cy="3810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Find contours</a:t>
              </a:r>
              <a:endParaRPr lang="en-US" dirty="0"/>
            </a:p>
          </p:txBody>
        </p:sp>
        <p:sp>
          <p:nvSpPr>
            <p:cNvPr id="15" name="Flowchart: Process 14"/>
            <p:cNvSpPr/>
            <p:nvPr/>
          </p:nvSpPr>
          <p:spPr>
            <a:xfrm>
              <a:off x="6019800" y="1371600"/>
              <a:ext cx="1828800" cy="3810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Filter contours</a:t>
              </a:r>
              <a:endParaRPr lang="en-US" dirty="0"/>
            </a:p>
          </p:txBody>
        </p:sp>
        <p:sp>
          <p:nvSpPr>
            <p:cNvPr id="16" name="Flowchart: Process 15"/>
            <p:cNvSpPr/>
            <p:nvPr/>
          </p:nvSpPr>
          <p:spPr>
            <a:xfrm>
              <a:off x="6019800" y="2133600"/>
              <a:ext cx="1828800" cy="6096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Draw contours and centroid</a:t>
              </a:r>
              <a:endParaRPr lang="en-US" dirty="0"/>
            </a:p>
          </p:txBody>
        </p:sp>
        <p:sp>
          <p:nvSpPr>
            <p:cNvPr id="17" name="Flowchart: Process 16"/>
            <p:cNvSpPr/>
            <p:nvPr/>
          </p:nvSpPr>
          <p:spPr>
            <a:xfrm>
              <a:off x="6096000" y="4648200"/>
              <a:ext cx="1828800" cy="381000"/>
            </a:xfrm>
            <a:prstGeom prst="flowChartProcess">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t>END</a:t>
              </a:r>
            </a:p>
          </p:txBody>
        </p:sp>
        <p:sp>
          <p:nvSpPr>
            <p:cNvPr id="38" name="Flowchart: Decision 37"/>
            <p:cNvSpPr/>
            <p:nvPr/>
          </p:nvSpPr>
          <p:spPr>
            <a:xfrm>
              <a:off x="5752563" y="2971800"/>
              <a:ext cx="2362200" cy="838200"/>
            </a:xfrm>
            <a:prstGeom prst="flowChartDecision">
              <a:avLst/>
            </a:prstGeom>
            <a:ln>
              <a:solidFill>
                <a:srgbClr val="24829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Is space pressed?</a:t>
              </a:r>
              <a:endParaRPr lang="en-US" dirty="0"/>
            </a:p>
          </p:txBody>
        </p:sp>
      </p:grpSp>
      <p:cxnSp>
        <p:nvCxnSpPr>
          <p:cNvPr id="88" name="Straight Arrow Connector 87"/>
          <p:cNvCxnSpPr>
            <a:stCxn id="16" idx="2"/>
            <a:endCxn id="38" idx="0"/>
          </p:cNvCxnSpPr>
          <p:nvPr/>
        </p:nvCxnSpPr>
        <p:spPr>
          <a:xfrm rot="5400000">
            <a:off x="6819632" y="2857232"/>
            <a:ext cx="228600" cy="537"/>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 idx="2"/>
            <a:endCxn id="8" idx="0"/>
          </p:cNvCxnSpPr>
          <p:nvPr/>
        </p:nvCxnSpPr>
        <p:spPr>
          <a:xfrm rot="5400000">
            <a:off x="1638300" y="2400300"/>
            <a:ext cx="3810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9" idx="2"/>
            <a:endCxn id="10" idx="0"/>
          </p:cNvCxnSpPr>
          <p:nvPr/>
        </p:nvCxnSpPr>
        <p:spPr>
          <a:xfrm rot="5400000">
            <a:off x="1676400" y="4495800"/>
            <a:ext cx="3048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1" idx="2"/>
            <a:endCxn id="14" idx="0"/>
          </p:cNvCxnSpPr>
          <p:nvPr/>
        </p:nvCxnSpPr>
        <p:spPr>
          <a:xfrm rot="5400000">
            <a:off x="4000500" y="2933700"/>
            <a:ext cx="6858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4" idx="2"/>
            <a:endCxn id="12" idx="0"/>
          </p:cNvCxnSpPr>
          <p:nvPr/>
        </p:nvCxnSpPr>
        <p:spPr>
          <a:xfrm rot="5400000">
            <a:off x="3848100" y="4152900"/>
            <a:ext cx="9906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15" idx="2"/>
            <a:endCxn id="16" idx="0"/>
          </p:cNvCxnSpPr>
          <p:nvPr/>
        </p:nvCxnSpPr>
        <p:spPr>
          <a:xfrm rot="5400000">
            <a:off x="6743700" y="1943100"/>
            <a:ext cx="3810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6895306" y="4533900"/>
            <a:ext cx="229394" cy="79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57200" y="2971800"/>
            <a:ext cx="432516"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a:off x="3048000" y="1981200"/>
            <a:ext cx="343437"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5562600" y="1600200"/>
            <a:ext cx="431442"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0" idx="3"/>
          </p:cNvCxnSpPr>
          <p:nvPr/>
        </p:nvCxnSpPr>
        <p:spPr>
          <a:xfrm>
            <a:off x="2743200" y="5181600"/>
            <a:ext cx="3048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flipH="1" flipV="1">
            <a:off x="1447800" y="3581400"/>
            <a:ext cx="32004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270679" y="5014733"/>
            <a:ext cx="3048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3848103" y="3314701"/>
            <a:ext cx="3428997" cy="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0800000">
            <a:off x="457200" y="5844398"/>
            <a:ext cx="5257800" cy="2300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400000" flipH="1" flipV="1">
            <a:off x="-990600" y="4419600"/>
            <a:ext cx="28956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114763" y="3391437"/>
            <a:ext cx="3048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rot="5400000">
            <a:off x="4457720" y="4635085"/>
            <a:ext cx="2514602" cy="154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flipH="1" flipV="1">
            <a:off x="7923469" y="3898822"/>
            <a:ext cx="9906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7010400" y="4406722"/>
            <a:ext cx="1409163" cy="1287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r>
              <a:rPr lang="en-US" dirty="0" smtClean="0"/>
              <a:t>In order to detect the image’s color, we convert the RGB image to HSV. The hue value is the “pure” color. Saturation is the color’s strength (pure color to gray). Value is the brightness of the color. Thus, we can separate the image to get the grayscale of “pure” color, strength, and brightness.</a:t>
            </a:r>
            <a:endParaRPr lang="en-US" dirty="0"/>
          </a:p>
        </p:txBody>
      </p:sp>
      <p:sp>
        <p:nvSpPr>
          <p:cNvPr id="3" name="Title 2"/>
          <p:cNvSpPr>
            <a:spLocks noGrp="1"/>
          </p:cNvSpPr>
          <p:nvPr>
            <p:ph type="title"/>
          </p:nvPr>
        </p:nvSpPr>
        <p:spPr/>
        <p:txBody>
          <a:bodyPr/>
          <a:lstStyle/>
          <a:p>
            <a:pPr algn="ctr"/>
            <a:r>
              <a:rPr lang="en-US" dirty="0" smtClean="0"/>
              <a:t>HSV – Hue, Saturation, Value</a:t>
            </a:r>
            <a:endParaRPr lang="en-US" dirty="0"/>
          </a:p>
        </p:txBody>
      </p:sp>
      <p:pic>
        <p:nvPicPr>
          <p:cNvPr id="1026" name="Picture 2" descr="This is a standard representation of HSV color space as a cone. As you move outward, S is larger and colors are more pure. As you move down, colors get more dark. Moving around the cone changes the Hue color along the rainbow. Image sourced from The Wikipedia."/>
          <p:cNvPicPr>
            <a:picLocks noChangeAspect="1" noChangeArrowheads="1"/>
          </p:cNvPicPr>
          <p:nvPr/>
        </p:nvPicPr>
        <p:blipFill>
          <a:blip r:embed="rId2" cstate="print"/>
          <a:srcRect/>
          <a:stretch>
            <a:fillRect/>
          </a:stretch>
        </p:blipFill>
        <p:spPr bwMode="auto">
          <a:xfrm>
            <a:off x="1295401" y="4648200"/>
            <a:ext cx="2666999" cy="2133600"/>
          </a:xfrm>
          <a:prstGeom prst="rect">
            <a:avLst/>
          </a:prstGeom>
          <a:noFill/>
        </p:spPr>
      </p:pic>
      <p:sp>
        <p:nvSpPr>
          <p:cNvPr id="5" name="TextBox 4"/>
          <p:cNvSpPr txBox="1"/>
          <p:nvPr/>
        </p:nvSpPr>
        <p:spPr>
          <a:xfrm>
            <a:off x="4114800" y="4724400"/>
            <a:ext cx="4724400" cy="1477328"/>
          </a:xfrm>
          <a:prstGeom prst="rect">
            <a:avLst/>
          </a:prstGeom>
          <a:noFill/>
        </p:spPr>
        <p:txBody>
          <a:bodyPr wrap="square" rtlCol="0">
            <a:spAutoFit/>
          </a:bodyPr>
          <a:lstStyle/>
          <a:p>
            <a:r>
              <a:rPr lang="en-US" dirty="0" smtClean="0"/>
              <a:t>The HSV color cone.</a:t>
            </a:r>
          </a:p>
          <a:p>
            <a:endParaRPr lang="en-US" dirty="0" smtClean="0"/>
          </a:p>
          <a:p>
            <a:r>
              <a:rPr lang="en-US" dirty="0" smtClean="0"/>
              <a:t>Source:</a:t>
            </a:r>
          </a:p>
          <a:p>
            <a:r>
              <a:rPr lang="en-US" dirty="0" smtClean="0">
                <a:hlinkClick r:id="rId3"/>
              </a:rPr>
              <a:t>http://ilab.usc.edu/wiki/index.php/HSV_And_H2SV_Color_Space</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function cvCvtColor is used to convert the color to HSV. However, the H, S, and V is not split yet. We use cvSplit for this. </a:t>
            </a:r>
          </a:p>
          <a:p>
            <a:endParaRPr lang="en-US" dirty="0" smtClean="0"/>
          </a:p>
          <a:p>
            <a:r>
              <a:rPr lang="en-US" dirty="0" smtClean="0"/>
              <a:t>cvCvtColor( </a:t>
            </a:r>
            <a:r>
              <a:rPr lang="en-US" i="1" dirty="0" smtClean="0"/>
              <a:t>source</a:t>
            </a:r>
            <a:r>
              <a:rPr lang="en-US" dirty="0" smtClean="0"/>
              <a:t>, </a:t>
            </a:r>
            <a:r>
              <a:rPr lang="en-US" i="1" dirty="0" smtClean="0"/>
              <a:t>destination</a:t>
            </a:r>
            <a:r>
              <a:rPr lang="en-US" dirty="0" smtClean="0"/>
              <a:t>, </a:t>
            </a:r>
            <a:r>
              <a:rPr lang="en-US" i="1" dirty="0" smtClean="0"/>
              <a:t>type of conversion</a:t>
            </a:r>
            <a:r>
              <a:rPr lang="en-US" dirty="0" smtClean="0"/>
              <a:t> );</a:t>
            </a:r>
            <a:endParaRPr lang="en-US" dirty="0"/>
          </a:p>
        </p:txBody>
      </p:sp>
      <p:sp>
        <p:nvSpPr>
          <p:cNvPr id="3" name="Title 2"/>
          <p:cNvSpPr>
            <a:spLocks noGrp="1"/>
          </p:cNvSpPr>
          <p:nvPr>
            <p:ph type="title"/>
          </p:nvPr>
        </p:nvSpPr>
        <p:spPr/>
        <p:txBody>
          <a:bodyPr/>
          <a:lstStyle/>
          <a:p>
            <a:pPr algn="ctr"/>
            <a:r>
              <a:rPr lang="en-US" dirty="0" smtClean="0"/>
              <a:t>cvCvtColor</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the image is converted into HSV, we have to split the new image into three different parts. The hue, saturation, and lightness. We do this as:</a:t>
            </a:r>
          </a:p>
          <a:p>
            <a:endParaRPr lang="en-US" dirty="0" smtClean="0"/>
          </a:p>
          <a:p>
            <a:r>
              <a:rPr lang="en-US" dirty="0" smtClean="0"/>
              <a:t>cvSplit( </a:t>
            </a:r>
            <a:r>
              <a:rPr lang="en-US" i="1" dirty="0" smtClean="0"/>
              <a:t>source</a:t>
            </a:r>
            <a:r>
              <a:rPr lang="en-US" dirty="0" smtClean="0"/>
              <a:t>, </a:t>
            </a:r>
            <a:r>
              <a:rPr lang="en-US" i="1" dirty="0" smtClean="0"/>
              <a:t>destination1</a:t>
            </a:r>
            <a:r>
              <a:rPr lang="en-US" dirty="0" smtClean="0"/>
              <a:t>, </a:t>
            </a:r>
            <a:r>
              <a:rPr lang="en-US" i="1" dirty="0" smtClean="0"/>
              <a:t>destination2</a:t>
            </a:r>
            <a:r>
              <a:rPr lang="en-US" dirty="0" smtClean="0"/>
              <a:t>, </a:t>
            </a:r>
            <a:r>
              <a:rPr lang="en-US" i="1" dirty="0" smtClean="0"/>
              <a:t>destination3 </a:t>
            </a:r>
            <a:r>
              <a:rPr lang="en-US" dirty="0" smtClean="0"/>
              <a:t>);</a:t>
            </a:r>
            <a:endParaRPr lang="en-US" dirty="0"/>
          </a:p>
        </p:txBody>
      </p:sp>
      <p:sp>
        <p:nvSpPr>
          <p:cNvPr id="3" name="Title 2"/>
          <p:cNvSpPr>
            <a:spLocks noGrp="1"/>
          </p:cNvSpPr>
          <p:nvPr>
            <p:ph type="title"/>
          </p:nvPr>
        </p:nvSpPr>
        <p:spPr/>
        <p:txBody>
          <a:bodyPr/>
          <a:lstStyle/>
          <a:p>
            <a:pPr algn="ctr"/>
            <a:r>
              <a:rPr lang="en-US" dirty="0" smtClean="0"/>
              <a:t>cvSplit</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Conversion from RGB to HSV</a:t>
            </a:r>
            <a:endParaRPr lang="en-US" dirty="0">
              <a:effectLst>
                <a:outerShdw blurRad="38100" dist="38100" dir="2700000" algn="tl">
                  <a:srgbClr val="000000">
                    <a:alpha val="43137"/>
                  </a:srgbClr>
                </a:outerShdw>
              </a:effectLst>
            </a:endParaRPr>
          </a:p>
        </p:txBody>
      </p:sp>
      <p:sp>
        <p:nvSpPr>
          <p:cNvPr id="5" name="TextBox 4"/>
          <p:cNvSpPr txBox="1"/>
          <p:nvPr/>
        </p:nvSpPr>
        <p:spPr>
          <a:xfrm>
            <a:off x="381000" y="1219200"/>
            <a:ext cx="1143000" cy="369332"/>
          </a:xfrm>
          <a:prstGeom prst="rect">
            <a:avLst/>
          </a:prstGeom>
          <a:noFill/>
        </p:spPr>
        <p:txBody>
          <a:bodyPr wrap="square" rtlCol="0">
            <a:spAutoFit/>
          </a:bodyPr>
          <a:lstStyle/>
          <a:p>
            <a:r>
              <a:rPr lang="en-US" dirty="0" smtClean="0"/>
              <a:t>Original</a:t>
            </a:r>
            <a:endParaRPr lang="en-US" dirty="0"/>
          </a:p>
        </p:txBody>
      </p:sp>
      <p:sp>
        <p:nvSpPr>
          <p:cNvPr id="6" name="TextBox 5"/>
          <p:cNvSpPr txBox="1"/>
          <p:nvPr/>
        </p:nvSpPr>
        <p:spPr>
          <a:xfrm>
            <a:off x="7620000" y="1219200"/>
            <a:ext cx="1143000" cy="369332"/>
          </a:xfrm>
          <a:prstGeom prst="rect">
            <a:avLst/>
          </a:prstGeom>
          <a:noFill/>
        </p:spPr>
        <p:txBody>
          <a:bodyPr wrap="square" rtlCol="0">
            <a:spAutoFit/>
          </a:bodyPr>
          <a:lstStyle/>
          <a:p>
            <a:r>
              <a:rPr lang="en-US" dirty="0" smtClean="0"/>
              <a:t>Hue</a:t>
            </a:r>
            <a:endParaRPr lang="en-US" dirty="0"/>
          </a:p>
        </p:txBody>
      </p:sp>
      <p:sp>
        <p:nvSpPr>
          <p:cNvPr id="7" name="TextBox 6"/>
          <p:cNvSpPr txBox="1"/>
          <p:nvPr/>
        </p:nvSpPr>
        <p:spPr>
          <a:xfrm>
            <a:off x="152400" y="5486400"/>
            <a:ext cx="1371600" cy="369332"/>
          </a:xfrm>
          <a:prstGeom prst="rect">
            <a:avLst/>
          </a:prstGeom>
          <a:noFill/>
        </p:spPr>
        <p:txBody>
          <a:bodyPr wrap="square" rtlCol="0">
            <a:spAutoFit/>
          </a:bodyPr>
          <a:lstStyle/>
          <a:p>
            <a:r>
              <a:rPr lang="en-US" dirty="0" smtClean="0"/>
              <a:t>Saturation</a:t>
            </a:r>
            <a:endParaRPr lang="en-US" dirty="0"/>
          </a:p>
        </p:txBody>
      </p:sp>
      <p:sp>
        <p:nvSpPr>
          <p:cNvPr id="8" name="TextBox 7"/>
          <p:cNvSpPr txBox="1"/>
          <p:nvPr/>
        </p:nvSpPr>
        <p:spPr>
          <a:xfrm>
            <a:off x="7620000" y="5486400"/>
            <a:ext cx="1524000" cy="369332"/>
          </a:xfrm>
          <a:prstGeom prst="rect">
            <a:avLst/>
          </a:prstGeom>
          <a:noFill/>
        </p:spPr>
        <p:txBody>
          <a:bodyPr wrap="square" rtlCol="0">
            <a:spAutoFit/>
          </a:bodyPr>
          <a:lstStyle/>
          <a:p>
            <a:r>
              <a:rPr lang="en-US" dirty="0" smtClean="0"/>
              <a:t>Value</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524000" y="1219200"/>
            <a:ext cx="6124575" cy="4600575"/>
          </a:xfrm>
          <a:prstGeom prst="rect">
            <a:avLst/>
          </a:prstGeom>
          <a:noFill/>
          <a:ln w="9525">
            <a:noFill/>
            <a:miter lim="800000"/>
            <a:headEnd/>
            <a:tailEnd/>
          </a:ln>
          <a:effectLst/>
        </p:spPr>
      </p:pic>
      <p:cxnSp>
        <p:nvCxnSpPr>
          <p:cNvPr id="10" name="Straight Connector 9"/>
          <p:cNvCxnSpPr>
            <a:stCxn id="1027" idx="0"/>
            <a:endCxn id="1027" idx="2"/>
          </p:cNvCxnSpPr>
          <p:nvPr/>
        </p:nvCxnSpPr>
        <p:spPr>
          <a:xfrm rot="16200000" flipH="1">
            <a:off x="2286000" y="3519487"/>
            <a:ext cx="4600575" cy="1588"/>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27" idx="1"/>
            <a:endCxn id="1027" idx="3"/>
          </p:cNvCxnSpPr>
          <p:nvPr/>
        </p:nvCxnSpPr>
        <p:spPr>
          <a:xfrm rot="10800000" flipH="1">
            <a:off x="1523999" y="3519488"/>
            <a:ext cx="6124575" cy="1588"/>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0" y="1219200"/>
            <a:ext cx="6096000" cy="4572000"/>
          </a:xfrm>
          <a:prstGeom prst="rect">
            <a:avLst/>
          </a:prstGeom>
          <a:noFill/>
          <a:ln w="1016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Thresholding is a way of converting grayscale image into binary image (black and white). The image is segmented such that the object will be in black and the background is set to white. We do this by a loop in the hue and saturation image which checks each pixel and sets those pixels with an unsatisfying hue and saturation value are set to white. Thus, the object could be found.</a:t>
            </a:r>
            <a:endParaRPr lang="en-US" dirty="0"/>
          </a:p>
        </p:txBody>
      </p:sp>
      <p:sp>
        <p:nvSpPr>
          <p:cNvPr id="3" name="Title 2"/>
          <p:cNvSpPr>
            <a:spLocks noGrp="1"/>
          </p:cNvSpPr>
          <p:nvPr>
            <p:ph type="title"/>
          </p:nvPr>
        </p:nvSpPr>
        <p:spPr/>
        <p:txBody>
          <a:bodyPr>
            <a:normAutofit/>
          </a:bodyPr>
          <a:lstStyle/>
          <a:p>
            <a:pPr algn="ctr"/>
            <a:r>
              <a:rPr lang="en-US" dirty="0" smtClean="0"/>
              <a:t>Thresholding</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376672"/>
          </a:xfrm>
        </p:spPr>
        <p:txBody>
          <a:bodyPr>
            <a:normAutofit lnSpcReduction="10000"/>
          </a:bodyPr>
          <a:lstStyle/>
          <a:p>
            <a:r>
              <a:rPr lang="en-US" dirty="0" smtClean="0"/>
              <a:t>This function is used to find contours in an image. It records the contours using chain codes. In chain codes, each direction has a different value. A contour is made up of those values. The source has to be one-channel (binary). </a:t>
            </a:r>
          </a:p>
          <a:p>
            <a:endParaRPr lang="en-US" dirty="0" smtClean="0"/>
          </a:p>
          <a:p>
            <a:r>
              <a:rPr lang="en-US" dirty="0" smtClean="0"/>
              <a:t>cvFindContours( </a:t>
            </a:r>
            <a:r>
              <a:rPr lang="en-US" i="1" dirty="0" smtClean="0"/>
              <a:t>source image</a:t>
            </a:r>
            <a:r>
              <a:rPr lang="en-US" dirty="0" smtClean="0"/>
              <a:t>, </a:t>
            </a:r>
            <a:r>
              <a:rPr lang="en-US" i="1" dirty="0" smtClean="0"/>
              <a:t>storage place</a:t>
            </a:r>
            <a:r>
              <a:rPr lang="en-US" dirty="0" smtClean="0"/>
              <a:t>, </a:t>
            </a:r>
            <a:r>
              <a:rPr lang="en-US" i="1" dirty="0" smtClean="0"/>
              <a:t>pointer to first contour (border)</a:t>
            </a:r>
            <a:r>
              <a:rPr lang="en-US" dirty="0" smtClean="0"/>
              <a:t>, </a:t>
            </a:r>
            <a:r>
              <a:rPr lang="en-US" i="1" dirty="0" smtClean="0"/>
              <a:t> size of sequence head</a:t>
            </a:r>
            <a:r>
              <a:rPr lang="en-US" dirty="0" smtClean="0"/>
              <a:t>, </a:t>
            </a:r>
            <a:r>
              <a:rPr lang="en-US" i="1" dirty="0" smtClean="0"/>
              <a:t>finding(retrieving) method , chain code</a:t>
            </a:r>
            <a:r>
              <a:rPr lang="en-US" dirty="0" smtClean="0"/>
              <a:t>);</a:t>
            </a:r>
            <a:endParaRPr lang="en-US" i="1" dirty="0"/>
          </a:p>
        </p:txBody>
      </p:sp>
      <p:sp>
        <p:nvSpPr>
          <p:cNvPr id="3" name="Title 2"/>
          <p:cNvSpPr>
            <a:spLocks noGrp="1"/>
          </p:cNvSpPr>
          <p:nvPr>
            <p:ph type="title"/>
          </p:nvPr>
        </p:nvSpPr>
        <p:spPr/>
        <p:txBody>
          <a:bodyPr/>
          <a:lstStyle/>
          <a:p>
            <a:pPr algn="ctr"/>
            <a:r>
              <a:rPr lang="en-US" dirty="0" smtClean="0"/>
              <a:t>cvFindContours</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229600" cy="4525963"/>
          </a:xfrm>
        </p:spPr>
        <p:txBody>
          <a:bodyPr/>
          <a:lstStyle/>
          <a:p>
            <a:r>
              <a:rPr lang="en-US" dirty="0" smtClean="0"/>
              <a:t>Chain codes are used in finding contours. It keeps the data on the shape of each contour. Each direction has its own value. Freeman’s Chain code is used in the program. There are 8 directions, each with its own encoding. However, the encoding varies from sources.</a:t>
            </a:r>
            <a:endParaRPr lang="en-US" dirty="0"/>
          </a:p>
        </p:txBody>
      </p:sp>
      <p:sp>
        <p:nvSpPr>
          <p:cNvPr id="3" name="Title 2"/>
          <p:cNvSpPr>
            <a:spLocks noGrp="1"/>
          </p:cNvSpPr>
          <p:nvPr>
            <p:ph type="title"/>
          </p:nvPr>
        </p:nvSpPr>
        <p:spPr/>
        <p:txBody>
          <a:bodyPr/>
          <a:lstStyle/>
          <a:p>
            <a:pPr algn="ctr"/>
            <a:r>
              <a:rPr lang="en-US" dirty="0" smtClean="0"/>
              <a:t>Chain codes</a:t>
            </a:r>
            <a:endParaRPr lang="en-US" dirty="0"/>
          </a:p>
        </p:txBody>
      </p:sp>
      <p:grpSp>
        <p:nvGrpSpPr>
          <p:cNvPr id="4" name="Group 17"/>
          <p:cNvGrpSpPr/>
          <p:nvPr/>
        </p:nvGrpSpPr>
        <p:grpSpPr>
          <a:xfrm>
            <a:off x="914400" y="4267200"/>
            <a:ext cx="2422232" cy="2422232"/>
            <a:chOff x="884384" y="4008584"/>
            <a:chExt cx="1447800" cy="1447800"/>
          </a:xfrm>
        </p:grpSpPr>
        <p:cxnSp>
          <p:nvCxnSpPr>
            <p:cNvPr id="5" name="Straight Connector 4"/>
            <p:cNvCxnSpPr/>
            <p:nvPr/>
          </p:nvCxnSpPr>
          <p:spPr>
            <a:xfrm>
              <a:off x="1066800" y="4724400"/>
              <a:ext cx="1066800" cy="1588"/>
            </a:xfrm>
            <a:prstGeom prst="line">
              <a:avLst/>
            </a:prstGeom>
            <a:ln w="38100" cap="flat" cmpd="sng">
              <a:round/>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flipH="1" flipV="1">
              <a:off x="1066800" y="4724400"/>
              <a:ext cx="1066800" cy="1588"/>
            </a:xfrm>
            <a:prstGeom prst="line">
              <a:avLst/>
            </a:prstGeom>
            <a:ln w="38100" cap="flat" cmpd="sng">
              <a:round/>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2700000">
              <a:off x="878153" y="4731690"/>
              <a:ext cx="1447800" cy="1588"/>
            </a:xfrm>
            <a:prstGeom prst="line">
              <a:avLst/>
            </a:prstGeom>
            <a:ln w="38100" cap="flat" cmpd="sng">
              <a:round/>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8900000" flipV="1">
              <a:off x="884384" y="4728401"/>
              <a:ext cx="1447800" cy="1588"/>
            </a:xfrm>
            <a:prstGeom prst="line">
              <a:avLst/>
            </a:prstGeom>
            <a:ln w="38100" cap="flat" cmpd="sng">
              <a:round/>
              <a:headEnd type="triangle"/>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3048000" y="5410200"/>
            <a:ext cx="609600" cy="381000"/>
          </a:xfrm>
          <a:prstGeom prst="rect">
            <a:avLst/>
          </a:prstGeom>
          <a:noFill/>
        </p:spPr>
        <p:txBody>
          <a:bodyPr wrap="square" rtlCol="0">
            <a:spAutoFit/>
          </a:bodyPr>
          <a:lstStyle/>
          <a:p>
            <a:r>
              <a:rPr lang="en-US" dirty="0" smtClean="0"/>
              <a:t>0</a:t>
            </a:r>
            <a:endParaRPr lang="en-US" dirty="0"/>
          </a:p>
        </p:txBody>
      </p:sp>
      <p:sp>
        <p:nvSpPr>
          <p:cNvPr id="20" name="TextBox 19"/>
          <p:cNvSpPr txBox="1"/>
          <p:nvPr/>
        </p:nvSpPr>
        <p:spPr>
          <a:xfrm>
            <a:off x="2971800" y="4495800"/>
            <a:ext cx="609600" cy="381000"/>
          </a:xfrm>
          <a:prstGeom prst="rect">
            <a:avLst/>
          </a:prstGeom>
          <a:noFill/>
        </p:spPr>
        <p:txBody>
          <a:bodyPr wrap="square" rtlCol="0">
            <a:spAutoFit/>
          </a:bodyPr>
          <a:lstStyle/>
          <a:p>
            <a:r>
              <a:rPr lang="en-US" dirty="0" smtClean="0"/>
              <a:t>1</a:t>
            </a:r>
            <a:endParaRPr lang="en-US" dirty="0"/>
          </a:p>
        </p:txBody>
      </p:sp>
      <p:sp>
        <p:nvSpPr>
          <p:cNvPr id="21" name="TextBox 20"/>
          <p:cNvSpPr txBox="1"/>
          <p:nvPr/>
        </p:nvSpPr>
        <p:spPr>
          <a:xfrm>
            <a:off x="1981200" y="4267200"/>
            <a:ext cx="609600" cy="381000"/>
          </a:xfrm>
          <a:prstGeom prst="rect">
            <a:avLst/>
          </a:prstGeom>
          <a:noFill/>
        </p:spPr>
        <p:txBody>
          <a:bodyPr wrap="square" rtlCol="0">
            <a:spAutoFit/>
          </a:bodyPr>
          <a:lstStyle/>
          <a:p>
            <a:r>
              <a:rPr lang="en-US" dirty="0" smtClean="0"/>
              <a:t>2</a:t>
            </a:r>
            <a:endParaRPr lang="en-US" dirty="0"/>
          </a:p>
        </p:txBody>
      </p:sp>
      <p:sp>
        <p:nvSpPr>
          <p:cNvPr id="22" name="TextBox 21"/>
          <p:cNvSpPr txBox="1"/>
          <p:nvPr/>
        </p:nvSpPr>
        <p:spPr>
          <a:xfrm>
            <a:off x="914400" y="4495800"/>
            <a:ext cx="609600" cy="381000"/>
          </a:xfrm>
          <a:prstGeom prst="rect">
            <a:avLst/>
          </a:prstGeom>
          <a:noFill/>
        </p:spPr>
        <p:txBody>
          <a:bodyPr wrap="square" rtlCol="0">
            <a:spAutoFit/>
          </a:bodyPr>
          <a:lstStyle/>
          <a:p>
            <a:r>
              <a:rPr lang="en-US" dirty="0" smtClean="0"/>
              <a:t>3</a:t>
            </a:r>
            <a:endParaRPr lang="en-US" dirty="0"/>
          </a:p>
        </p:txBody>
      </p:sp>
      <p:sp>
        <p:nvSpPr>
          <p:cNvPr id="23" name="TextBox 22"/>
          <p:cNvSpPr txBox="1"/>
          <p:nvPr/>
        </p:nvSpPr>
        <p:spPr>
          <a:xfrm>
            <a:off x="914400" y="5334000"/>
            <a:ext cx="609600" cy="381000"/>
          </a:xfrm>
          <a:prstGeom prst="rect">
            <a:avLst/>
          </a:prstGeom>
          <a:noFill/>
        </p:spPr>
        <p:txBody>
          <a:bodyPr wrap="square" rtlCol="0">
            <a:spAutoFit/>
          </a:bodyPr>
          <a:lstStyle/>
          <a:p>
            <a:r>
              <a:rPr lang="en-US" dirty="0" smtClean="0"/>
              <a:t>4</a:t>
            </a:r>
            <a:endParaRPr lang="en-US" dirty="0"/>
          </a:p>
        </p:txBody>
      </p:sp>
      <p:sp>
        <p:nvSpPr>
          <p:cNvPr id="24" name="TextBox 23"/>
          <p:cNvSpPr txBox="1"/>
          <p:nvPr/>
        </p:nvSpPr>
        <p:spPr>
          <a:xfrm>
            <a:off x="914400" y="6172200"/>
            <a:ext cx="609600" cy="381000"/>
          </a:xfrm>
          <a:prstGeom prst="rect">
            <a:avLst/>
          </a:prstGeom>
          <a:noFill/>
        </p:spPr>
        <p:txBody>
          <a:bodyPr wrap="square" rtlCol="0">
            <a:spAutoFit/>
          </a:bodyPr>
          <a:lstStyle/>
          <a:p>
            <a:r>
              <a:rPr lang="en-US" dirty="0" smtClean="0"/>
              <a:t>5</a:t>
            </a:r>
            <a:endParaRPr lang="en-US" dirty="0"/>
          </a:p>
        </p:txBody>
      </p:sp>
      <p:sp>
        <p:nvSpPr>
          <p:cNvPr id="25" name="TextBox 24"/>
          <p:cNvSpPr txBox="1"/>
          <p:nvPr/>
        </p:nvSpPr>
        <p:spPr>
          <a:xfrm>
            <a:off x="1981200" y="6400800"/>
            <a:ext cx="609600" cy="381000"/>
          </a:xfrm>
          <a:prstGeom prst="rect">
            <a:avLst/>
          </a:prstGeom>
          <a:noFill/>
        </p:spPr>
        <p:txBody>
          <a:bodyPr wrap="square" rtlCol="0">
            <a:spAutoFit/>
          </a:bodyPr>
          <a:lstStyle/>
          <a:p>
            <a:r>
              <a:rPr lang="en-US" dirty="0" smtClean="0"/>
              <a:t>6</a:t>
            </a:r>
            <a:endParaRPr lang="en-US" dirty="0"/>
          </a:p>
        </p:txBody>
      </p:sp>
      <p:sp>
        <p:nvSpPr>
          <p:cNvPr id="26" name="TextBox 25"/>
          <p:cNvSpPr txBox="1"/>
          <p:nvPr/>
        </p:nvSpPr>
        <p:spPr>
          <a:xfrm>
            <a:off x="2971800" y="6248400"/>
            <a:ext cx="609600" cy="381000"/>
          </a:xfrm>
          <a:prstGeom prst="rect">
            <a:avLst/>
          </a:prstGeom>
          <a:noFill/>
        </p:spPr>
        <p:txBody>
          <a:bodyPr wrap="square" rtlCol="0">
            <a:spAutoFit/>
          </a:bodyPr>
          <a:lstStyle/>
          <a:p>
            <a:r>
              <a:rPr lang="en-US" dirty="0" smtClean="0"/>
              <a:t>7</a:t>
            </a:r>
            <a:endParaRPr lang="en-US" dirty="0"/>
          </a:p>
        </p:txBody>
      </p:sp>
      <p:sp>
        <p:nvSpPr>
          <p:cNvPr id="30" name="TextBox 29"/>
          <p:cNvSpPr txBox="1"/>
          <p:nvPr/>
        </p:nvSpPr>
        <p:spPr>
          <a:xfrm>
            <a:off x="3657600" y="6096000"/>
            <a:ext cx="5486400" cy="646331"/>
          </a:xfrm>
          <a:prstGeom prst="rect">
            <a:avLst/>
          </a:prstGeom>
          <a:noFill/>
        </p:spPr>
        <p:txBody>
          <a:bodyPr wrap="square" rtlCol="0">
            <a:spAutoFit/>
          </a:bodyPr>
          <a:lstStyle/>
          <a:p>
            <a:r>
              <a:rPr lang="en-US" dirty="0" smtClean="0"/>
              <a:t>A chain code would be: 6,1,0,7,2,3,4,5</a:t>
            </a:r>
          </a:p>
          <a:p>
            <a:r>
              <a:rPr lang="en-US" dirty="0" smtClean="0"/>
              <a:t>The order may vary due to the starting point</a:t>
            </a:r>
            <a:endParaRPr lang="en-US" dirty="0"/>
          </a:p>
        </p:txBody>
      </p:sp>
      <p:grpSp>
        <p:nvGrpSpPr>
          <p:cNvPr id="38" name="Group 37"/>
          <p:cNvGrpSpPr/>
          <p:nvPr/>
        </p:nvGrpSpPr>
        <p:grpSpPr>
          <a:xfrm>
            <a:off x="3962400" y="4495006"/>
            <a:ext cx="2590800" cy="1600994"/>
            <a:chOff x="3886200" y="4342606"/>
            <a:chExt cx="2820988" cy="1905794"/>
          </a:xfrm>
        </p:grpSpPr>
        <p:sp>
          <p:nvSpPr>
            <p:cNvPr id="29" name="Freeform 28"/>
            <p:cNvSpPr/>
            <p:nvPr/>
          </p:nvSpPr>
          <p:spPr>
            <a:xfrm>
              <a:off x="4391696" y="4495006"/>
              <a:ext cx="2240924" cy="1674254"/>
            </a:xfrm>
            <a:custGeom>
              <a:avLst/>
              <a:gdLst>
                <a:gd name="connsiteX0" fmla="*/ 669701 w 2807594"/>
                <a:gd name="connsiteY0" fmla="*/ 0 h 1674254"/>
                <a:gd name="connsiteX1" fmla="*/ 0 w 2807594"/>
                <a:gd name="connsiteY1" fmla="*/ 772732 h 1674254"/>
                <a:gd name="connsiteX2" fmla="*/ 0 w 2807594"/>
                <a:gd name="connsiteY2" fmla="*/ 1674254 h 1674254"/>
                <a:gd name="connsiteX3" fmla="*/ 618186 w 2807594"/>
                <a:gd name="connsiteY3" fmla="*/ 914400 h 1674254"/>
                <a:gd name="connsiteX4" fmla="*/ 1596980 w 2807594"/>
                <a:gd name="connsiteY4" fmla="*/ 914400 h 1674254"/>
                <a:gd name="connsiteX5" fmla="*/ 2240924 w 2807594"/>
                <a:gd name="connsiteY5" fmla="*/ 1571223 h 1674254"/>
                <a:gd name="connsiteX6" fmla="*/ 2807594 w 2807594"/>
                <a:gd name="connsiteY6" fmla="*/ 888642 h 1674254"/>
                <a:gd name="connsiteX7" fmla="*/ 1931831 w 2807594"/>
                <a:gd name="connsiteY7" fmla="*/ 0 h 1674254"/>
                <a:gd name="connsiteX8" fmla="*/ 669701 w 2807594"/>
                <a:gd name="connsiteY8" fmla="*/ 0 h 1674254"/>
                <a:gd name="connsiteX0" fmla="*/ 669701 w 2274194"/>
                <a:gd name="connsiteY0" fmla="*/ 0 h 1674254"/>
                <a:gd name="connsiteX1" fmla="*/ 0 w 2274194"/>
                <a:gd name="connsiteY1" fmla="*/ 772732 h 1674254"/>
                <a:gd name="connsiteX2" fmla="*/ 0 w 2274194"/>
                <a:gd name="connsiteY2" fmla="*/ 1674254 h 1674254"/>
                <a:gd name="connsiteX3" fmla="*/ 618186 w 2274194"/>
                <a:gd name="connsiteY3" fmla="*/ 914400 h 1674254"/>
                <a:gd name="connsiteX4" fmla="*/ 1596980 w 2274194"/>
                <a:gd name="connsiteY4" fmla="*/ 914400 h 1674254"/>
                <a:gd name="connsiteX5" fmla="*/ 2240924 w 2274194"/>
                <a:gd name="connsiteY5" fmla="*/ 1571223 h 1674254"/>
                <a:gd name="connsiteX6" fmla="*/ 2274194 w 2274194"/>
                <a:gd name="connsiteY6" fmla="*/ 888642 h 1674254"/>
                <a:gd name="connsiteX7" fmla="*/ 1931831 w 2274194"/>
                <a:gd name="connsiteY7" fmla="*/ 0 h 1674254"/>
                <a:gd name="connsiteX8" fmla="*/ 669701 w 2274194"/>
                <a:gd name="connsiteY8" fmla="*/ 0 h 1674254"/>
                <a:gd name="connsiteX0" fmla="*/ 669701 w 3721994"/>
                <a:gd name="connsiteY0" fmla="*/ 0 h 1674254"/>
                <a:gd name="connsiteX1" fmla="*/ 0 w 3721994"/>
                <a:gd name="connsiteY1" fmla="*/ 772732 h 1674254"/>
                <a:gd name="connsiteX2" fmla="*/ 0 w 3721994"/>
                <a:gd name="connsiteY2" fmla="*/ 1674254 h 1674254"/>
                <a:gd name="connsiteX3" fmla="*/ 618186 w 3721994"/>
                <a:gd name="connsiteY3" fmla="*/ 914400 h 1674254"/>
                <a:gd name="connsiteX4" fmla="*/ 1596980 w 3721994"/>
                <a:gd name="connsiteY4" fmla="*/ 914400 h 1674254"/>
                <a:gd name="connsiteX5" fmla="*/ 2240924 w 3721994"/>
                <a:gd name="connsiteY5" fmla="*/ 1571223 h 1674254"/>
                <a:gd name="connsiteX6" fmla="*/ 3721994 w 3721994"/>
                <a:gd name="connsiteY6" fmla="*/ 50442 h 1674254"/>
                <a:gd name="connsiteX7" fmla="*/ 1931831 w 3721994"/>
                <a:gd name="connsiteY7" fmla="*/ 0 h 1674254"/>
                <a:gd name="connsiteX8" fmla="*/ 669701 w 3721994"/>
                <a:gd name="connsiteY8" fmla="*/ 0 h 1674254"/>
                <a:gd name="connsiteX0" fmla="*/ 669701 w 2240924"/>
                <a:gd name="connsiteY0" fmla="*/ 0 h 1674254"/>
                <a:gd name="connsiteX1" fmla="*/ 0 w 2240924"/>
                <a:gd name="connsiteY1" fmla="*/ 772732 h 1674254"/>
                <a:gd name="connsiteX2" fmla="*/ 0 w 2240924"/>
                <a:gd name="connsiteY2" fmla="*/ 1674254 h 1674254"/>
                <a:gd name="connsiteX3" fmla="*/ 618186 w 2240924"/>
                <a:gd name="connsiteY3" fmla="*/ 914400 h 1674254"/>
                <a:gd name="connsiteX4" fmla="*/ 1596980 w 2240924"/>
                <a:gd name="connsiteY4" fmla="*/ 914400 h 1674254"/>
                <a:gd name="connsiteX5" fmla="*/ 2240924 w 2240924"/>
                <a:gd name="connsiteY5" fmla="*/ 1571223 h 1674254"/>
                <a:gd name="connsiteX6" fmla="*/ 2197994 w 2240924"/>
                <a:gd name="connsiteY6" fmla="*/ 355242 h 1674254"/>
                <a:gd name="connsiteX7" fmla="*/ 1931831 w 2240924"/>
                <a:gd name="connsiteY7" fmla="*/ 0 h 1674254"/>
                <a:gd name="connsiteX8" fmla="*/ 669701 w 2240924"/>
                <a:gd name="connsiteY8" fmla="*/ 0 h 1674254"/>
                <a:gd name="connsiteX0" fmla="*/ 669701 w 2240924"/>
                <a:gd name="connsiteY0" fmla="*/ 0 h 1674254"/>
                <a:gd name="connsiteX1" fmla="*/ 0 w 2240924"/>
                <a:gd name="connsiteY1" fmla="*/ 772732 h 1674254"/>
                <a:gd name="connsiteX2" fmla="*/ 0 w 2240924"/>
                <a:gd name="connsiteY2" fmla="*/ 1674254 h 1674254"/>
                <a:gd name="connsiteX3" fmla="*/ 618186 w 2240924"/>
                <a:gd name="connsiteY3" fmla="*/ 914400 h 1674254"/>
                <a:gd name="connsiteX4" fmla="*/ 1596980 w 2240924"/>
                <a:gd name="connsiteY4" fmla="*/ 914400 h 1674254"/>
                <a:gd name="connsiteX5" fmla="*/ 2240924 w 2240924"/>
                <a:gd name="connsiteY5" fmla="*/ 1571223 h 1674254"/>
                <a:gd name="connsiteX6" fmla="*/ 2197994 w 2240924"/>
                <a:gd name="connsiteY6" fmla="*/ 355242 h 1674254"/>
                <a:gd name="connsiteX7" fmla="*/ 865031 w 2240924"/>
                <a:gd name="connsiteY7" fmla="*/ 0 h 1674254"/>
                <a:gd name="connsiteX8" fmla="*/ 669701 w 2240924"/>
                <a:gd name="connsiteY8" fmla="*/ 0 h 1674254"/>
                <a:gd name="connsiteX0" fmla="*/ 669701 w 2240924"/>
                <a:gd name="connsiteY0" fmla="*/ 0 h 1674254"/>
                <a:gd name="connsiteX1" fmla="*/ 0 w 2240924"/>
                <a:gd name="connsiteY1" fmla="*/ 772732 h 1674254"/>
                <a:gd name="connsiteX2" fmla="*/ 0 w 2240924"/>
                <a:gd name="connsiteY2" fmla="*/ 1674254 h 1674254"/>
                <a:gd name="connsiteX3" fmla="*/ 618186 w 2240924"/>
                <a:gd name="connsiteY3" fmla="*/ 914400 h 1674254"/>
                <a:gd name="connsiteX4" fmla="*/ 1596980 w 2240924"/>
                <a:gd name="connsiteY4" fmla="*/ 914400 h 1674254"/>
                <a:gd name="connsiteX5" fmla="*/ 2240924 w 2240924"/>
                <a:gd name="connsiteY5" fmla="*/ 1571223 h 1674254"/>
                <a:gd name="connsiteX6" fmla="*/ 2197994 w 2240924"/>
                <a:gd name="connsiteY6" fmla="*/ 355242 h 1674254"/>
                <a:gd name="connsiteX7" fmla="*/ 1779431 w 2240924"/>
                <a:gd name="connsiteY7" fmla="*/ 0 h 1674254"/>
                <a:gd name="connsiteX8" fmla="*/ 669701 w 2240924"/>
                <a:gd name="connsiteY8" fmla="*/ 0 h 167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924" h="1674254">
                  <a:moveTo>
                    <a:pt x="669701" y="0"/>
                  </a:moveTo>
                  <a:lnTo>
                    <a:pt x="0" y="772732"/>
                  </a:lnTo>
                  <a:lnTo>
                    <a:pt x="0" y="1674254"/>
                  </a:lnTo>
                  <a:lnTo>
                    <a:pt x="618186" y="914400"/>
                  </a:lnTo>
                  <a:lnTo>
                    <a:pt x="1596980" y="914400"/>
                  </a:lnTo>
                  <a:lnTo>
                    <a:pt x="2240924" y="1571223"/>
                  </a:lnTo>
                  <a:lnTo>
                    <a:pt x="2197994" y="355242"/>
                  </a:lnTo>
                  <a:lnTo>
                    <a:pt x="1779431" y="0"/>
                  </a:lnTo>
                  <a:lnTo>
                    <a:pt x="66970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34"/>
            <p:cNvCxnSpPr/>
            <p:nvPr/>
          </p:nvCxnSpPr>
          <p:spPr>
            <a:xfrm rot="16200000" flipH="1">
              <a:off x="4114800" y="4952206"/>
              <a:ext cx="381000" cy="762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886200" y="4506674"/>
              <a:ext cx="1143000" cy="369332"/>
            </a:xfrm>
            <a:prstGeom prst="rect">
              <a:avLst/>
            </a:prstGeom>
            <a:noFill/>
          </p:spPr>
          <p:txBody>
            <a:bodyPr wrap="square" rtlCol="0">
              <a:spAutoFit/>
            </a:bodyPr>
            <a:lstStyle/>
            <a:p>
              <a:r>
                <a:rPr lang="en-US" dirty="0" smtClean="0"/>
                <a:t>Start</a:t>
              </a:r>
              <a:endParaRPr lang="en-US" dirty="0"/>
            </a:p>
          </p:txBody>
        </p:sp>
        <p:cxnSp>
          <p:nvCxnSpPr>
            <p:cNvPr id="27" name="Straight Arrow Connector 26"/>
            <p:cNvCxnSpPr/>
            <p:nvPr/>
          </p:nvCxnSpPr>
          <p:spPr>
            <a:xfrm rot="5400000">
              <a:off x="3771900" y="5752306"/>
              <a:ext cx="9906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flipH="1" flipV="1">
              <a:off x="4381500" y="5599906"/>
              <a:ext cx="685800" cy="6096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105400" y="5560218"/>
              <a:ext cx="9144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6019800" y="5638006"/>
              <a:ext cx="533400"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5982494" y="5447506"/>
              <a:ext cx="14478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0800000">
              <a:off x="5029200" y="4342606"/>
              <a:ext cx="1066800" cy="15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6248401" y="4342606"/>
              <a:ext cx="381000" cy="3048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4419600" y="4418806"/>
              <a:ext cx="533400" cy="5334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After finding the contours it is easier to see, debug, and to apply a filter if you could see the outlines of the contours. cvDrawContours does this for us. It draws the outline of all the contours.  We use the function as following:</a:t>
            </a:r>
          </a:p>
          <a:p>
            <a:endParaRPr lang="en-US" dirty="0" smtClean="0"/>
          </a:p>
          <a:p>
            <a:r>
              <a:rPr lang="en-US" dirty="0" smtClean="0"/>
              <a:t>cvDrawContours( </a:t>
            </a:r>
            <a:r>
              <a:rPr lang="en-US" i="1" dirty="0" smtClean="0"/>
              <a:t>image to draw on</a:t>
            </a:r>
            <a:r>
              <a:rPr lang="en-US" dirty="0" smtClean="0"/>
              <a:t>, </a:t>
            </a:r>
            <a:r>
              <a:rPr lang="en-US" i="1" dirty="0" smtClean="0"/>
              <a:t>pointer to first contour</a:t>
            </a:r>
            <a:r>
              <a:rPr lang="en-US" dirty="0" smtClean="0"/>
              <a:t>, </a:t>
            </a:r>
            <a:r>
              <a:rPr lang="en-US" i="1" dirty="0" smtClean="0"/>
              <a:t>color of the external contours</a:t>
            </a:r>
            <a:r>
              <a:rPr lang="en-US" dirty="0" smtClean="0"/>
              <a:t>, </a:t>
            </a:r>
            <a:r>
              <a:rPr lang="en-US" i="1" dirty="0" smtClean="0"/>
              <a:t>color of the internal contours</a:t>
            </a:r>
            <a:r>
              <a:rPr lang="en-US" dirty="0" smtClean="0"/>
              <a:t>, </a:t>
            </a:r>
            <a:r>
              <a:rPr lang="en-US" i="1" dirty="0" smtClean="0"/>
              <a:t>thickness of the line</a:t>
            </a:r>
            <a:r>
              <a:rPr lang="en-US" dirty="0" smtClean="0"/>
              <a:t>,</a:t>
            </a:r>
            <a:r>
              <a:rPr lang="en-US" i="1" dirty="0" smtClean="0"/>
              <a:t> type of line</a:t>
            </a:r>
            <a:r>
              <a:rPr lang="en-US" dirty="0" smtClean="0"/>
              <a:t> );</a:t>
            </a:r>
            <a:endParaRPr lang="en-US" dirty="0"/>
          </a:p>
        </p:txBody>
      </p:sp>
      <p:sp>
        <p:nvSpPr>
          <p:cNvPr id="3" name="Title 2"/>
          <p:cNvSpPr>
            <a:spLocks noGrp="1"/>
          </p:cNvSpPr>
          <p:nvPr>
            <p:ph type="title"/>
          </p:nvPr>
        </p:nvSpPr>
        <p:spPr/>
        <p:txBody>
          <a:bodyPr/>
          <a:lstStyle/>
          <a:p>
            <a:pPr algn="ctr"/>
            <a:r>
              <a:rPr lang="en-US" dirty="0" smtClean="0"/>
              <a:t>cvDrawContours</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contours drawn in the picture match those black spots in the binary image</a:t>
            </a:r>
            <a:endParaRPr lang="en-US" dirty="0"/>
          </a:p>
        </p:txBody>
      </p:sp>
      <p:sp>
        <p:nvSpPr>
          <p:cNvPr id="3" name="Title 2"/>
          <p:cNvSpPr>
            <a:spLocks noGrp="1"/>
          </p:cNvSpPr>
          <p:nvPr>
            <p:ph type="title"/>
          </p:nvPr>
        </p:nvSpPr>
        <p:spPr/>
        <p:txBody>
          <a:bodyPr/>
          <a:lstStyle/>
          <a:p>
            <a:pPr algn="ctr"/>
            <a:r>
              <a:rPr lang="en-US" dirty="0" smtClean="0"/>
              <a:t>Contour Finding Pictures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33400" y="3048000"/>
            <a:ext cx="8141223" cy="3200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Robot Base</a:t>
            </a:r>
            <a:endParaRPr lang="en-US" dirty="0"/>
          </a:p>
        </p:txBody>
      </p:sp>
      <p:pic>
        <p:nvPicPr>
          <p:cNvPr id="86020" name="Picture 4" descr="http://robotics.ee.uwa.edu.au/eyebot/doc/robots/omni-side.jpg"/>
          <p:cNvPicPr>
            <a:picLocks noChangeAspect="1" noChangeArrowheads="1"/>
          </p:cNvPicPr>
          <p:nvPr/>
        </p:nvPicPr>
        <p:blipFill>
          <a:blip r:embed="rId2" cstate="print"/>
          <a:srcRect/>
          <a:stretch>
            <a:fillRect/>
          </a:stretch>
        </p:blipFill>
        <p:spPr bwMode="auto">
          <a:xfrm>
            <a:off x="304800" y="3870561"/>
            <a:ext cx="3810000" cy="2606439"/>
          </a:xfrm>
          <a:prstGeom prst="rect">
            <a:avLst/>
          </a:prstGeom>
          <a:noFill/>
        </p:spPr>
      </p:pic>
      <p:pic>
        <p:nvPicPr>
          <p:cNvPr id="86022" name="Picture 6" descr="http://4.bp.blogspot.com/_3uvKxTmlJmQ/Swk9i8ilAJI/AAAAAAAAABs/ORRZMQd1eKs/s320/IMG_0816.JPG"/>
          <p:cNvPicPr>
            <a:picLocks noChangeAspect="1" noChangeArrowheads="1"/>
          </p:cNvPicPr>
          <p:nvPr/>
        </p:nvPicPr>
        <p:blipFill>
          <a:blip r:embed="rId3" cstate="print"/>
          <a:srcRect/>
          <a:stretch>
            <a:fillRect/>
          </a:stretch>
        </p:blipFill>
        <p:spPr bwMode="auto">
          <a:xfrm>
            <a:off x="457200" y="1295400"/>
            <a:ext cx="3048000" cy="2286001"/>
          </a:xfrm>
          <a:prstGeom prst="rect">
            <a:avLst/>
          </a:prstGeom>
          <a:noFill/>
        </p:spPr>
      </p:pic>
      <p:pic>
        <p:nvPicPr>
          <p:cNvPr id="86024" name="Picture 8" descr="http://robomatter.com/images/ifi/largeomniwheel.jpg"/>
          <p:cNvPicPr>
            <a:picLocks noChangeAspect="1" noChangeArrowheads="1"/>
          </p:cNvPicPr>
          <p:nvPr/>
        </p:nvPicPr>
        <p:blipFill>
          <a:blip r:embed="rId4" cstate="print"/>
          <a:srcRect/>
          <a:stretch>
            <a:fillRect/>
          </a:stretch>
        </p:blipFill>
        <p:spPr bwMode="auto">
          <a:xfrm>
            <a:off x="5257800" y="1066799"/>
            <a:ext cx="2819400" cy="2819401"/>
          </a:xfrm>
          <a:prstGeom prst="rect">
            <a:avLst/>
          </a:prstGeom>
          <a:noFill/>
        </p:spPr>
      </p:pic>
      <p:pic>
        <p:nvPicPr>
          <p:cNvPr id="86018" name="Picture 2" descr="http://blog.electricbricks.com/wp-content/uploads/tetrix.jpg"/>
          <p:cNvPicPr>
            <a:picLocks noChangeAspect="1" noChangeArrowheads="1"/>
          </p:cNvPicPr>
          <p:nvPr/>
        </p:nvPicPr>
        <p:blipFill>
          <a:blip r:embed="rId5" cstate="print"/>
          <a:srcRect/>
          <a:stretch>
            <a:fillRect/>
          </a:stretch>
        </p:blipFill>
        <p:spPr bwMode="auto">
          <a:xfrm>
            <a:off x="4601009" y="3733800"/>
            <a:ext cx="4085791" cy="3048000"/>
          </a:xfrm>
          <a:prstGeom prst="rect">
            <a:avLst/>
          </a:prstGeo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92500"/>
          </a:bodyPr>
          <a:lstStyle/>
          <a:p>
            <a:r>
              <a:rPr lang="en-US" dirty="0" smtClean="0"/>
              <a:t>Since cvFindContours detects and finds all contours, there will be much noise. Therefore, it is necessary to have a filter to reduce the number of contours so that only the important contours are drawn. Here are some techniques:</a:t>
            </a:r>
          </a:p>
          <a:p>
            <a:r>
              <a:rPr lang="en-US" dirty="0" smtClean="0"/>
              <a:t>Filter by the size</a:t>
            </a:r>
          </a:p>
          <a:p>
            <a:r>
              <a:rPr lang="en-US" dirty="0" smtClean="0"/>
              <a:t>Filter by the aspect ratio of the object (length/width or vice versa)</a:t>
            </a:r>
          </a:p>
          <a:p>
            <a:r>
              <a:rPr lang="en-US" dirty="0" smtClean="0"/>
              <a:t>Filter by extent (object area/bounding box area)</a:t>
            </a:r>
          </a:p>
          <a:p>
            <a:endParaRPr lang="en-US" dirty="0" smtClean="0"/>
          </a:p>
          <a:p>
            <a:endParaRPr lang="en-US" dirty="0" smtClean="0"/>
          </a:p>
        </p:txBody>
      </p:sp>
      <p:sp>
        <p:nvSpPr>
          <p:cNvPr id="3" name="Title 2"/>
          <p:cNvSpPr>
            <a:spLocks noGrp="1"/>
          </p:cNvSpPr>
          <p:nvPr>
            <p:ph type="title"/>
          </p:nvPr>
        </p:nvSpPr>
        <p:spPr/>
        <p:txBody>
          <a:bodyPr/>
          <a:lstStyle/>
          <a:p>
            <a:pPr algn="ctr"/>
            <a:r>
              <a:rPr lang="en-US" dirty="0" smtClean="0"/>
              <a:t>The Filter</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525963"/>
          </a:xfrm>
        </p:spPr>
        <p:txBody>
          <a:bodyPr/>
          <a:lstStyle/>
          <a:p>
            <a:r>
              <a:rPr lang="en-US" dirty="0" smtClean="0"/>
              <a:t>Filter by the circularity.</a:t>
            </a:r>
          </a:p>
          <a:p>
            <a:r>
              <a:rPr lang="en-US" dirty="0" smtClean="0"/>
              <a:t>Because of the filter, the cup is detected and neither of the sharks are.</a:t>
            </a:r>
            <a:endParaRPr lang="en-US" dirty="0"/>
          </a:p>
        </p:txBody>
      </p:sp>
      <p:sp>
        <p:nvSpPr>
          <p:cNvPr id="3" name="Title 2"/>
          <p:cNvSpPr>
            <a:spLocks noGrp="1"/>
          </p:cNvSpPr>
          <p:nvPr>
            <p:ph type="title"/>
          </p:nvPr>
        </p:nvSpPr>
        <p:spPr/>
        <p:txBody>
          <a:bodyPr/>
          <a:lstStyle/>
          <a:p>
            <a:pPr algn="ctr"/>
            <a:r>
              <a:rPr lang="en-US" dirty="0" smtClean="0"/>
              <a:t>The Filter(2)</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09800" y="2895600"/>
            <a:ext cx="4724400" cy="37263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0328"/>
            <a:ext cx="8229600" cy="5376672"/>
          </a:xfrm>
        </p:spPr>
        <p:txBody>
          <a:bodyPr/>
          <a:lstStyle/>
          <a:p>
            <a:r>
              <a:rPr lang="en-US" dirty="0" smtClean="0"/>
              <a:t>We find the centroid using something called moments. Moments is the following equation:</a:t>
            </a:r>
          </a:p>
          <a:p>
            <a:pPr>
              <a:buNone/>
            </a:pPr>
            <a:r>
              <a:rPr lang="en-US" dirty="0" smtClean="0"/>
              <a:t>                                                                       We can substitute values ij to get the right order of the moments. We find the center by first substituting i=1, j=0, and dividing it by the area (i=0, j=0) to get the x coordinate. This gets us the center of the x axis. Then we substitute i=0, j=1, to get the y coordinate. This gets us the center of the y axis.</a:t>
            </a:r>
          </a:p>
          <a:p>
            <a:pPr>
              <a:buNone/>
            </a:pPr>
            <a:endParaRPr lang="en-US" dirty="0" smtClean="0"/>
          </a:p>
          <a:p>
            <a:pPr>
              <a:buNone/>
            </a:pPr>
            <a:endParaRPr lang="en-US" dirty="0"/>
          </a:p>
        </p:txBody>
      </p:sp>
      <p:sp>
        <p:nvSpPr>
          <p:cNvPr id="3" name="Title 2"/>
          <p:cNvSpPr>
            <a:spLocks noGrp="1"/>
          </p:cNvSpPr>
          <p:nvPr>
            <p:ph type="title"/>
          </p:nvPr>
        </p:nvSpPr>
        <p:spPr/>
        <p:txBody>
          <a:bodyPr/>
          <a:lstStyle/>
          <a:p>
            <a:pPr algn="ctr"/>
            <a:r>
              <a:rPr lang="en-US" dirty="0" smtClean="0"/>
              <a:t>Finding the Centroid</a:t>
            </a:r>
            <a:endParaRPr lang="en-US" dirty="0"/>
          </a:p>
        </p:txBody>
      </p:sp>
      <p:pic>
        <p:nvPicPr>
          <p:cNvPr id="9218" name="Picture 2" descr="M_{ij} = \sum_x \sum_y x^i y^j I(x,y)\,\!"/>
          <p:cNvPicPr>
            <a:picLocks noChangeAspect="1" noChangeArrowheads="1"/>
          </p:cNvPicPr>
          <p:nvPr/>
        </p:nvPicPr>
        <p:blipFill>
          <a:blip r:embed="rId2" cstate="print"/>
          <a:srcRect/>
          <a:stretch>
            <a:fillRect/>
          </a:stretch>
        </p:blipFill>
        <p:spPr bwMode="auto">
          <a:xfrm>
            <a:off x="990600" y="2209800"/>
            <a:ext cx="1905000" cy="371475"/>
          </a:xfrm>
          <a:prstGeom prst="rect">
            <a:avLst/>
          </a:prstGeom>
          <a:noFill/>
        </p:spPr>
      </p:pic>
      <p:pic>
        <p:nvPicPr>
          <p:cNvPr id="9220" name="Picture 4" descr="\bar{x}=\frac{M_{10}}{M_{00}}"/>
          <p:cNvPicPr>
            <a:picLocks noChangeAspect="1" noChangeArrowheads="1"/>
          </p:cNvPicPr>
          <p:nvPr/>
        </p:nvPicPr>
        <p:blipFill>
          <a:blip r:embed="rId3" cstate="print"/>
          <a:srcRect/>
          <a:stretch>
            <a:fillRect/>
          </a:stretch>
        </p:blipFill>
        <p:spPr bwMode="auto">
          <a:xfrm>
            <a:off x="990600" y="6134099"/>
            <a:ext cx="695325" cy="419101"/>
          </a:xfrm>
          <a:prstGeom prst="rect">
            <a:avLst/>
          </a:prstGeom>
          <a:noFill/>
        </p:spPr>
      </p:pic>
      <p:pic>
        <p:nvPicPr>
          <p:cNvPr id="9222" name="Picture 6" descr="\bar{y}=\frac{M_{01}}{M_{00}}"/>
          <p:cNvPicPr>
            <a:picLocks noChangeAspect="1" noChangeArrowheads="1"/>
          </p:cNvPicPr>
          <p:nvPr/>
        </p:nvPicPr>
        <p:blipFill>
          <a:blip r:embed="rId4" cstate="print"/>
          <a:srcRect/>
          <a:stretch>
            <a:fillRect/>
          </a:stretch>
        </p:blipFill>
        <p:spPr bwMode="auto">
          <a:xfrm>
            <a:off x="1981200" y="6134099"/>
            <a:ext cx="695325" cy="419101"/>
          </a:xfrm>
          <a:prstGeom prst="rect">
            <a:avLst/>
          </a:prstGeom>
          <a:noFill/>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is a function for calculating the area named cvContourArea. It works in the format:</a:t>
            </a:r>
          </a:p>
          <a:p>
            <a:endParaRPr lang="en-US" dirty="0" smtClean="0"/>
          </a:p>
          <a:p>
            <a:r>
              <a:rPr lang="en-US" dirty="0" smtClean="0"/>
              <a:t>cvContourArea( </a:t>
            </a:r>
            <a:r>
              <a:rPr lang="en-US" i="1" dirty="0" smtClean="0"/>
              <a:t>contour sequence</a:t>
            </a:r>
            <a:r>
              <a:rPr lang="en-US" dirty="0" smtClean="0"/>
              <a:t>, </a:t>
            </a:r>
            <a:r>
              <a:rPr lang="en-US" i="1" dirty="0" smtClean="0"/>
              <a:t>starting and ending points of the area </a:t>
            </a:r>
            <a:r>
              <a:rPr lang="en-US" dirty="0" smtClean="0"/>
              <a:t>);</a:t>
            </a:r>
          </a:p>
          <a:p>
            <a:endParaRPr lang="en-US" dirty="0"/>
          </a:p>
        </p:txBody>
      </p:sp>
      <p:sp>
        <p:nvSpPr>
          <p:cNvPr id="3" name="Title 2"/>
          <p:cNvSpPr>
            <a:spLocks noGrp="1"/>
          </p:cNvSpPr>
          <p:nvPr>
            <p:ph type="title"/>
          </p:nvPr>
        </p:nvSpPr>
        <p:spPr/>
        <p:txBody>
          <a:bodyPr/>
          <a:lstStyle/>
          <a:p>
            <a:pPr algn="ctr"/>
            <a:r>
              <a:rPr lang="en-US" dirty="0" smtClean="0"/>
              <a:t>Calculating the Object Area</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find the aspect ratio by finding the length and width and dividing them to get the ratio.</a:t>
            </a:r>
          </a:p>
          <a:p>
            <a:r>
              <a:rPr lang="en-US" dirty="0" smtClean="0"/>
              <a:t>We first declare a 2d box around the contour. This variable we declare contains the measurements for the length and width of the box. </a:t>
            </a:r>
          </a:p>
          <a:p>
            <a:endParaRPr lang="en-US" dirty="0"/>
          </a:p>
        </p:txBody>
      </p:sp>
      <p:sp>
        <p:nvSpPr>
          <p:cNvPr id="16" name="Oval 15"/>
          <p:cNvSpPr/>
          <p:nvPr/>
        </p:nvSpPr>
        <p:spPr>
          <a:xfrm rot="19877436">
            <a:off x="2570751" y="4498777"/>
            <a:ext cx="3306462" cy="171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pPr algn="ctr"/>
            <a:r>
              <a:rPr lang="en-US" dirty="0" smtClean="0"/>
              <a:t>The Aspect Ratio</a:t>
            </a:r>
            <a:endParaRPr lang="en-US" dirty="0"/>
          </a:p>
        </p:txBody>
      </p:sp>
      <p:cxnSp>
        <p:nvCxnSpPr>
          <p:cNvPr id="8" name="Straight Arrow Connector 7"/>
          <p:cNvCxnSpPr>
            <a:stCxn id="16" idx="4"/>
            <a:endCxn id="16" idx="0"/>
          </p:cNvCxnSpPr>
          <p:nvPr/>
        </p:nvCxnSpPr>
        <p:spPr>
          <a:xfrm rot="5400000" flipH="1">
            <a:off x="3472133" y="4944222"/>
            <a:ext cx="1503698" cy="823572"/>
          </a:xfrm>
          <a:prstGeom prst="straightConnector1">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6" idx="2"/>
            <a:endCxn id="16" idx="6"/>
          </p:cNvCxnSpPr>
          <p:nvPr/>
        </p:nvCxnSpPr>
        <p:spPr>
          <a:xfrm rot="10800000" flipH="1">
            <a:off x="2773987" y="4561850"/>
            <a:ext cx="2899990" cy="1588316"/>
          </a:xfrm>
          <a:prstGeom prst="straightConnector1">
            <a:avLst/>
          </a:prstGeom>
          <a:ln w="28575">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5955268"/>
            <a:ext cx="1524000" cy="369332"/>
          </a:xfrm>
          <a:prstGeom prst="rect">
            <a:avLst/>
          </a:prstGeom>
          <a:noFill/>
        </p:spPr>
        <p:txBody>
          <a:bodyPr wrap="square" rtlCol="0">
            <a:spAutoFit/>
          </a:bodyPr>
          <a:lstStyle/>
          <a:p>
            <a:r>
              <a:rPr lang="en-US" dirty="0" smtClean="0"/>
              <a:t>Width</a:t>
            </a:r>
            <a:endParaRPr lang="en-US" dirty="0"/>
          </a:p>
        </p:txBody>
      </p:sp>
      <p:sp>
        <p:nvSpPr>
          <p:cNvPr id="13" name="TextBox 12"/>
          <p:cNvSpPr txBox="1"/>
          <p:nvPr/>
        </p:nvSpPr>
        <p:spPr>
          <a:xfrm>
            <a:off x="5334000" y="4431268"/>
            <a:ext cx="1524000" cy="369332"/>
          </a:xfrm>
          <a:prstGeom prst="rect">
            <a:avLst/>
          </a:prstGeom>
          <a:noFill/>
        </p:spPr>
        <p:txBody>
          <a:bodyPr wrap="square" rtlCol="0">
            <a:spAutoFit/>
          </a:bodyPr>
          <a:lstStyle/>
          <a:p>
            <a:pPr algn="ctr"/>
            <a:r>
              <a:rPr lang="en-US" dirty="0" smtClean="0"/>
              <a:t>Length</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dirty="0" smtClean="0"/>
              <a:t>We can calculate this using the same 2d box. This time we multiply height and width and then divide this by the cvContourArea. This is also called the extent. The equation is:</a:t>
            </a:r>
          </a:p>
          <a:p>
            <a:r>
              <a:rPr lang="en-US" dirty="0" smtClean="0"/>
              <a:t>(Object area)/(Bounding box area)</a:t>
            </a:r>
          </a:p>
        </p:txBody>
      </p:sp>
      <p:sp>
        <p:nvSpPr>
          <p:cNvPr id="3" name="Title 2"/>
          <p:cNvSpPr>
            <a:spLocks noGrp="1"/>
          </p:cNvSpPr>
          <p:nvPr>
            <p:ph type="title"/>
          </p:nvPr>
        </p:nvSpPr>
        <p:spPr/>
        <p:txBody>
          <a:bodyPr>
            <a:normAutofit/>
          </a:bodyPr>
          <a:lstStyle/>
          <a:p>
            <a:pPr algn="ctr"/>
            <a:r>
              <a:rPr lang="en-US" dirty="0" smtClean="0"/>
              <a:t>Percentage of Coverage (Extent)</a:t>
            </a:r>
            <a:endParaRPr lang="en-US" dirty="0"/>
          </a:p>
        </p:txBody>
      </p:sp>
      <p:sp>
        <p:nvSpPr>
          <p:cNvPr id="4" name="Oval 3"/>
          <p:cNvSpPr/>
          <p:nvPr/>
        </p:nvSpPr>
        <p:spPr>
          <a:xfrm rot="19877436">
            <a:off x="2860495" y="4859498"/>
            <a:ext cx="3027680" cy="1213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rot="19716713">
            <a:off x="2873678" y="4804677"/>
            <a:ext cx="3013954" cy="1298426"/>
          </a:xfrm>
          <a:prstGeom prst="rect">
            <a:avLst/>
          </a:prstGeom>
          <a:noFill/>
          <a:ln w="7620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Circularity is calculated by the formula P</a:t>
            </a:r>
            <a:r>
              <a:rPr lang="en-US" baseline="30000" dirty="0" smtClean="0"/>
              <a:t>2</a:t>
            </a:r>
            <a:r>
              <a:rPr lang="en-US" dirty="0" smtClean="0"/>
              <a:t>/4</a:t>
            </a:r>
            <a:r>
              <a:rPr lang="el-GR" dirty="0" smtClean="0"/>
              <a:t>π</a:t>
            </a:r>
            <a:r>
              <a:rPr lang="en-US" dirty="0" smtClean="0"/>
              <a:t>A where P is the perimeter and A is the area. Circularity is the ratio of the area of the shape and the area of the circle with the same perimeter. The less circular the shape, the higher the value.</a:t>
            </a:r>
            <a:endParaRPr lang="en-US" dirty="0"/>
          </a:p>
        </p:txBody>
      </p:sp>
      <p:sp>
        <p:nvSpPr>
          <p:cNvPr id="3" name="Title 2"/>
          <p:cNvSpPr>
            <a:spLocks noGrp="1"/>
          </p:cNvSpPr>
          <p:nvPr>
            <p:ph type="title"/>
          </p:nvPr>
        </p:nvSpPr>
        <p:spPr/>
        <p:txBody>
          <a:bodyPr/>
          <a:lstStyle/>
          <a:p>
            <a:pPr algn="ctr"/>
            <a:r>
              <a:rPr lang="en-US" dirty="0" smtClean="0"/>
              <a:t>Circularity</a:t>
            </a:r>
            <a:endParaRPr lang="en-US" dirty="0"/>
          </a:p>
        </p:txBody>
      </p:sp>
      <p:sp>
        <p:nvSpPr>
          <p:cNvPr id="6" name="Oval 5"/>
          <p:cNvSpPr/>
          <p:nvPr/>
        </p:nvSpPr>
        <p:spPr>
          <a:xfrm>
            <a:off x="1447800" y="4724400"/>
            <a:ext cx="16764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447800" y="5257800"/>
            <a:ext cx="1752600" cy="646331"/>
          </a:xfrm>
          <a:prstGeom prst="rect">
            <a:avLst/>
          </a:prstGeom>
          <a:noFill/>
        </p:spPr>
        <p:txBody>
          <a:bodyPr wrap="square" rtlCol="0">
            <a:spAutoFit/>
          </a:bodyPr>
          <a:lstStyle/>
          <a:p>
            <a:r>
              <a:rPr lang="en-US" dirty="0" smtClean="0"/>
              <a:t>Compactness: 1.0</a:t>
            </a:r>
            <a:endParaRPr lang="en-US" dirty="0"/>
          </a:p>
        </p:txBody>
      </p:sp>
      <p:sp>
        <p:nvSpPr>
          <p:cNvPr id="9" name="Freeform 8"/>
          <p:cNvSpPr/>
          <p:nvPr/>
        </p:nvSpPr>
        <p:spPr>
          <a:xfrm>
            <a:off x="3962400" y="4041315"/>
            <a:ext cx="3580327" cy="2359485"/>
          </a:xfrm>
          <a:custGeom>
            <a:avLst/>
            <a:gdLst>
              <a:gd name="connsiteX0" fmla="*/ 1571222 w 3580327"/>
              <a:gd name="connsiteY0" fmla="*/ 492049 h 2359485"/>
              <a:gd name="connsiteX1" fmla="*/ 1442434 w 3580327"/>
              <a:gd name="connsiteY1" fmla="*/ 414775 h 2359485"/>
              <a:gd name="connsiteX2" fmla="*/ 1365160 w 3580327"/>
              <a:gd name="connsiteY2" fmla="*/ 401896 h 2359485"/>
              <a:gd name="connsiteX3" fmla="*/ 1287887 w 3580327"/>
              <a:gd name="connsiteY3" fmla="*/ 363260 h 2359485"/>
              <a:gd name="connsiteX4" fmla="*/ 1249251 w 3580327"/>
              <a:gd name="connsiteY4" fmla="*/ 350381 h 2359485"/>
              <a:gd name="connsiteX5" fmla="*/ 1133341 w 3580327"/>
              <a:gd name="connsiteY5" fmla="*/ 324623 h 2359485"/>
              <a:gd name="connsiteX6" fmla="*/ 669701 w 3580327"/>
              <a:gd name="connsiteY6" fmla="*/ 311744 h 2359485"/>
              <a:gd name="connsiteX7" fmla="*/ 566670 w 3580327"/>
              <a:gd name="connsiteY7" fmla="*/ 337502 h 2359485"/>
              <a:gd name="connsiteX8" fmla="*/ 502276 w 3580327"/>
              <a:gd name="connsiteY8" fmla="*/ 401896 h 2359485"/>
              <a:gd name="connsiteX9" fmla="*/ 515155 w 3580327"/>
              <a:gd name="connsiteY9" fmla="*/ 492049 h 2359485"/>
              <a:gd name="connsiteX10" fmla="*/ 579549 w 3580327"/>
              <a:gd name="connsiteY10" fmla="*/ 569322 h 2359485"/>
              <a:gd name="connsiteX11" fmla="*/ 618186 w 3580327"/>
              <a:gd name="connsiteY11" fmla="*/ 595080 h 2359485"/>
              <a:gd name="connsiteX12" fmla="*/ 669701 w 3580327"/>
              <a:gd name="connsiteY12" fmla="*/ 710989 h 2359485"/>
              <a:gd name="connsiteX13" fmla="*/ 682580 w 3580327"/>
              <a:gd name="connsiteY13" fmla="*/ 749626 h 2359485"/>
              <a:gd name="connsiteX14" fmla="*/ 656822 w 3580327"/>
              <a:gd name="connsiteY14" fmla="*/ 801141 h 2359485"/>
              <a:gd name="connsiteX15" fmla="*/ 618186 w 3580327"/>
              <a:gd name="connsiteY15" fmla="*/ 839778 h 2359485"/>
              <a:gd name="connsiteX16" fmla="*/ 515155 w 3580327"/>
              <a:gd name="connsiteY16" fmla="*/ 904172 h 2359485"/>
              <a:gd name="connsiteX17" fmla="*/ 399245 w 3580327"/>
              <a:gd name="connsiteY17" fmla="*/ 929930 h 2359485"/>
              <a:gd name="connsiteX18" fmla="*/ 193183 w 3580327"/>
              <a:gd name="connsiteY18" fmla="*/ 955688 h 2359485"/>
              <a:gd name="connsiteX19" fmla="*/ 154546 w 3580327"/>
              <a:gd name="connsiteY19" fmla="*/ 968567 h 2359485"/>
              <a:gd name="connsiteX20" fmla="*/ 64394 w 3580327"/>
              <a:gd name="connsiteY20" fmla="*/ 1045840 h 2359485"/>
              <a:gd name="connsiteX21" fmla="*/ 12879 w 3580327"/>
              <a:gd name="connsiteY21" fmla="*/ 1123113 h 2359485"/>
              <a:gd name="connsiteX22" fmla="*/ 0 w 3580327"/>
              <a:gd name="connsiteY22" fmla="*/ 1161750 h 2359485"/>
              <a:gd name="connsiteX23" fmla="*/ 64394 w 3580327"/>
              <a:gd name="connsiteY23" fmla="*/ 1303418 h 2359485"/>
              <a:gd name="connsiteX24" fmla="*/ 103031 w 3580327"/>
              <a:gd name="connsiteY24" fmla="*/ 1316296 h 2359485"/>
              <a:gd name="connsiteX25" fmla="*/ 193183 w 3580327"/>
              <a:gd name="connsiteY25" fmla="*/ 1393570 h 2359485"/>
              <a:gd name="connsiteX26" fmla="*/ 231820 w 3580327"/>
              <a:gd name="connsiteY26" fmla="*/ 1419327 h 2359485"/>
              <a:gd name="connsiteX27" fmla="*/ 463639 w 3580327"/>
              <a:gd name="connsiteY27" fmla="*/ 1445085 h 2359485"/>
              <a:gd name="connsiteX28" fmla="*/ 566670 w 3580327"/>
              <a:gd name="connsiteY28" fmla="*/ 1457964 h 2359485"/>
              <a:gd name="connsiteX29" fmla="*/ 643944 w 3580327"/>
              <a:gd name="connsiteY29" fmla="*/ 1470843 h 2359485"/>
              <a:gd name="connsiteX30" fmla="*/ 734096 w 3580327"/>
              <a:gd name="connsiteY30" fmla="*/ 1483722 h 2359485"/>
              <a:gd name="connsiteX31" fmla="*/ 837127 w 3580327"/>
              <a:gd name="connsiteY31" fmla="*/ 1509480 h 2359485"/>
              <a:gd name="connsiteX32" fmla="*/ 875763 w 3580327"/>
              <a:gd name="connsiteY32" fmla="*/ 1535237 h 2359485"/>
              <a:gd name="connsiteX33" fmla="*/ 927279 w 3580327"/>
              <a:gd name="connsiteY33" fmla="*/ 1560995 h 2359485"/>
              <a:gd name="connsiteX34" fmla="*/ 940158 w 3580327"/>
              <a:gd name="connsiteY34" fmla="*/ 1599632 h 2359485"/>
              <a:gd name="connsiteX35" fmla="*/ 978794 w 3580327"/>
              <a:gd name="connsiteY35" fmla="*/ 1651147 h 2359485"/>
              <a:gd name="connsiteX36" fmla="*/ 1004552 w 3580327"/>
              <a:gd name="connsiteY36" fmla="*/ 1728420 h 2359485"/>
              <a:gd name="connsiteX37" fmla="*/ 1094704 w 3580327"/>
              <a:gd name="connsiteY37" fmla="*/ 1831451 h 2359485"/>
              <a:gd name="connsiteX38" fmla="*/ 1159098 w 3580327"/>
              <a:gd name="connsiteY38" fmla="*/ 1960240 h 2359485"/>
              <a:gd name="connsiteX39" fmla="*/ 1236372 w 3580327"/>
              <a:gd name="connsiteY39" fmla="*/ 2037513 h 2359485"/>
              <a:gd name="connsiteX40" fmla="*/ 1287887 w 3580327"/>
              <a:gd name="connsiteY40" fmla="*/ 2127665 h 2359485"/>
              <a:gd name="connsiteX41" fmla="*/ 1339403 w 3580327"/>
              <a:gd name="connsiteY41" fmla="*/ 2166302 h 2359485"/>
              <a:gd name="connsiteX42" fmla="*/ 1365160 w 3580327"/>
              <a:gd name="connsiteY42" fmla="*/ 2204939 h 2359485"/>
              <a:gd name="connsiteX43" fmla="*/ 1416676 w 3580327"/>
              <a:gd name="connsiteY43" fmla="*/ 2243575 h 2359485"/>
              <a:gd name="connsiteX44" fmla="*/ 1506828 w 3580327"/>
              <a:gd name="connsiteY44" fmla="*/ 2269333 h 2359485"/>
              <a:gd name="connsiteX45" fmla="*/ 1545465 w 3580327"/>
              <a:gd name="connsiteY45" fmla="*/ 2295091 h 2359485"/>
              <a:gd name="connsiteX46" fmla="*/ 1674253 w 3580327"/>
              <a:gd name="connsiteY46" fmla="*/ 2320849 h 2359485"/>
              <a:gd name="connsiteX47" fmla="*/ 1712890 w 3580327"/>
              <a:gd name="connsiteY47" fmla="*/ 2346606 h 2359485"/>
              <a:gd name="connsiteX48" fmla="*/ 1751527 w 3580327"/>
              <a:gd name="connsiteY48" fmla="*/ 2359485 h 2359485"/>
              <a:gd name="connsiteX49" fmla="*/ 2253803 w 3580327"/>
              <a:gd name="connsiteY49" fmla="*/ 2346606 h 2359485"/>
              <a:gd name="connsiteX50" fmla="*/ 2434107 w 3580327"/>
              <a:gd name="connsiteY50" fmla="*/ 2269333 h 2359485"/>
              <a:gd name="connsiteX51" fmla="*/ 2459865 w 3580327"/>
              <a:gd name="connsiteY51" fmla="*/ 2230696 h 2359485"/>
              <a:gd name="connsiteX52" fmla="*/ 2537138 w 3580327"/>
              <a:gd name="connsiteY52" fmla="*/ 2179181 h 2359485"/>
              <a:gd name="connsiteX53" fmla="*/ 2550017 w 3580327"/>
              <a:gd name="connsiteY53" fmla="*/ 2140544 h 2359485"/>
              <a:gd name="connsiteX54" fmla="*/ 2575774 w 3580327"/>
              <a:gd name="connsiteY54" fmla="*/ 2101908 h 2359485"/>
              <a:gd name="connsiteX55" fmla="*/ 2562896 w 3580327"/>
              <a:gd name="connsiteY55" fmla="*/ 1947361 h 2359485"/>
              <a:gd name="connsiteX56" fmla="*/ 2511380 w 3580327"/>
              <a:gd name="connsiteY56" fmla="*/ 1857209 h 2359485"/>
              <a:gd name="connsiteX57" fmla="*/ 2459865 w 3580327"/>
              <a:gd name="connsiteY57" fmla="*/ 1831451 h 2359485"/>
              <a:gd name="connsiteX58" fmla="*/ 2343955 w 3580327"/>
              <a:gd name="connsiteY58" fmla="*/ 1741299 h 2359485"/>
              <a:gd name="connsiteX59" fmla="*/ 2266682 w 3580327"/>
              <a:gd name="connsiteY59" fmla="*/ 1715541 h 2359485"/>
              <a:gd name="connsiteX60" fmla="*/ 2228045 w 3580327"/>
              <a:gd name="connsiteY60" fmla="*/ 1702663 h 2359485"/>
              <a:gd name="connsiteX61" fmla="*/ 2125014 w 3580327"/>
              <a:gd name="connsiteY61" fmla="*/ 1664026 h 2359485"/>
              <a:gd name="connsiteX62" fmla="*/ 2073498 w 3580327"/>
              <a:gd name="connsiteY62" fmla="*/ 1651147 h 2359485"/>
              <a:gd name="connsiteX63" fmla="*/ 1996225 w 3580327"/>
              <a:gd name="connsiteY63" fmla="*/ 1625389 h 2359485"/>
              <a:gd name="connsiteX64" fmla="*/ 1931831 w 3580327"/>
              <a:gd name="connsiteY64" fmla="*/ 1509480 h 2359485"/>
              <a:gd name="connsiteX65" fmla="*/ 1944710 w 3580327"/>
              <a:gd name="connsiteY65" fmla="*/ 1406449 h 2359485"/>
              <a:gd name="connsiteX66" fmla="*/ 1983346 w 3580327"/>
              <a:gd name="connsiteY66" fmla="*/ 1393570 h 2359485"/>
              <a:gd name="connsiteX67" fmla="*/ 2047741 w 3580327"/>
              <a:gd name="connsiteY67" fmla="*/ 1380691 h 2359485"/>
              <a:gd name="connsiteX68" fmla="*/ 2202287 w 3580327"/>
              <a:gd name="connsiteY68" fmla="*/ 1406449 h 2359485"/>
              <a:gd name="connsiteX69" fmla="*/ 2240924 w 3580327"/>
              <a:gd name="connsiteY69" fmla="*/ 1419327 h 2359485"/>
              <a:gd name="connsiteX70" fmla="*/ 2292439 w 3580327"/>
              <a:gd name="connsiteY70" fmla="*/ 1432206 h 2359485"/>
              <a:gd name="connsiteX71" fmla="*/ 2343955 w 3580327"/>
              <a:gd name="connsiteY71" fmla="*/ 1457964 h 2359485"/>
              <a:gd name="connsiteX72" fmla="*/ 2511380 w 3580327"/>
              <a:gd name="connsiteY72" fmla="*/ 1496601 h 2359485"/>
              <a:gd name="connsiteX73" fmla="*/ 2562896 w 3580327"/>
              <a:gd name="connsiteY73" fmla="*/ 1509480 h 2359485"/>
              <a:gd name="connsiteX74" fmla="*/ 2640169 w 3580327"/>
              <a:gd name="connsiteY74" fmla="*/ 1560995 h 2359485"/>
              <a:gd name="connsiteX75" fmla="*/ 2781836 w 3580327"/>
              <a:gd name="connsiteY75" fmla="*/ 1638268 h 2359485"/>
              <a:gd name="connsiteX76" fmla="*/ 2910625 w 3580327"/>
              <a:gd name="connsiteY76" fmla="*/ 1676905 h 2359485"/>
              <a:gd name="connsiteX77" fmla="*/ 2949262 w 3580327"/>
              <a:gd name="connsiteY77" fmla="*/ 1689784 h 2359485"/>
              <a:gd name="connsiteX78" fmla="*/ 3000777 w 3580327"/>
              <a:gd name="connsiteY78" fmla="*/ 1702663 h 2359485"/>
              <a:gd name="connsiteX79" fmla="*/ 3078051 w 3580327"/>
              <a:gd name="connsiteY79" fmla="*/ 1728420 h 2359485"/>
              <a:gd name="connsiteX80" fmla="*/ 3193960 w 3580327"/>
              <a:gd name="connsiteY80" fmla="*/ 1754178 h 2359485"/>
              <a:gd name="connsiteX81" fmla="*/ 3425780 w 3580327"/>
              <a:gd name="connsiteY81" fmla="*/ 1715541 h 2359485"/>
              <a:gd name="connsiteX82" fmla="*/ 3515932 w 3580327"/>
              <a:gd name="connsiteY82" fmla="*/ 1625389 h 2359485"/>
              <a:gd name="connsiteX83" fmla="*/ 3541690 w 3580327"/>
              <a:gd name="connsiteY83" fmla="*/ 1548116 h 2359485"/>
              <a:gd name="connsiteX84" fmla="*/ 3567448 w 3580327"/>
              <a:gd name="connsiteY84" fmla="*/ 1483722 h 2359485"/>
              <a:gd name="connsiteX85" fmla="*/ 3580327 w 3580327"/>
              <a:gd name="connsiteY85" fmla="*/ 1432206 h 2359485"/>
              <a:gd name="connsiteX86" fmla="*/ 3567448 w 3580327"/>
              <a:gd name="connsiteY86" fmla="*/ 1123113 h 2359485"/>
              <a:gd name="connsiteX87" fmla="*/ 3554569 w 3580327"/>
              <a:gd name="connsiteY87" fmla="*/ 1084477 h 2359485"/>
              <a:gd name="connsiteX88" fmla="*/ 3503053 w 3580327"/>
              <a:gd name="connsiteY88" fmla="*/ 955688 h 2359485"/>
              <a:gd name="connsiteX89" fmla="*/ 3438659 w 3580327"/>
              <a:gd name="connsiteY89" fmla="*/ 878415 h 2359485"/>
              <a:gd name="connsiteX90" fmla="*/ 3400022 w 3580327"/>
              <a:gd name="connsiteY90" fmla="*/ 852657 h 2359485"/>
              <a:gd name="connsiteX91" fmla="*/ 3348507 w 3580327"/>
              <a:gd name="connsiteY91" fmla="*/ 814020 h 2359485"/>
              <a:gd name="connsiteX92" fmla="*/ 3296991 w 3580327"/>
              <a:gd name="connsiteY92" fmla="*/ 801141 h 2359485"/>
              <a:gd name="connsiteX93" fmla="*/ 3181082 w 3580327"/>
              <a:gd name="connsiteY93" fmla="*/ 736747 h 2359485"/>
              <a:gd name="connsiteX94" fmla="*/ 3103808 w 3580327"/>
              <a:gd name="connsiteY94" fmla="*/ 698111 h 2359485"/>
              <a:gd name="connsiteX95" fmla="*/ 2975020 w 3580327"/>
              <a:gd name="connsiteY95" fmla="*/ 672353 h 2359485"/>
              <a:gd name="connsiteX96" fmla="*/ 2756079 w 3580327"/>
              <a:gd name="connsiteY96" fmla="*/ 685232 h 2359485"/>
              <a:gd name="connsiteX97" fmla="*/ 2640169 w 3580327"/>
              <a:gd name="connsiteY97" fmla="*/ 762505 h 2359485"/>
              <a:gd name="connsiteX98" fmla="*/ 2601532 w 3580327"/>
              <a:gd name="connsiteY98" fmla="*/ 801141 h 2359485"/>
              <a:gd name="connsiteX99" fmla="*/ 2459865 w 3580327"/>
              <a:gd name="connsiteY99" fmla="*/ 865536 h 2359485"/>
              <a:gd name="connsiteX100" fmla="*/ 2382591 w 3580327"/>
              <a:gd name="connsiteY100" fmla="*/ 904172 h 2359485"/>
              <a:gd name="connsiteX101" fmla="*/ 2305318 w 3580327"/>
              <a:gd name="connsiteY101" fmla="*/ 891294 h 2359485"/>
              <a:gd name="connsiteX102" fmla="*/ 2266682 w 3580327"/>
              <a:gd name="connsiteY102" fmla="*/ 878415 h 2359485"/>
              <a:gd name="connsiteX103" fmla="*/ 2125014 w 3580327"/>
              <a:gd name="connsiteY103" fmla="*/ 839778 h 2359485"/>
              <a:gd name="connsiteX104" fmla="*/ 2034862 w 3580327"/>
              <a:gd name="connsiteY104" fmla="*/ 775384 h 2359485"/>
              <a:gd name="connsiteX105" fmla="*/ 1957589 w 3580327"/>
              <a:gd name="connsiteY105" fmla="*/ 762505 h 2359485"/>
              <a:gd name="connsiteX106" fmla="*/ 1918952 w 3580327"/>
              <a:gd name="connsiteY106" fmla="*/ 749626 h 2359485"/>
              <a:gd name="connsiteX107" fmla="*/ 1893194 w 3580327"/>
              <a:gd name="connsiteY107" fmla="*/ 672353 h 2359485"/>
              <a:gd name="connsiteX108" fmla="*/ 1918952 w 3580327"/>
              <a:gd name="connsiteY108" fmla="*/ 504927 h 2359485"/>
              <a:gd name="connsiteX109" fmla="*/ 2034862 w 3580327"/>
              <a:gd name="connsiteY109" fmla="*/ 401896 h 2359485"/>
              <a:gd name="connsiteX110" fmla="*/ 2086377 w 3580327"/>
              <a:gd name="connsiteY110" fmla="*/ 363260 h 2359485"/>
              <a:gd name="connsiteX111" fmla="*/ 2125014 w 3580327"/>
              <a:gd name="connsiteY111" fmla="*/ 350381 h 2359485"/>
              <a:gd name="connsiteX112" fmla="*/ 2266682 w 3580327"/>
              <a:gd name="connsiteY112" fmla="*/ 298865 h 2359485"/>
              <a:gd name="connsiteX113" fmla="*/ 2305318 w 3580327"/>
              <a:gd name="connsiteY113" fmla="*/ 285987 h 2359485"/>
              <a:gd name="connsiteX114" fmla="*/ 2343955 w 3580327"/>
              <a:gd name="connsiteY114" fmla="*/ 260229 h 2359485"/>
              <a:gd name="connsiteX115" fmla="*/ 2382591 w 3580327"/>
              <a:gd name="connsiteY115" fmla="*/ 247350 h 2359485"/>
              <a:gd name="connsiteX116" fmla="*/ 2408349 w 3580327"/>
              <a:gd name="connsiteY116" fmla="*/ 170077 h 2359485"/>
              <a:gd name="connsiteX117" fmla="*/ 2395470 w 3580327"/>
              <a:gd name="connsiteY117" fmla="*/ 131440 h 2359485"/>
              <a:gd name="connsiteX118" fmla="*/ 2318197 w 3580327"/>
              <a:gd name="connsiteY118" fmla="*/ 67046 h 2359485"/>
              <a:gd name="connsiteX119" fmla="*/ 2266682 w 3580327"/>
              <a:gd name="connsiteY119" fmla="*/ 41288 h 2359485"/>
              <a:gd name="connsiteX120" fmla="*/ 2176529 w 3580327"/>
              <a:gd name="connsiteY120" fmla="*/ 15530 h 2359485"/>
              <a:gd name="connsiteX121" fmla="*/ 2137893 w 3580327"/>
              <a:gd name="connsiteY121" fmla="*/ 2651 h 2359485"/>
              <a:gd name="connsiteX122" fmla="*/ 1918952 w 3580327"/>
              <a:gd name="connsiteY122" fmla="*/ 15530 h 2359485"/>
              <a:gd name="connsiteX123" fmla="*/ 1841679 w 3580327"/>
              <a:gd name="connsiteY123" fmla="*/ 67046 h 2359485"/>
              <a:gd name="connsiteX124" fmla="*/ 1803042 w 3580327"/>
              <a:gd name="connsiteY124" fmla="*/ 92803 h 2359485"/>
              <a:gd name="connsiteX125" fmla="*/ 1725769 w 3580327"/>
              <a:gd name="connsiteY125" fmla="*/ 170077 h 2359485"/>
              <a:gd name="connsiteX126" fmla="*/ 1687132 w 3580327"/>
              <a:gd name="connsiteY126" fmla="*/ 182956 h 2359485"/>
              <a:gd name="connsiteX127" fmla="*/ 1661374 w 3580327"/>
              <a:gd name="connsiteY127" fmla="*/ 260229 h 2359485"/>
              <a:gd name="connsiteX128" fmla="*/ 1648496 w 3580327"/>
              <a:gd name="connsiteY128" fmla="*/ 298865 h 2359485"/>
              <a:gd name="connsiteX129" fmla="*/ 1648496 w 3580327"/>
              <a:gd name="connsiteY129" fmla="*/ 427654 h 2359485"/>
              <a:gd name="connsiteX130" fmla="*/ 1622738 w 3580327"/>
              <a:gd name="connsiteY130" fmla="*/ 504927 h 2359485"/>
              <a:gd name="connsiteX131" fmla="*/ 1584101 w 3580327"/>
              <a:gd name="connsiteY131" fmla="*/ 530685 h 2359485"/>
              <a:gd name="connsiteX132" fmla="*/ 1532586 w 3580327"/>
              <a:gd name="connsiteY132" fmla="*/ 517806 h 2359485"/>
              <a:gd name="connsiteX133" fmla="*/ 1519707 w 3580327"/>
              <a:gd name="connsiteY133" fmla="*/ 440533 h 2359485"/>
              <a:gd name="connsiteX134" fmla="*/ 1558344 w 3580327"/>
              <a:gd name="connsiteY134" fmla="*/ 427654 h 2359485"/>
              <a:gd name="connsiteX135" fmla="*/ 1571222 w 3580327"/>
              <a:gd name="connsiteY135" fmla="*/ 492049 h 235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3580327" h="2359485">
                <a:moveTo>
                  <a:pt x="1571222" y="492049"/>
                </a:moveTo>
                <a:cubicBezTo>
                  <a:pt x="1551904" y="489903"/>
                  <a:pt x="1500317" y="434069"/>
                  <a:pt x="1442434" y="414775"/>
                </a:cubicBezTo>
                <a:cubicBezTo>
                  <a:pt x="1417661" y="406517"/>
                  <a:pt x="1390918" y="406189"/>
                  <a:pt x="1365160" y="401896"/>
                </a:cubicBezTo>
                <a:cubicBezTo>
                  <a:pt x="1339402" y="389017"/>
                  <a:pt x="1314203" y="374956"/>
                  <a:pt x="1287887" y="363260"/>
                </a:cubicBezTo>
                <a:cubicBezTo>
                  <a:pt x="1275482" y="357747"/>
                  <a:pt x="1262304" y="354110"/>
                  <a:pt x="1249251" y="350381"/>
                </a:cubicBezTo>
                <a:cubicBezTo>
                  <a:pt x="1206815" y="338256"/>
                  <a:pt x="1177601" y="333475"/>
                  <a:pt x="1133341" y="324623"/>
                </a:cubicBezTo>
                <a:cubicBezTo>
                  <a:pt x="961373" y="238639"/>
                  <a:pt x="1083262" y="289389"/>
                  <a:pt x="669701" y="311744"/>
                </a:cubicBezTo>
                <a:cubicBezTo>
                  <a:pt x="632603" y="313749"/>
                  <a:pt x="600889" y="326096"/>
                  <a:pt x="566670" y="337502"/>
                </a:cubicBezTo>
                <a:cubicBezTo>
                  <a:pt x="546433" y="350994"/>
                  <a:pt x="505342" y="371234"/>
                  <a:pt x="502276" y="401896"/>
                </a:cubicBezTo>
                <a:cubicBezTo>
                  <a:pt x="499255" y="432101"/>
                  <a:pt x="506432" y="462973"/>
                  <a:pt x="515155" y="492049"/>
                </a:cubicBezTo>
                <a:cubicBezTo>
                  <a:pt x="521908" y="514559"/>
                  <a:pt x="564220" y="556548"/>
                  <a:pt x="579549" y="569322"/>
                </a:cubicBezTo>
                <a:cubicBezTo>
                  <a:pt x="591440" y="579231"/>
                  <a:pt x="605307" y="586494"/>
                  <a:pt x="618186" y="595080"/>
                </a:cubicBezTo>
                <a:cubicBezTo>
                  <a:pt x="659005" y="656307"/>
                  <a:pt x="639049" y="619031"/>
                  <a:pt x="669701" y="710989"/>
                </a:cubicBezTo>
                <a:lnTo>
                  <a:pt x="682580" y="749626"/>
                </a:lnTo>
                <a:cubicBezTo>
                  <a:pt x="673994" y="766798"/>
                  <a:pt x="667981" y="785518"/>
                  <a:pt x="656822" y="801141"/>
                </a:cubicBezTo>
                <a:cubicBezTo>
                  <a:pt x="646236" y="815962"/>
                  <a:pt x="632015" y="827925"/>
                  <a:pt x="618186" y="839778"/>
                </a:cubicBezTo>
                <a:cubicBezTo>
                  <a:pt x="586670" y="866792"/>
                  <a:pt x="554244" y="889514"/>
                  <a:pt x="515155" y="904172"/>
                </a:cubicBezTo>
                <a:cubicBezTo>
                  <a:pt x="492312" y="912738"/>
                  <a:pt x="419274" y="925479"/>
                  <a:pt x="399245" y="929930"/>
                </a:cubicBezTo>
                <a:cubicBezTo>
                  <a:pt x="277247" y="957041"/>
                  <a:pt x="424747" y="936391"/>
                  <a:pt x="193183" y="955688"/>
                </a:cubicBezTo>
                <a:cubicBezTo>
                  <a:pt x="180304" y="959981"/>
                  <a:pt x="166333" y="961832"/>
                  <a:pt x="154546" y="968567"/>
                </a:cubicBezTo>
                <a:cubicBezTo>
                  <a:pt x="130349" y="982394"/>
                  <a:pt x="82664" y="1022350"/>
                  <a:pt x="64394" y="1045840"/>
                </a:cubicBezTo>
                <a:cubicBezTo>
                  <a:pt x="45388" y="1070276"/>
                  <a:pt x="22668" y="1093745"/>
                  <a:pt x="12879" y="1123113"/>
                </a:cubicBezTo>
                <a:lnTo>
                  <a:pt x="0" y="1161750"/>
                </a:lnTo>
                <a:cubicBezTo>
                  <a:pt x="7697" y="1200233"/>
                  <a:pt x="16652" y="1287505"/>
                  <a:pt x="64394" y="1303418"/>
                </a:cubicBezTo>
                <a:lnTo>
                  <a:pt x="103031" y="1316296"/>
                </a:lnTo>
                <a:cubicBezTo>
                  <a:pt x="149834" y="1363100"/>
                  <a:pt x="135359" y="1352267"/>
                  <a:pt x="193183" y="1393570"/>
                </a:cubicBezTo>
                <a:cubicBezTo>
                  <a:pt x="205778" y="1402567"/>
                  <a:pt x="217327" y="1413892"/>
                  <a:pt x="231820" y="1419327"/>
                </a:cubicBezTo>
                <a:cubicBezTo>
                  <a:pt x="281334" y="1437894"/>
                  <a:pt x="452784" y="1444051"/>
                  <a:pt x="463639" y="1445085"/>
                </a:cubicBezTo>
                <a:cubicBezTo>
                  <a:pt x="498094" y="1448366"/>
                  <a:pt x="532407" y="1453069"/>
                  <a:pt x="566670" y="1457964"/>
                </a:cubicBezTo>
                <a:cubicBezTo>
                  <a:pt x="592521" y="1461657"/>
                  <a:pt x="618134" y="1466872"/>
                  <a:pt x="643944" y="1470843"/>
                </a:cubicBezTo>
                <a:cubicBezTo>
                  <a:pt x="673947" y="1475459"/>
                  <a:pt x="704330" y="1477769"/>
                  <a:pt x="734096" y="1483722"/>
                </a:cubicBezTo>
                <a:cubicBezTo>
                  <a:pt x="768809" y="1490665"/>
                  <a:pt x="837127" y="1509480"/>
                  <a:pt x="837127" y="1509480"/>
                </a:cubicBezTo>
                <a:cubicBezTo>
                  <a:pt x="850006" y="1518066"/>
                  <a:pt x="862324" y="1527558"/>
                  <a:pt x="875763" y="1535237"/>
                </a:cubicBezTo>
                <a:cubicBezTo>
                  <a:pt x="892432" y="1544762"/>
                  <a:pt x="913703" y="1547419"/>
                  <a:pt x="927279" y="1560995"/>
                </a:cubicBezTo>
                <a:cubicBezTo>
                  <a:pt x="936878" y="1570594"/>
                  <a:pt x="933423" y="1587845"/>
                  <a:pt x="940158" y="1599632"/>
                </a:cubicBezTo>
                <a:cubicBezTo>
                  <a:pt x="950807" y="1618268"/>
                  <a:pt x="965915" y="1633975"/>
                  <a:pt x="978794" y="1651147"/>
                </a:cubicBezTo>
                <a:cubicBezTo>
                  <a:pt x="987380" y="1676905"/>
                  <a:pt x="985353" y="1709221"/>
                  <a:pt x="1004552" y="1728420"/>
                </a:cubicBezTo>
                <a:cubicBezTo>
                  <a:pt x="1062626" y="1786494"/>
                  <a:pt x="1031811" y="1752835"/>
                  <a:pt x="1094704" y="1831451"/>
                </a:cubicBezTo>
                <a:cubicBezTo>
                  <a:pt x="1111334" y="1897969"/>
                  <a:pt x="1104336" y="1894526"/>
                  <a:pt x="1159098" y="1960240"/>
                </a:cubicBezTo>
                <a:cubicBezTo>
                  <a:pt x="1182418" y="1988224"/>
                  <a:pt x="1236372" y="2037513"/>
                  <a:pt x="1236372" y="2037513"/>
                </a:cubicBezTo>
                <a:cubicBezTo>
                  <a:pt x="1246475" y="2057719"/>
                  <a:pt x="1269681" y="2109459"/>
                  <a:pt x="1287887" y="2127665"/>
                </a:cubicBezTo>
                <a:cubicBezTo>
                  <a:pt x="1303065" y="2142843"/>
                  <a:pt x="1322231" y="2153423"/>
                  <a:pt x="1339403" y="2166302"/>
                </a:cubicBezTo>
                <a:cubicBezTo>
                  <a:pt x="1347989" y="2179181"/>
                  <a:pt x="1354215" y="2193994"/>
                  <a:pt x="1365160" y="2204939"/>
                </a:cubicBezTo>
                <a:cubicBezTo>
                  <a:pt x="1380338" y="2220117"/>
                  <a:pt x="1398039" y="2232926"/>
                  <a:pt x="1416676" y="2243575"/>
                </a:cubicBezTo>
                <a:cubicBezTo>
                  <a:pt x="1431046" y="2251786"/>
                  <a:pt x="1495675" y="2266545"/>
                  <a:pt x="1506828" y="2269333"/>
                </a:cubicBezTo>
                <a:cubicBezTo>
                  <a:pt x="1519707" y="2277919"/>
                  <a:pt x="1531238" y="2288994"/>
                  <a:pt x="1545465" y="2295091"/>
                </a:cubicBezTo>
                <a:cubicBezTo>
                  <a:pt x="1569917" y="2305571"/>
                  <a:pt x="1656820" y="2317944"/>
                  <a:pt x="1674253" y="2320849"/>
                </a:cubicBezTo>
                <a:cubicBezTo>
                  <a:pt x="1687132" y="2329435"/>
                  <a:pt x="1699046" y="2339684"/>
                  <a:pt x="1712890" y="2346606"/>
                </a:cubicBezTo>
                <a:cubicBezTo>
                  <a:pt x="1725033" y="2352677"/>
                  <a:pt x="1737951" y="2359485"/>
                  <a:pt x="1751527" y="2359485"/>
                </a:cubicBezTo>
                <a:cubicBezTo>
                  <a:pt x="1919007" y="2359485"/>
                  <a:pt x="2086378" y="2350899"/>
                  <a:pt x="2253803" y="2346606"/>
                </a:cubicBezTo>
                <a:cubicBezTo>
                  <a:pt x="2400417" y="2287961"/>
                  <a:pt x="2341236" y="2315768"/>
                  <a:pt x="2434107" y="2269333"/>
                </a:cubicBezTo>
                <a:cubicBezTo>
                  <a:pt x="2442693" y="2256454"/>
                  <a:pt x="2448216" y="2240889"/>
                  <a:pt x="2459865" y="2230696"/>
                </a:cubicBezTo>
                <a:cubicBezTo>
                  <a:pt x="2483162" y="2210311"/>
                  <a:pt x="2537138" y="2179181"/>
                  <a:pt x="2537138" y="2179181"/>
                </a:cubicBezTo>
                <a:cubicBezTo>
                  <a:pt x="2541431" y="2166302"/>
                  <a:pt x="2543946" y="2152686"/>
                  <a:pt x="2550017" y="2140544"/>
                </a:cubicBezTo>
                <a:cubicBezTo>
                  <a:pt x="2556939" y="2126700"/>
                  <a:pt x="2574744" y="2117352"/>
                  <a:pt x="2575774" y="2101908"/>
                </a:cubicBezTo>
                <a:cubicBezTo>
                  <a:pt x="2579213" y="2050328"/>
                  <a:pt x="2569728" y="1998602"/>
                  <a:pt x="2562896" y="1947361"/>
                </a:cubicBezTo>
                <a:cubicBezTo>
                  <a:pt x="2558673" y="1915688"/>
                  <a:pt x="2533742" y="1876377"/>
                  <a:pt x="2511380" y="1857209"/>
                </a:cubicBezTo>
                <a:cubicBezTo>
                  <a:pt x="2496803" y="1844715"/>
                  <a:pt x="2475650" y="1842379"/>
                  <a:pt x="2459865" y="1831451"/>
                </a:cubicBezTo>
                <a:cubicBezTo>
                  <a:pt x="2419621" y="1803590"/>
                  <a:pt x="2390390" y="1756778"/>
                  <a:pt x="2343955" y="1741299"/>
                </a:cubicBezTo>
                <a:lnTo>
                  <a:pt x="2266682" y="1715541"/>
                </a:lnTo>
                <a:cubicBezTo>
                  <a:pt x="2253803" y="1711248"/>
                  <a:pt x="2240650" y="1707705"/>
                  <a:pt x="2228045" y="1702663"/>
                </a:cubicBezTo>
                <a:cubicBezTo>
                  <a:pt x="2194021" y="1689053"/>
                  <a:pt x="2160347" y="1674121"/>
                  <a:pt x="2125014" y="1664026"/>
                </a:cubicBezTo>
                <a:cubicBezTo>
                  <a:pt x="2107995" y="1659163"/>
                  <a:pt x="2090452" y="1656233"/>
                  <a:pt x="2073498" y="1651147"/>
                </a:cubicBezTo>
                <a:cubicBezTo>
                  <a:pt x="2047492" y="1643345"/>
                  <a:pt x="1996225" y="1625389"/>
                  <a:pt x="1996225" y="1625389"/>
                </a:cubicBezTo>
                <a:cubicBezTo>
                  <a:pt x="1937180" y="1536821"/>
                  <a:pt x="1954500" y="1577484"/>
                  <a:pt x="1931831" y="1509480"/>
                </a:cubicBezTo>
                <a:cubicBezTo>
                  <a:pt x="1936124" y="1475136"/>
                  <a:pt x="1930653" y="1438077"/>
                  <a:pt x="1944710" y="1406449"/>
                </a:cubicBezTo>
                <a:cubicBezTo>
                  <a:pt x="1950223" y="1394044"/>
                  <a:pt x="1970176" y="1396863"/>
                  <a:pt x="1983346" y="1393570"/>
                </a:cubicBezTo>
                <a:cubicBezTo>
                  <a:pt x="2004582" y="1388261"/>
                  <a:pt x="2026276" y="1384984"/>
                  <a:pt x="2047741" y="1380691"/>
                </a:cubicBezTo>
                <a:cubicBezTo>
                  <a:pt x="2098634" y="1387962"/>
                  <a:pt x="2152063" y="1393893"/>
                  <a:pt x="2202287" y="1406449"/>
                </a:cubicBezTo>
                <a:cubicBezTo>
                  <a:pt x="2215457" y="1409741"/>
                  <a:pt x="2227871" y="1415598"/>
                  <a:pt x="2240924" y="1419327"/>
                </a:cubicBezTo>
                <a:cubicBezTo>
                  <a:pt x="2257943" y="1424189"/>
                  <a:pt x="2275866" y="1425991"/>
                  <a:pt x="2292439" y="1432206"/>
                </a:cubicBezTo>
                <a:cubicBezTo>
                  <a:pt x="2310415" y="1438947"/>
                  <a:pt x="2325741" y="1451893"/>
                  <a:pt x="2343955" y="1457964"/>
                </a:cubicBezTo>
                <a:cubicBezTo>
                  <a:pt x="2407076" y="1479005"/>
                  <a:pt x="2450082" y="1482979"/>
                  <a:pt x="2511380" y="1496601"/>
                </a:cubicBezTo>
                <a:cubicBezTo>
                  <a:pt x="2528659" y="1500441"/>
                  <a:pt x="2545724" y="1505187"/>
                  <a:pt x="2562896" y="1509480"/>
                </a:cubicBezTo>
                <a:cubicBezTo>
                  <a:pt x="2636138" y="1582722"/>
                  <a:pt x="2565614" y="1523717"/>
                  <a:pt x="2640169" y="1560995"/>
                </a:cubicBezTo>
                <a:cubicBezTo>
                  <a:pt x="2734229" y="1608026"/>
                  <a:pt x="2606724" y="1579897"/>
                  <a:pt x="2781836" y="1638268"/>
                </a:cubicBezTo>
                <a:cubicBezTo>
                  <a:pt x="2965474" y="1699481"/>
                  <a:pt x="2774377" y="1637976"/>
                  <a:pt x="2910625" y="1676905"/>
                </a:cubicBezTo>
                <a:cubicBezTo>
                  <a:pt x="2923678" y="1680635"/>
                  <a:pt x="2936209" y="1686054"/>
                  <a:pt x="2949262" y="1689784"/>
                </a:cubicBezTo>
                <a:cubicBezTo>
                  <a:pt x="2966281" y="1694647"/>
                  <a:pt x="2983823" y="1697577"/>
                  <a:pt x="3000777" y="1702663"/>
                </a:cubicBezTo>
                <a:cubicBezTo>
                  <a:pt x="3026783" y="1710465"/>
                  <a:pt x="3051427" y="1723095"/>
                  <a:pt x="3078051" y="1728420"/>
                </a:cubicBezTo>
                <a:cubicBezTo>
                  <a:pt x="3159801" y="1744770"/>
                  <a:pt x="3121209" y="1735990"/>
                  <a:pt x="3193960" y="1754178"/>
                </a:cubicBezTo>
                <a:cubicBezTo>
                  <a:pt x="3252458" y="1750000"/>
                  <a:pt x="3365284" y="1765038"/>
                  <a:pt x="3425780" y="1715541"/>
                </a:cubicBezTo>
                <a:cubicBezTo>
                  <a:pt x="3458672" y="1688630"/>
                  <a:pt x="3515932" y="1625389"/>
                  <a:pt x="3515932" y="1625389"/>
                </a:cubicBezTo>
                <a:cubicBezTo>
                  <a:pt x="3524518" y="1599631"/>
                  <a:pt x="3532411" y="1573632"/>
                  <a:pt x="3541690" y="1548116"/>
                </a:cubicBezTo>
                <a:cubicBezTo>
                  <a:pt x="3549591" y="1526390"/>
                  <a:pt x="3560137" y="1505654"/>
                  <a:pt x="3567448" y="1483722"/>
                </a:cubicBezTo>
                <a:cubicBezTo>
                  <a:pt x="3573045" y="1466930"/>
                  <a:pt x="3576034" y="1449378"/>
                  <a:pt x="3580327" y="1432206"/>
                </a:cubicBezTo>
                <a:cubicBezTo>
                  <a:pt x="3576034" y="1329175"/>
                  <a:pt x="3575066" y="1225952"/>
                  <a:pt x="3567448" y="1123113"/>
                </a:cubicBezTo>
                <a:cubicBezTo>
                  <a:pt x="3566445" y="1109575"/>
                  <a:pt x="3559442" y="1097147"/>
                  <a:pt x="3554569" y="1084477"/>
                </a:cubicBezTo>
                <a:cubicBezTo>
                  <a:pt x="3537971" y="1041322"/>
                  <a:pt x="3528700" y="994160"/>
                  <a:pt x="3503053" y="955688"/>
                </a:cubicBezTo>
                <a:cubicBezTo>
                  <a:pt x="3477726" y="917695"/>
                  <a:pt x="3475848" y="909405"/>
                  <a:pt x="3438659" y="878415"/>
                </a:cubicBezTo>
                <a:cubicBezTo>
                  <a:pt x="3426768" y="868506"/>
                  <a:pt x="3412617" y="861654"/>
                  <a:pt x="3400022" y="852657"/>
                </a:cubicBezTo>
                <a:cubicBezTo>
                  <a:pt x="3382555" y="840181"/>
                  <a:pt x="3367706" y="823619"/>
                  <a:pt x="3348507" y="814020"/>
                </a:cubicBezTo>
                <a:cubicBezTo>
                  <a:pt x="3332675" y="806104"/>
                  <a:pt x="3314163" y="805434"/>
                  <a:pt x="3296991" y="801141"/>
                </a:cubicBezTo>
                <a:cubicBezTo>
                  <a:pt x="3175731" y="679881"/>
                  <a:pt x="3370184" y="862815"/>
                  <a:pt x="3181082" y="736747"/>
                </a:cubicBezTo>
                <a:cubicBezTo>
                  <a:pt x="3145451" y="712993"/>
                  <a:pt x="3144586" y="707521"/>
                  <a:pt x="3103808" y="698111"/>
                </a:cubicBezTo>
                <a:cubicBezTo>
                  <a:pt x="3061150" y="688267"/>
                  <a:pt x="2975020" y="672353"/>
                  <a:pt x="2975020" y="672353"/>
                </a:cubicBezTo>
                <a:cubicBezTo>
                  <a:pt x="2902040" y="676646"/>
                  <a:pt x="2828006" y="672154"/>
                  <a:pt x="2756079" y="685232"/>
                </a:cubicBezTo>
                <a:cubicBezTo>
                  <a:pt x="2737784" y="688558"/>
                  <a:pt x="2656397" y="748596"/>
                  <a:pt x="2640169" y="762505"/>
                </a:cubicBezTo>
                <a:cubicBezTo>
                  <a:pt x="2626340" y="774358"/>
                  <a:pt x="2616898" y="791363"/>
                  <a:pt x="2601532" y="801141"/>
                </a:cubicBezTo>
                <a:cubicBezTo>
                  <a:pt x="2342025" y="966281"/>
                  <a:pt x="2585957" y="802489"/>
                  <a:pt x="2459865" y="865536"/>
                </a:cubicBezTo>
                <a:cubicBezTo>
                  <a:pt x="2360012" y="915463"/>
                  <a:pt x="2479696" y="871806"/>
                  <a:pt x="2382591" y="904172"/>
                </a:cubicBezTo>
                <a:cubicBezTo>
                  <a:pt x="2356833" y="899879"/>
                  <a:pt x="2330809" y="896959"/>
                  <a:pt x="2305318" y="891294"/>
                </a:cubicBezTo>
                <a:cubicBezTo>
                  <a:pt x="2292066" y="888349"/>
                  <a:pt x="2279685" y="882316"/>
                  <a:pt x="2266682" y="878415"/>
                </a:cubicBezTo>
                <a:cubicBezTo>
                  <a:pt x="2190137" y="855451"/>
                  <a:pt x="2189504" y="855901"/>
                  <a:pt x="2125014" y="839778"/>
                </a:cubicBezTo>
                <a:cubicBezTo>
                  <a:pt x="2091180" y="805944"/>
                  <a:pt x="2083295" y="789914"/>
                  <a:pt x="2034862" y="775384"/>
                </a:cubicBezTo>
                <a:cubicBezTo>
                  <a:pt x="2009850" y="767881"/>
                  <a:pt x="1983080" y="768170"/>
                  <a:pt x="1957589" y="762505"/>
                </a:cubicBezTo>
                <a:cubicBezTo>
                  <a:pt x="1944337" y="759560"/>
                  <a:pt x="1931831" y="753919"/>
                  <a:pt x="1918952" y="749626"/>
                </a:cubicBezTo>
                <a:cubicBezTo>
                  <a:pt x="1910366" y="723868"/>
                  <a:pt x="1890196" y="699338"/>
                  <a:pt x="1893194" y="672353"/>
                </a:cubicBezTo>
                <a:cubicBezTo>
                  <a:pt x="1894030" y="664832"/>
                  <a:pt x="1903018" y="536794"/>
                  <a:pt x="1918952" y="504927"/>
                </a:cubicBezTo>
                <a:cubicBezTo>
                  <a:pt x="1948515" y="445803"/>
                  <a:pt x="1979605" y="440576"/>
                  <a:pt x="2034862" y="401896"/>
                </a:cubicBezTo>
                <a:cubicBezTo>
                  <a:pt x="2052446" y="389587"/>
                  <a:pt x="2067741" y="373909"/>
                  <a:pt x="2086377" y="363260"/>
                </a:cubicBezTo>
                <a:cubicBezTo>
                  <a:pt x="2098164" y="356525"/>
                  <a:pt x="2112303" y="355148"/>
                  <a:pt x="2125014" y="350381"/>
                </a:cubicBezTo>
                <a:cubicBezTo>
                  <a:pt x="2268361" y="296625"/>
                  <a:pt x="2104356" y="352973"/>
                  <a:pt x="2266682" y="298865"/>
                </a:cubicBezTo>
                <a:lnTo>
                  <a:pt x="2305318" y="285987"/>
                </a:lnTo>
                <a:cubicBezTo>
                  <a:pt x="2318197" y="277401"/>
                  <a:pt x="2330111" y="267151"/>
                  <a:pt x="2343955" y="260229"/>
                </a:cubicBezTo>
                <a:cubicBezTo>
                  <a:pt x="2356097" y="254158"/>
                  <a:pt x="2374701" y="258397"/>
                  <a:pt x="2382591" y="247350"/>
                </a:cubicBezTo>
                <a:cubicBezTo>
                  <a:pt x="2398372" y="225256"/>
                  <a:pt x="2408349" y="170077"/>
                  <a:pt x="2408349" y="170077"/>
                </a:cubicBezTo>
                <a:cubicBezTo>
                  <a:pt x="2404056" y="157198"/>
                  <a:pt x="2403000" y="142736"/>
                  <a:pt x="2395470" y="131440"/>
                </a:cubicBezTo>
                <a:cubicBezTo>
                  <a:pt x="2379076" y="106849"/>
                  <a:pt x="2343785" y="81668"/>
                  <a:pt x="2318197" y="67046"/>
                </a:cubicBezTo>
                <a:cubicBezTo>
                  <a:pt x="2301528" y="57521"/>
                  <a:pt x="2284328" y="48851"/>
                  <a:pt x="2266682" y="41288"/>
                </a:cubicBezTo>
                <a:cubicBezTo>
                  <a:pt x="2235803" y="28054"/>
                  <a:pt x="2209206" y="24866"/>
                  <a:pt x="2176529" y="15530"/>
                </a:cubicBezTo>
                <a:cubicBezTo>
                  <a:pt x="2163476" y="11801"/>
                  <a:pt x="2150772" y="6944"/>
                  <a:pt x="2137893" y="2651"/>
                </a:cubicBezTo>
                <a:cubicBezTo>
                  <a:pt x="2064913" y="6944"/>
                  <a:pt x="1990390" y="0"/>
                  <a:pt x="1918952" y="15530"/>
                </a:cubicBezTo>
                <a:cubicBezTo>
                  <a:pt x="1888702" y="22106"/>
                  <a:pt x="1867437" y="49874"/>
                  <a:pt x="1841679" y="67046"/>
                </a:cubicBezTo>
                <a:cubicBezTo>
                  <a:pt x="1828800" y="75632"/>
                  <a:pt x="1813987" y="81858"/>
                  <a:pt x="1803042" y="92803"/>
                </a:cubicBezTo>
                <a:cubicBezTo>
                  <a:pt x="1777284" y="118561"/>
                  <a:pt x="1760327" y="158558"/>
                  <a:pt x="1725769" y="170077"/>
                </a:cubicBezTo>
                <a:lnTo>
                  <a:pt x="1687132" y="182956"/>
                </a:lnTo>
                <a:lnTo>
                  <a:pt x="1661374" y="260229"/>
                </a:lnTo>
                <a:lnTo>
                  <a:pt x="1648496" y="298865"/>
                </a:lnTo>
                <a:cubicBezTo>
                  <a:pt x="1668566" y="359079"/>
                  <a:pt x="1668675" y="340209"/>
                  <a:pt x="1648496" y="427654"/>
                </a:cubicBezTo>
                <a:cubicBezTo>
                  <a:pt x="1642391" y="454110"/>
                  <a:pt x="1645329" y="489866"/>
                  <a:pt x="1622738" y="504927"/>
                </a:cubicBezTo>
                <a:lnTo>
                  <a:pt x="1584101" y="530685"/>
                </a:lnTo>
                <a:cubicBezTo>
                  <a:pt x="1566929" y="526392"/>
                  <a:pt x="1547313" y="527624"/>
                  <a:pt x="1532586" y="517806"/>
                </a:cubicBezTo>
                <a:cubicBezTo>
                  <a:pt x="1506972" y="500730"/>
                  <a:pt x="1495203" y="465037"/>
                  <a:pt x="1519707" y="440533"/>
                </a:cubicBezTo>
                <a:cubicBezTo>
                  <a:pt x="1529306" y="430934"/>
                  <a:pt x="1545465" y="431947"/>
                  <a:pt x="1558344" y="427654"/>
                </a:cubicBezTo>
                <a:cubicBezTo>
                  <a:pt x="1572579" y="470364"/>
                  <a:pt x="1590540" y="494195"/>
                  <a:pt x="1571222" y="4920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495800" y="5040868"/>
            <a:ext cx="2819400" cy="369332"/>
          </a:xfrm>
          <a:prstGeom prst="rect">
            <a:avLst/>
          </a:prstGeom>
          <a:noFill/>
        </p:spPr>
        <p:txBody>
          <a:bodyPr wrap="square" rtlCol="0">
            <a:spAutoFit/>
          </a:bodyPr>
          <a:lstStyle/>
          <a:p>
            <a:r>
              <a:rPr lang="en-US" dirty="0" smtClean="0"/>
              <a:t>Compactness: &gt; 2.0</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05800" cy="1143000"/>
          </a:xfrm>
        </p:spPr>
        <p:txBody>
          <a:bodyPr/>
          <a:lstStyle/>
          <a:p>
            <a:pPr algn="ctr"/>
            <a:r>
              <a:rPr lang="en-US" dirty="0" smtClean="0"/>
              <a:t>Using Shape Features as Filters</a:t>
            </a:r>
            <a:endParaRPr lang="en-US" dirty="0"/>
          </a:p>
        </p:txBody>
      </p:sp>
      <p:sp>
        <p:nvSpPr>
          <p:cNvPr id="9" name="TextBox 8"/>
          <p:cNvSpPr txBox="1"/>
          <p:nvPr/>
        </p:nvSpPr>
        <p:spPr>
          <a:xfrm>
            <a:off x="533400" y="1676400"/>
            <a:ext cx="3962400" cy="381000"/>
          </a:xfrm>
          <a:prstGeom prst="rect">
            <a:avLst/>
          </a:prstGeom>
          <a:noFill/>
        </p:spPr>
        <p:txBody>
          <a:bodyPr wrap="square" rtlCol="0">
            <a:spAutoFit/>
          </a:bodyPr>
          <a:lstStyle/>
          <a:p>
            <a:pPr algn="ctr"/>
            <a:r>
              <a:rPr lang="en-US" dirty="0" smtClean="0"/>
              <a:t>No Filter</a:t>
            </a:r>
            <a:endParaRPr lang="en-US" dirty="0"/>
          </a:p>
        </p:txBody>
      </p:sp>
      <p:sp>
        <p:nvSpPr>
          <p:cNvPr id="10" name="TextBox 9"/>
          <p:cNvSpPr txBox="1"/>
          <p:nvPr/>
        </p:nvSpPr>
        <p:spPr>
          <a:xfrm>
            <a:off x="4648200" y="1411069"/>
            <a:ext cx="3962400" cy="646331"/>
          </a:xfrm>
          <a:prstGeom prst="rect">
            <a:avLst/>
          </a:prstGeom>
          <a:noFill/>
        </p:spPr>
        <p:txBody>
          <a:bodyPr wrap="square" rtlCol="0">
            <a:spAutoFit/>
          </a:bodyPr>
          <a:lstStyle/>
          <a:p>
            <a:pPr algn="ctr"/>
            <a:r>
              <a:rPr lang="en-US" dirty="0" smtClean="0"/>
              <a:t>Filter with Area, Extent, and Compactness</a:t>
            </a:r>
            <a:endParaRPr lang="en-US" dirty="0"/>
          </a:p>
        </p:txBody>
      </p:sp>
      <p:pic>
        <p:nvPicPr>
          <p:cNvPr id="3079" name="Picture 7"/>
          <p:cNvPicPr>
            <a:picLocks noChangeAspect="1" noChangeArrowheads="1"/>
          </p:cNvPicPr>
          <p:nvPr/>
        </p:nvPicPr>
        <p:blipFill>
          <a:blip r:embed="rId3" cstate="print"/>
          <a:srcRect/>
          <a:stretch>
            <a:fillRect/>
          </a:stretch>
        </p:blipFill>
        <p:spPr bwMode="auto">
          <a:xfrm>
            <a:off x="4619624" y="2133600"/>
            <a:ext cx="3990976" cy="2997886"/>
          </a:xfrm>
          <a:prstGeom prst="rect">
            <a:avLst/>
          </a:prstGeom>
          <a:noFill/>
          <a:ln w="9525">
            <a:noFill/>
            <a:miter lim="800000"/>
            <a:headEnd/>
            <a:tailEnd/>
          </a:ln>
          <a:effectLst/>
        </p:spPr>
      </p:pic>
      <p:pic>
        <p:nvPicPr>
          <p:cNvPr id="3080" name="Picture 8"/>
          <p:cNvPicPr>
            <a:picLocks noChangeAspect="1" noChangeArrowheads="1"/>
          </p:cNvPicPr>
          <p:nvPr/>
        </p:nvPicPr>
        <p:blipFill>
          <a:blip r:embed="rId4" cstate="print"/>
          <a:srcRect/>
          <a:stretch>
            <a:fillRect/>
          </a:stretch>
        </p:blipFill>
        <p:spPr bwMode="auto">
          <a:xfrm>
            <a:off x="504824" y="2133600"/>
            <a:ext cx="3990976" cy="299788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OpenCV With ESRA III</a:t>
            </a:r>
            <a:endParaRPr lang="en-US" dirty="0"/>
          </a:p>
        </p:txBody>
      </p:sp>
      <p:pic>
        <p:nvPicPr>
          <p:cNvPr id="128002" name="Picture 2" descr="http://www.robotshop.ca/Images/big/en/robodyssey-esra-iii-bare-bones-animated-robot-head-no-servos-3.jpg"/>
          <p:cNvPicPr>
            <a:picLocks noChangeAspect="1" noChangeArrowheads="1"/>
          </p:cNvPicPr>
          <p:nvPr/>
        </p:nvPicPr>
        <p:blipFill>
          <a:blip r:embed="rId2" cstate="print"/>
          <a:srcRect/>
          <a:stretch>
            <a:fillRect/>
          </a:stretch>
        </p:blipFill>
        <p:spPr bwMode="auto">
          <a:xfrm>
            <a:off x="381000" y="2438400"/>
            <a:ext cx="3505200" cy="3505200"/>
          </a:xfrm>
          <a:prstGeom prst="rect">
            <a:avLst/>
          </a:prstGeom>
          <a:noFill/>
        </p:spPr>
      </p:pic>
      <p:pic>
        <p:nvPicPr>
          <p:cNvPr id="128004" name="Picture 4" descr="http://www.beerpongworldcup.com/images/blue-cup2.gif"/>
          <p:cNvPicPr>
            <a:picLocks noChangeAspect="1" noChangeArrowheads="1"/>
          </p:cNvPicPr>
          <p:nvPr/>
        </p:nvPicPr>
        <p:blipFill>
          <a:blip r:embed="rId3" cstate="print"/>
          <a:srcRect/>
          <a:stretch>
            <a:fillRect/>
          </a:stretch>
        </p:blipFill>
        <p:spPr bwMode="auto">
          <a:xfrm>
            <a:off x="5105400" y="1828800"/>
            <a:ext cx="1619250" cy="2083435"/>
          </a:xfrm>
          <a:prstGeom prst="rect">
            <a:avLst/>
          </a:prstGeo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OpenCV with the ESRA III</a:t>
            </a:r>
            <a:endParaRPr lang="en-US" dirty="0"/>
          </a:p>
        </p:txBody>
      </p:sp>
      <p:sp>
        <p:nvSpPr>
          <p:cNvPr id="3" name="Content Placeholder 2"/>
          <p:cNvSpPr>
            <a:spLocks noGrp="1"/>
          </p:cNvSpPr>
          <p:nvPr>
            <p:ph idx="1"/>
          </p:nvPr>
        </p:nvSpPr>
        <p:spPr/>
        <p:txBody>
          <a:bodyPr/>
          <a:lstStyle/>
          <a:p>
            <a:r>
              <a:rPr lang="en-US" dirty="0" smtClean="0"/>
              <a:t>As an example for using OpenCV with the ESRA III, a simple goal for a program was made. The goal was to have the ESRA III track a blue cup with its eyes.</a:t>
            </a:r>
          </a:p>
          <a:p>
            <a:r>
              <a:rPr lang="en-US" dirty="0" smtClean="0"/>
              <a:t>It required usage of serial port communication with the Mini SSC II and OpenCV</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“standard” base normally contains two motors for the back wheels and two non-motor controlled wheels in the front.</a:t>
            </a:r>
          </a:p>
          <a:p>
            <a:endParaRPr lang="en-US" dirty="0"/>
          </a:p>
        </p:txBody>
      </p:sp>
      <p:sp>
        <p:nvSpPr>
          <p:cNvPr id="2" name="Title 1"/>
          <p:cNvSpPr>
            <a:spLocks noGrp="1"/>
          </p:cNvSpPr>
          <p:nvPr>
            <p:ph type="title"/>
          </p:nvPr>
        </p:nvSpPr>
        <p:spPr/>
        <p:txBody>
          <a:bodyPr/>
          <a:lstStyle/>
          <a:p>
            <a:r>
              <a:rPr lang="en-US" dirty="0" smtClean="0"/>
              <a:t>The Standard Base</a:t>
            </a:r>
            <a:endParaRPr lang="en-US" dirty="0"/>
          </a:p>
        </p:txBody>
      </p:sp>
      <p:pic>
        <p:nvPicPr>
          <p:cNvPr id="4" name="Picture 3" descr="Standard base 1.png"/>
          <p:cNvPicPr>
            <a:picLocks noChangeAspect="1"/>
          </p:cNvPicPr>
          <p:nvPr/>
        </p:nvPicPr>
        <p:blipFill>
          <a:blip r:embed="rId2" cstate="print"/>
          <a:stretch>
            <a:fillRect/>
          </a:stretch>
        </p:blipFill>
        <p:spPr>
          <a:xfrm>
            <a:off x="533400" y="3467428"/>
            <a:ext cx="3436927" cy="3161972"/>
          </a:xfrm>
          <a:prstGeom prst="rect">
            <a:avLst/>
          </a:prstGeom>
        </p:spPr>
      </p:pic>
      <p:pic>
        <p:nvPicPr>
          <p:cNvPr id="5" name="Picture 4" descr="Standard base 2.png"/>
          <p:cNvPicPr>
            <a:picLocks noChangeAspect="1"/>
          </p:cNvPicPr>
          <p:nvPr/>
        </p:nvPicPr>
        <p:blipFill>
          <a:blip r:embed="rId3" cstate="print"/>
          <a:stretch>
            <a:fillRect/>
          </a:stretch>
        </p:blipFill>
        <p:spPr>
          <a:xfrm>
            <a:off x="4572000" y="3048000"/>
            <a:ext cx="4114800" cy="2987345"/>
          </a:xfrm>
          <a:prstGeom prst="rect">
            <a:avLst/>
          </a:prstGeom>
        </p:spPr>
      </p:pic>
      <p:sp>
        <p:nvSpPr>
          <p:cNvPr id="6" name="Rectangle 5"/>
          <p:cNvSpPr/>
          <p:nvPr/>
        </p:nvSpPr>
        <p:spPr>
          <a:xfrm>
            <a:off x="457200" y="3011269"/>
            <a:ext cx="4114800" cy="646331"/>
          </a:xfrm>
          <a:prstGeom prst="rect">
            <a:avLst/>
          </a:prstGeom>
        </p:spPr>
        <p:txBody>
          <a:bodyPr wrap="square">
            <a:spAutoFit/>
          </a:bodyPr>
          <a:lstStyle/>
          <a:p>
            <a:r>
              <a:rPr lang="en-US" dirty="0" smtClean="0"/>
              <a:t>http://www.hitechnic.com/blog/wp-content/uploads/TrikeBase.png</a:t>
            </a:r>
            <a:endParaRPr lang="en-US" dirty="0"/>
          </a:p>
        </p:txBody>
      </p:sp>
      <p:sp>
        <p:nvSpPr>
          <p:cNvPr id="8" name="Rectangle 7"/>
          <p:cNvSpPr/>
          <p:nvPr/>
        </p:nvSpPr>
        <p:spPr>
          <a:xfrm>
            <a:off x="4572000" y="6019800"/>
            <a:ext cx="4114800" cy="646331"/>
          </a:xfrm>
          <a:prstGeom prst="rect">
            <a:avLst/>
          </a:prstGeom>
        </p:spPr>
        <p:txBody>
          <a:bodyPr wrap="square">
            <a:spAutoFit/>
          </a:bodyPr>
          <a:lstStyle/>
          <a:p>
            <a:r>
              <a:rPr lang="en-US" dirty="0" smtClean="0"/>
              <a:t>http://farm1.static.flickr.com/53/128493978_031324a051.jpg</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OpenCV Blue Cup Finding</a:t>
            </a:r>
            <a:endParaRPr lang="en-US" dirty="0"/>
          </a:p>
        </p:txBody>
      </p:sp>
      <p:sp>
        <p:nvSpPr>
          <p:cNvPr id="3" name="Content Placeholder 2"/>
          <p:cNvSpPr>
            <a:spLocks noGrp="1"/>
          </p:cNvSpPr>
          <p:nvPr>
            <p:ph idx="1"/>
          </p:nvPr>
        </p:nvSpPr>
        <p:spPr/>
        <p:txBody>
          <a:bodyPr/>
          <a:lstStyle/>
          <a:p>
            <a:r>
              <a:rPr lang="en-US" dirty="0" smtClean="0"/>
              <a:t>The same blue cup detection program was used.</a:t>
            </a:r>
          </a:p>
          <a:p>
            <a:r>
              <a:rPr lang="en-US" dirty="0" smtClean="0"/>
              <a:t>Only the centroid is used</a:t>
            </a:r>
            <a:endParaRPr lang="en-US" dirty="0"/>
          </a:p>
          <a:p>
            <a:r>
              <a:rPr lang="en-US" dirty="0" smtClean="0"/>
              <a:t>The x – y coordinates determine the movement of the eyes.</a:t>
            </a:r>
          </a:p>
          <a:p>
            <a:r>
              <a:rPr lang="en-US" dirty="0" smtClean="0"/>
              <a:t>Fuzzy-Logic is used</a:t>
            </a: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with the ESRA III</a:t>
            </a:r>
            <a:endParaRPr lang="en-US" dirty="0"/>
          </a:p>
        </p:txBody>
      </p:sp>
      <p:sp>
        <p:nvSpPr>
          <p:cNvPr id="3" name="Content Placeholder 2"/>
          <p:cNvSpPr>
            <a:spLocks noGrp="1"/>
          </p:cNvSpPr>
          <p:nvPr>
            <p:ph idx="1"/>
          </p:nvPr>
        </p:nvSpPr>
        <p:spPr/>
        <p:txBody>
          <a:bodyPr/>
          <a:lstStyle/>
          <a:p>
            <a:r>
              <a:rPr lang="en-US" dirty="0" smtClean="0"/>
              <a:t>We could communicate directly using C++ but that is more difficult.</a:t>
            </a:r>
          </a:p>
          <a:p>
            <a:r>
              <a:rPr lang="en-US" dirty="0" smtClean="0"/>
              <a:t>Visual Basic is used to communicate with the Mini SSC II using serial ports.</a:t>
            </a:r>
          </a:p>
          <a:p>
            <a:r>
              <a:rPr lang="en-US" dirty="0" smtClean="0"/>
              <a:t>Winsock is used to communicate with C++ and Visual Basic</a:t>
            </a: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Socket Communication</a:t>
            </a:r>
            <a:endParaRPr lang="en-US" dirty="0"/>
          </a:p>
        </p:txBody>
      </p:sp>
      <p:pic>
        <p:nvPicPr>
          <p:cNvPr id="87042" name="Picture 2"/>
          <p:cNvPicPr>
            <a:picLocks noGrp="1" noChangeAspect="1" noChangeArrowheads="1"/>
          </p:cNvPicPr>
          <p:nvPr>
            <p:ph idx="1"/>
          </p:nvPr>
        </p:nvPicPr>
        <p:blipFill>
          <a:blip r:embed="rId2" cstate="print"/>
          <a:stretch>
            <a:fillRect/>
          </a:stretch>
        </p:blipFill>
        <p:spPr bwMode="auto">
          <a:xfrm>
            <a:off x="381000" y="685800"/>
            <a:ext cx="381000" cy="368300"/>
          </a:xfrm>
          <a:prstGeom prst="rect">
            <a:avLst/>
          </a:prstGeom>
          <a:noFill/>
          <a:ln>
            <a:noFill/>
          </a:ln>
        </p:spPr>
      </p:pic>
      <p:sp>
        <p:nvSpPr>
          <p:cNvPr id="8"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This communication type can communicate with many other software.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Works</a:t>
            </a:r>
            <a:r>
              <a:rPr kumimoji="0" lang="en-US" sz="3200" b="0" i="0" u="none" strike="noStrike" kern="1200" cap="none" spc="0" normalizeH="0" noProof="0" dirty="0" smtClean="0">
                <a:ln>
                  <a:noFill/>
                </a:ln>
                <a:solidFill>
                  <a:schemeClr val="tx1"/>
                </a:solidFill>
                <a:effectLst/>
                <a:uLnTx/>
                <a:uFillTx/>
                <a:latin typeface="+mn-lt"/>
                <a:ea typeface="+mn-ea"/>
                <a:cs typeface="+mn-cs"/>
              </a:rPr>
              <a:t> as a server/client.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The</a:t>
            </a:r>
            <a:r>
              <a:rPr lang="en-US" sz="3200" dirty="0" smtClean="0"/>
              <a:t> server starts up the winsock server.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The client(s) send data to the server or other clients.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3200" b="0" i="0" u="none" strike="noStrike" kern="1200" cap="none" spc="0" normalizeH="0" noProof="0" dirty="0" smtClean="0">
                <a:ln>
                  <a:noFill/>
                </a:ln>
                <a:solidFill>
                  <a:schemeClr val="tx1"/>
                </a:solidFill>
                <a:effectLst/>
                <a:uLnTx/>
                <a:uFillTx/>
                <a:latin typeface="+mn-lt"/>
                <a:ea typeface="+mn-ea"/>
                <a:cs typeface="+mn-cs"/>
              </a:rPr>
              <a:t> server can use this data.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A</a:t>
            </a:r>
            <a:r>
              <a:rPr lang="en-US" sz="3200" dirty="0" smtClean="0"/>
              <a:t> server must be out to use winsock.</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a:bodyPr>
          <a:lstStyle/>
          <a:p>
            <a:r>
              <a:rPr lang="en-US" dirty="0" smtClean="0"/>
              <a:t>Microsoft Socket Communication(2)</a:t>
            </a:r>
            <a:endParaRPr lang="en-US" dirty="0"/>
          </a:p>
        </p:txBody>
      </p:sp>
      <p:sp>
        <p:nvSpPr>
          <p:cNvPr id="3" name="Content Placeholder 2"/>
          <p:cNvSpPr>
            <a:spLocks noGrp="1"/>
          </p:cNvSpPr>
          <p:nvPr>
            <p:ph idx="1"/>
          </p:nvPr>
        </p:nvSpPr>
        <p:spPr>
          <a:xfrm>
            <a:off x="457200" y="1600200"/>
            <a:ext cx="8229600" cy="3733800"/>
          </a:xfrm>
        </p:spPr>
        <p:txBody>
          <a:bodyPr>
            <a:normAutofit/>
          </a:bodyPr>
          <a:lstStyle/>
          <a:p>
            <a:r>
              <a:rPr lang="en-US" dirty="0" smtClean="0"/>
              <a:t>Code from Visual Basic (The server):</a:t>
            </a:r>
          </a:p>
          <a:p>
            <a:endParaRPr lang="en-US" dirty="0"/>
          </a:p>
          <a:p>
            <a:endParaRPr lang="en-US" dirty="0" smtClean="0"/>
          </a:p>
          <a:p>
            <a:endParaRPr lang="en-US" dirty="0"/>
          </a:p>
          <a:p>
            <a:endParaRPr lang="en-US" dirty="0" smtClean="0"/>
          </a:p>
          <a:p>
            <a:endParaRPr lang="en-US" dirty="0"/>
          </a:p>
        </p:txBody>
      </p:sp>
      <p:pic>
        <p:nvPicPr>
          <p:cNvPr id="88067" name="Picture 3"/>
          <p:cNvPicPr>
            <a:picLocks noChangeAspect="1" noChangeArrowheads="1"/>
          </p:cNvPicPr>
          <p:nvPr/>
        </p:nvPicPr>
        <p:blipFill>
          <a:blip r:embed="rId2" cstate="print"/>
          <a:stretch>
            <a:fillRect/>
          </a:stretch>
        </p:blipFill>
        <p:spPr bwMode="auto">
          <a:xfrm>
            <a:off x="914400" y="2209800"/>
            <a:ext cx="7429500" cy="2971800"/>
          </a:xfrm>
          <a:prstGeom prst="rect">
            <a:avLst/>
          </a:prstGeom>
          <a:noFill/>
          <a:ln>
            <a:noFill/>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a:bodyPr>
          <a:lstStyle/>
          <a:p>
            <a:r>
              <a:rPr lang="en-US" dirty="0" smtClean="0"/>
              <a:t>Microsoft Socket Communication(3)</a:t>
            </a:r>
            <a:endParaRPr lang="en-US" dirty="0"/>
          </a:p>
        </p:txBody>
      </p:sp>
      <p:sp>
        <p:nvSpPr>
          <p:cNvPr id="3" name="Content Placeholder 2"/>
          <p:cNvSpPr>
            <a:spLocks noGrp="1"/>
          </p:cNvSpPr>
          <p:nvPr>
            <p:ph idx="1"/>
          </p:nvPr>
        </p:nvSpPr>
        <p:spPr/>
        <p:txBody>
          <a:bodyPr/>
          <a:lstStyle/>
          <a:p>
            <a:r>
              <a:rPr lang="en-US" dirty="0" smtClean="0"/>
              <a:t>The Form_Load function is called when the program opens.</a:t>
            </a:r>
          </a:p>
          <a:p>
            <a:r>
              <a:rPr lang="en-US" dirty="0" smtClean="0"/>
              <a:t>The Form_Unload function is called when the program closes.</a:t>
            </a:r>
          </a:p>
          <a:p>
            <a:r>
              <a:rPr lang="en-US" dirty="0" smtClean="0"/>
              <a:t>The program gets data as:</a:t>
            </a:r>
          </a:p>
          <a:p>
            <a:endParaRPr lang="en-US" dirty="0"/>
          </a:p>
        </p:txBody>
      </p:sp>
      <p:pic>
        <p:nvPicPr>
          <p:cNvPr id="89091" name="Picture 3"/>
          <p:cNvPicPr>
            <a:picLocks noChangeAspect="1" noChangeArrowheads="1"/>
          </p:cNvPicPr>
          <p:nvPr/>
        </p:nvPicPr>
        <p:blipFill>
          <a:blip r:embed="rId2" cstate="print"/>
          <a:srcRect/>
          <a:stretch>
            <a:fillRect/>
          </a:stretch>
        </p:blipFill>
        <p:spPr bwMode="auto">
          <a:xfrm>
            <a:off x="822960" y="4419600"/>
            <a:ext cx="6873240" cy="304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a:bodyPr>
          <a:lstStyle/>
          <a:p>
            <a:r>
              <a:rPr lang="en-US" dirty="0" smtClean="0"/>
              <a:t>Microsoft Socket Communication(5)</a:t>
            </a:r>
            <a:endParaRPr lang="en-US" dirty="0"/>
          </a:p>
        </p:txBody>
      </p:sp>
      <p:sp>
        <p:nvSpPr>
          <p:cNvPr id="3" name="Content Placeholder 2"/>
          <p:cNvSpPr>
            <a:spLocks noGrp="1"/>
          </p:cNvSpPr>
          <p:nvPr>
            <p:ph idx="1"/>
          </p:nvPr>
        </p:nvSpPr>
        <p:spPr/>
        <p:txBody>
          <a:bodyPr/>
          <a:lstStyle/>
          <a:p>
            <a:r>
              <a:rPr lang="en-US" dirty="0" smtClean="0"/>
              <a:t>C++ function to open the client:</a:t>
            </a:r>
          </a:p>
          <a:p>
            <a:endParaRPr lang="en-US" dirty="0"/>
          </a:p>
        </p:txBody>
      </p:sp>
      <p:pic>
        <p:nvPicPr>
          <p:cNvPr id="90116" name="Picture 4"/>
          <p:cNvPicPr>
            <a:picLocks noChangeAspect="1" noChangeArrowheads="1"/>
          </p:cNvPicPr>
          <p:nvPr/>
        </p:nvPicPr>
        <p:blipFill>
          <a:blip r:embed="rId2" cstate="print"/>
          <a:srcRect/>
          <a:stretch>
            <a:fillRect/>
          </a:stretch>
        </p:blipFill>
        <p:spPr bwMode="auto">
          <a:xfrm>
            <a:off x="533400" y="2286000"/>
            <a:ext cx="8001000" cy="394302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1143000"/>
          </a:xfrm>
        </p:spPr>
        <p:txBody>
          <a:bodyPr>
            <a:normAutofit/>
          </a:bodyPr>
          <a:lstStyle/>
          <a:p>
            <a:r>
              <a:rPr lang="en-US" dirty="0" smtClean="0"/>
              <a:t>Microsoft Socket Communication(6)</a:t>
            </a:r>
            <a:endParaRPr lang="en-US" dirty="0"/>
          </a:p>
        </p:txBody>
      </p:sp>
      <p:sp>
        <p:nvSpPr>
          <p:cNvPr id="3" name="Content Placeholder 2"/>
          <p:cNvSpPr>
            <a:spLocks noGrp="1"/>
          </p:cNvSpPr>
          <p:nvPr>
            <p:ph idx="1"/>
          </p:nvPr>
        </p:nvSpPr>
        <p:spPr/>
        <p:txBody>
          <a:bodyPr/>
          <a:lstStyle/>
          <a:p>
            <a:r>
              <a:rPr lang="en-US" dirty="0" smtClean="0"/>
              <a:t>Information is sent to the client by:</a:t>
            </a:r>
          </a:p>
          <a:p>
            <a:endParaRPr lang="en-US" dirty="0"/>
          </a:p>
          <a:p>
            <a:r>
              <a:rPr lang="en-US" dirty="0" smtClean="0"/>
              <a:t>Sprintf stores the double values into the string strCentroid.</a:t>
            </a:r>
          </a:p>
          <a:p>
            <a:r>
              <a:rPr lang="en-US" dirty="0" smtClean="0"/>
              <a:t>m_server.SendEx sends this string.</a:t>
            </a:r>
          </a:p>
          <a:p>
            <a:endParaRPr lang="en-US" dirty="0"/>
          </a:p>
        </p:txBody>
      </p:sp>
      <p:pic>
        <p:nvPicPr>
          <p:cNvPr id="91139" name="Picture 3"/>
          <p:cNvPicPr>
            <a:picLocks noChangeAspect="1" noChangeArrowheads="1"/>
          </p:cNvPicPr>
          <p:nvPr/>
        </p:nvPicPr>
        <p:blipFill>
          <a:blip r:embed="rId2" cstate="print"/>
          <a:srcRect/>
          <a:stretch>
            <a:fillRect/>
          </a:stretch>
        </p:blipFill>
        <p:spPr bwMode="auto">
          <a:xfrm>
            <a:off x="533400" y="2209800"/>
            <a:ext cx="8289636" cy="381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Communicating Via Serial Port</a:t>
            </a:r>
            <a:endParaRPr lang="en-US" dirty="0"/>
          </a:p>
        </p:txBody>
      </p:sp>
      <p:sp>
        <p:nvSpPr>
          <p:cNvPr id="3" name="Content Placeholder 2"/>
          <p:cNvSpPr>
            <a:spLocks noGrp="1"/>
          </p:cNvSpPr>
          <p:nvPr>
            <p:ph idx="1"/>
          </p:nvPr>
        </p:nvSpPr>
        <p:spPr/>
        <p:txBody>
          <a:bodyPr/>
          <a:lstStyle/>
          <a:p>
            <a:r>
              <a:rPr lang="en-US" dirty="0" smtClean="0"/>
              <a:t>After receiving the data from the C++ program, the MiniSSC</a:t>
            </a:r>
            <a:r>
              <a:rPr lang="en-US" dirty="0"/>
              <a:t> </a:t>
            </a:r>
            <a:r>
              <a:rPr lang="en-US" dirty="0" smtClean="0"/>
              <a:t>II then receives the commands through the com port.</a:t>
            </a:r>
          </a:p>
          <a:p>
            <a:r>
              <a:rPr lang="en-US" dirty="0" smtClean="0"/>
              <a:t>We use Visual Basic’s MSComm for this.</a:t>
            </a:r>
            <a:endParaRPr lang="en-US" dirty="0"/>
          </a:p>
        </p:txBody>
      </p:sp>
      <p:pic>
        <p:nvPicPr>
          <p:cNvPr id="29698" name="Picture 2" descr="http://www.rtech.ie/itbits.ie/images/usb-serial.gif"/>
          <p:cNvPicPr>
            <a:picLocks noChangeAspect="1" noChangeArrowheads="1"/>
          </p:cNvPicPr>
          <p:nvPr/>
        </p:nvPicPr>
        <p:blipFill>
          <a:blip r:embed="rId2" cstate="print"/>
          <a:srcRect/>
          <a:stretch>
            <a:fillRect/>
          </a:stretch>
        </p:blipFill>
        <p:spPr bwMode="auto">
          <a:xfrm>
            <a:off x="381000" y="3743324"/>
            <a:ext cx="3810000" cy="3114676"/>
          </a:xfrm>
          <a:prstGeom prst="rect">
            <a:avLst/>
          </a:prstGeom>
          <a:noFill/>
        </p:spPr>
      </p:pic>
      <p:pic>
        <p:nvPicPr>
          <p:cNvPr id="29702" name="Picture 6" descr="http://www.efx-tek.com/php/store/images/cable_serial.jpg"/>
          <p:cNvPicPr>
            <a:picLocks noChangeAspect="1" noChangeArrowheads="1"/>
          </p:cNvPicPr>
          <p:nvPr/>
        </p:nvPicPr>
        <p:blipFill>
          <a:blip r:embed="rId3" cstate="print"/>
          <a:srcRect/>
          <a:stretch>
            <a:fillRect/>
          </a:stretch>
        </p:blipFill>
        <p:spPr bwMode="auto">
          <a:xfrm>
            <a:off x="4572000" y="3733800"/>
            <a:ext cx="2952750" cy="2733676"/>
          </a:xfrm>
          <a:prstGeom prst="rect">
            <a:avLst/>
          </a:prstGeom>
          <a:noFill/>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MSComm Code</a:t>
            </a:r>
            <a:endParaRPr lang="en-US" dirty="0"/>
          </a:p>
        </p:txBody>
      </p:sp>
      <p:sp>
        <p:nvSpPr>
          <p:cNvPr id="3" name="Content Placeholder 2"/>
          <p:cNvSpPr>
            <a:spLocks noGrp="1"/>
          </p:cNvSpPr>
          <p:nvPr>
            <p:ph idx="1"/>
          </p:nvPr>
        </p:nvSpPr>
        <p:spPr/>
        <p:txBody>
          <a:bodyPr/>
          <a:lstStyle/>
          <a:p>
            <a:r>
              <a:rPr lang="en-US" dirty="0" smtClean="0"/>
              <a:t>Setting up the connection:</a:t>
            </a:r>
          </a:p>
          <a:p>
            <a:endParaRPr lang="en-US" dirty="0"/>
          </a:p>
          <a:p>
            <a:endParaRPr lang="en-US" dirty="0" smtClean="0"/>
          </a:p>
          <a:p>
            <a:r>
              <a:rPr lang="en-US" dirty="0" smtClean="0"/>
              <a:t>Sending data:</a:t>
            </a:r>
          </a:p>
          <a:p>
            <a:endParaRPr lang="en-US" dirty="0"/>
          </a:p>
        </p:txBody>
      </p:sp>
      <p:pic>
        <p:nvPicPr>
          <p:cNvPr id="92162" name="Picture 2"/>
          <p:cNvPicPr>
            <a:picLocks noChangeAspect="1" noChangeArrowheads="1"/>
          </p:cNvPicPr>
          <p:nvPr/>
        </p:nvPicPr>
        <p:blipFill>
          <a:blip r:embed="rId2" cstate="print"/>
          <a:srcRect/>
          <a:stretch>
            <a:fillRect/>
          </a:stretch>
        </p:blipFill>
        <p:spPr bwMode="auto">
          <a:xfrm>
            <a:off x="228600" y="2209800"/>
            <a:ext cx="8915400" cy="886681"/>
          </a:xfrm>
          <a:prstGeom prst="rect">
            <a:avLst/>
          </a:prstGeom>
          <a:noFill/>
          <a:ln w="9525">
            <a:noFill/>
            <a:miter lim="800000"/>
            <a:headEnd/>
            <a:tailEnd/>
          </a:ln>
          <a:effectLst/>
        </p:spPr>
      </p:pic>
      <p:pic>
        <p:nvPicPr>
          <p:cNvPr id="92165" name="Picture 5"/>
          <p:cNvPicPr>
            <a:picLocks noChangeAspect="1" noChangeArrowheads="1"/>
          </p:cNvPicPr>
          <p:nvPr/>
        </p:nvPicPr>
        <p:blipFill>
          <a:blip r:embed="rId3" cstate="print"/>
          <a:srcRect/>
          <a:stretch>
            <a:fillRect/>
          </a:stretch>
        </p:blipFill>
        <p:spPr bwMode="auto">
          <a:xfrm>
            <a:off x="271146" y="3046043"/>
            <a:ext cx="7806054" cy="154357"/>
          </a:xfrm>
          <a:prstGeom prst="rect">
            <a:avLst/>
          </a:prstGeom>
          <a:noFill/>
          <a:ln w="9525">
            <a:noFill/>
            <a:miter lim="800000"/>
            <a:headEnd/>
            <a:tailEnd/>
          </a:ln>
          <a:effectLst/>
        </p:spPr>
      </p:pic>
      <p:pic>
        <p:nvPicPr>
          <p:cNvPr id="92168" name="Picture 8"/>
          <p:cNvPicPr>
            <a:picLocks noChangeAspect="1" noChangeArrowheads="1"/>
          </p:cNvPicPr>
          <p:nvPr/>
        </p:nvPicPr>
        <p:blipFill>
          <a:blip r:embed="rId4" cstate="print"/>
          <a:srcRect/>
          <a:stretch>
            <a:fillRect/>
          </a:stretch>
        </p:blipFill>
        <p:spPr bwMode="auto">
          <a:xfrm>
            <a:off x="304800" y="4046995"/>
            <a:ext cx="2895600" cy="60120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Needing for a Better Algorithm</a:t>
            </a:r>
            <a:endParaRPr lang="en-US" dirty="0"/>
          </a:p>
        </p:txBody>
      </p:sp>
      <p:sp>
        <p:nvSpPr>
          <p:cNvPr id="3" name="Content Placeholder 2"/>
          <p:cNvSpPr>
            <a:spLocks noGrp="1"/>
          </p:cNvSpPr>
          <p:nvPr>
            <p:ph idx="1"/>
          </p:nvPr>
        </p:nvSpPr>
        <p:spPr/>
        <p:txBody>
          <a:bodyPr/>
          <a:lstStyle/>
          <a:p>
            <a:r>
              <a:rPr lang="en-US" dirty="0" smtClean="0"/>
              <a:t>When the program was tested, the robot motion was a lot unsmooth, therefore it was necessity to have a better algorithm. Fuzzy Logic was chosen for the algorithm to be used.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Used in 2 wheel drive cars.</a:t>
            </a:r>
          </a:p>
          <a:p>
            <a:r>
              <a:rPr lang="en-US" dirty="0" smtClean="0"/>
              <a:t>Pros (+’s)</a:t>
            </a:r>
          </a:p>
          <a:p>
            <a:pPr lvl="1"/>
            <a:r>
              <a:rPr lang="en-US" dirty="0" smtClean="0"/>
              <a:t>Easy to build and flexible on wheel placement.</a:t>
            </a:r>
          </a:p>
          <a:p>
            <a:pPr lvl="1"/>
            <a:r>
              <a:rPr lang="en-US" dirty="0" smtClean="0"/>
              <a:t>Easy to program</a:t>
            </a:r>
          </a:p>
          <a:p>
            <a:pPr lvl="1"/>
            <a:r>
              <a:rPr lang="en-US" dirty="0" smtClean="0"/>
              <a:t>Fast</a:t>
            </a:r>
          </a:p>
          <a:p>
            <a:r>
              <a:rPr lang="en-US" dirty="0" smtClean="0"/>
              <a:t>Cons (-’s)</a:t>
            </a:r>
            <a:endParaRPr lang="en-US" dirty="0"/>
          </a:p>
          <a:p>
            <a:pPr lvl="1"/>
            <a:r>
              <a:rPr lang="en-US" dirty="0" smtClean="0"/>
              <a:t>Turning is slower</a:t>
            </a:r>
          </a:p>
          <a:p>
            <a:pPr lvl="1"/>
            <a:r>
              <a:rPr lang="en-US" dirty="0" smtClean="0"/>
              <a:t>Braking requires a good amount of friction </a:t>
            </a:r>
          </a:p>
        </p:txBody>
      </p:sp>
      <p:sp>
        <p:nvSpPr>
          <p:cNvPr id="2" name="Title 1"/>
          <p:cNvSpPr>
            <a:spLocks noGrp="1"/>
          </p:cNvSpPr>
          <p:nvPr>
            <p:ph type="title"/>
          </p:nvPr>
        </p:nvSpPr>
        <p:spPr/>
        <p:txBody>
          <a:bodyPr/>
          <a:lstStyle/>
          <a:p>
            <a:pPr algn="ctr"/>
            <a:r>
              <a:rPr lang="en-US" dirty="0" smtClean="0"/>
              <a:t>The Standard Base(2)</a:t>
            </a:r>
            <a:endParaRPr 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 Control With the Robot</a:t>
            </a:r>
            <a:endParaRPr lang="en-US" dirty="0"/>
          </a:p>
        </p:txBody>
      </p:sp>
      <p:pic>
        <p:nvPicPr>
          <p:cNvPr id="93186" name="Picture 2" descr="http://www.legoeducation.us/sharedimages/content/ExtraLarge/XL_ScorpionTopSideCOB.jpg"/>
          <p:cNvPicPr>
            <a:picLocks noChangeAspect="1" noChangeArrowheads="1"/>
          </p:cNvPicPr>
          <p:nvPr/>
        </p:nvPicPr>
        <p:blipFill>
          <a:blip r:embed="rId2" cstate="print"/>
          <a:srcRect/>
          <a:stretch>
            <a:fillRect/>
          </a:stretch>
        </p:blipFill>
        <p:spPr bwMode="auto">
          <a:xfrm>
            <a:off x="685800" y="1447800"/>
            <a:ext cx="3781425" cy="4762500"/>
          </a:xfrm>
          <a:prstGeom prst="rect">
            <a:avLst/>
          </a:prstGeom>
          <a:noFill/>
        </p:spPr>
      </p:pic>
      <p:pic>
        <p:nvPicPr>
          <p:cNvPr id="93188" name="Picture 4" descr="http://www.extremenxt.com/images/addbuttonandtextbox.jpg"/>
          <p:cNvPicPr>
            <a:picLocks noChangeAspect="1" noChangeArrowheads="1"/>
          </p:cNvPicPr>
          <p:nvPr/>
        </p:nvPicPr>
        <p:blipFill>
          <a:blip r:embed="rId3" cstate="print"/>
          <a:srcRect/>
          <a:stretch>
            <a:fillRect/>
          </a:stretch>
        </p:blipFill>
        <p:spPr bwMode="auto">
          <a:xfrm>
            <a:off x="5181600" y="2362200"/>
            <a:ext cx="2857500" cy="3276601"/>
          </a:xfrm>
          <a:prstGeom prst="rect">
            <a:avLst/>
          </a:prstGeom>
          <a:noFill/>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a:t>
            </a:r>
            <a:endParaRPr lang="en-US" dirty="0"/>
          </a:p>
        </p:txBody>
      </p:sp>
      <p:sp>
        <p:nvSpPr>
          <p:cNvPr id="3" name="Content Placeholder 2"/>
          <p:cNvSpPr>
            <a:spLocks noGrp="1"/>
          </p:cNvSpPr>
          <p:nvPr>
            <p:ph idx="1"/>
          </p:nvPr>
        </p:nvSpPr>
        <p:spPr/>
        <p:txBody>
          <a:bodyPr/>
          <a:lstStyle/>
          <a:p>
            <a:r>
              <a:rPr lang="en-US" dirty="0" smtClean="0"/>
              <a:t>Wireless communication</a:t>
            </a:r>
          </a:p>
          <a:p>
            <a:r>
              <a:rPr lang="en-US" dirty="0" smtClean="0"/>
              <a:t>NXT has bluetooth support</a:t>
            </a:r>
          </a:p>
          <a:p>
            <a:r>
              <a:rPr lang="en-US" dirty="0" smtClean="0"/>
              <a:t>Visual Basic can use bluetooth via the serial port</a:t>
            </a:r>
            <a:endParaRPr lang="en-US" dirty="0"/>
          </a:p>
        </p:txBody>
      </p:sp>
      <p:pic>
        <p:nvPicPr>
          <p:cNvPr id="101378" name="Picture 2" descr="http://www.extremenxt.com/images/nxtgblue.jpg"/>
          <p:cNvPicPr>
            <a:picLocks noChangeAspect="1" noChangeArrowheads="1"/>
          </p:cNvPicPr>
          <p:nvPr/>
        </p:nvPicPr>
        <p:blipFill>
          <a:blip r:embed="rId2" cstate="print"/>
          <a:srcRect/>
          <a:stretch>
            <a:fillRect/>
          </a:stretch>
        </p:blipFill>
        <p:spPr bwMode="auto">
          <a:xfrm>
            <a:off x="2362200" y="4114800"/>
            <a:ext cx="3219450" cy="1381126"/>
          </a:xfrm>
          <a:prstGeom prst="rect">
            <a:avLst/>
          </a:prstGeom>
          <a:noFill/>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Basic’s Serial Port</a:t>
            </a:r>
            <a:endParaRPr lang="en-US" dirty="0"/>
          </a:p>
        </p:txBody>
      </p:sp>
      <p:sp>
        <p:nvSpPr>
          <p:cNvPr id="3" name="Content Placeholder 2"/>
          <p:cNvSpPr>
            <a:spLocks noGrp="1"/>
          </p:cNvSpPr>
          <p:nvPr>
            <p:ph idx="1"/>
          </p:nvPr>
        </p:nvSpPr>
        <p:spPr/>
        <p:txBody>
          <a:bodyPr/>
          <a:lstStyle/>
          <a:p>
            <a:r>
              <a:rPr lang="en-US" dirty="0" smtClean="0"/>
              <a:t>Visual Basic serial port commands can be used to communicate with the Lego NXT.</a:t>
            </a:r>
          </a:p>
          <a:p>
            <a:r>
              <a:rPr lang="en-US" dirty="0" smtClean="0"/>
              <a:t>Each communication with bluetooth has a com port number (i.e. com 7). The com port number is always higher than those of the USB/serial port.</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a:bodyPr>
          <a:lstStyle/>
          <a:p>
            <a:r>
              <a:rPr lang="en-US" dirty="0" smtClean="0"/>
              <a:t>Code for Serial Port Communication</a:t>
            </a:r>
            <a:endParaRPr lang="en-US" dirty="0"/>
          </a:p>
        </p:txBody>
      </p:sp>
      <p:sp>
        <p:nvSpPr>
          <p:cNvPr id="3" name="Content Placeholder 2"/>
          <p:cNvSpPr>
            <a:spLocks noGrp="1"/>
          </p:cNvSpPr>
          <p:nvPr>
            <p:ph idx="1"/>
          </p:nvPr>
        </p:nvSpPr>
        <p:spPr/>
        <p:txBody>
          <a:bodyPr/>
          <a:lstStyle/>
          <a:p>
            <a:r>
              <a:rPr lang="en-US" dirty="0" smtClean="0"/>
              <a:t>Code for connecting with the NXT via Serial Port:</a:t>
            </a:r>
            <a:endParaRPr lang="en-US" dirty="0"/>
          </a:p>
        </p:txBody>
      </p:sp>
      <p:pic>
        <p:nvPicPr>
          <p:cNvPr id="102403" name="Picture 3"/>
          <p:cNvPicPr>
            <a:picLocks noChangeAspect="1" noChangeArrowheads="1"/>
          </p:cNvPicPr>
          <p:nvPr/>
        </p:nvPicPr>
        <p:blipFill>
          <a:blip r:embed="rId2" cstate="print"/>
          <a:srcRect/>
          <a:stretch>
            <a:fillRect/>
          </a:stretch>
        </p:blipFill>
        <p:spPr bwMode="auto">
          <a:xfrm>
            <a:off x="381000" y="2714625"/>
            <a:ext cx="8613321" cy="30003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Data through NXT</a:t>
            </a:r>
            <a:endParaRPr lang="en-US" dirty="0"/>
          </a:p>
        </p:txBody>
      </p:sp>
      <p:sp>
        <p:nvSpPr>
          <p:cNvPr id="3" name="Content Placeholder 2"/>
          <p:cNvSpPr>
            <a:spLocks noGrp="1"/>
          </p:cNvSpPr>
          <p:nvPr>
            <p:ph idx="1"/>
          </p:nvPr>
        </p:nvSpPr>
        <p:spPr/>
        <p:txBody>
          <a:bodyPr/>
          <a:lstStyle/>
          <a:p>
            <a:r>
              <a:rPr lang="en-US" dirty="0" smtClean="0"/>
              <a:t>The data sent through bluetooth is a 1 or 4 letter message stating which direction to move:</a:t>
            </a:r>
          </a:p>
          <a:p>
            <a:endParaRPr lang="en-US" dirty="0"/>
          </a:p>
        </p:txBody>
      </p:sp>
      <p:pic>
        <p:nvPicPr>
          <p:cNvPr id="103427" name="Picture 3"/>
          <p:cNvPicPr>
            <a:picLocks noChangeAspect="1" noChangeArrowheads="1"/>
          </p:cNvPicPr>
          <p:nvPr/>
        </p:nvPicPr>
        <p:blipFill>
          <a:blip r:embed="rId2" cstate="print"/>
          <a:srcRect/>
          <a:stretch>
            <a:fillRect/>
          </a:stretch>
        </p:blipFill>
        <p:spPr bwMode="auto">
          <a:xfrm>
            <a:off x="152400" y="3152775"/>
            <a:ext cx="8534400" cy="34004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the Data</a:t>
            </a:r>
            <a:endParaRPr lang="en-US" dirty="0"/>
          </a:p>
        </p:txBody>
      </p:sp>
      <p:sp>
        <p:nvSpPr>
          <p:cNvPr id="3" name="Content Placeholder 2"/>
          <p:cNvSpPr>
            <a:spLocks noGrp="1"/>
          </p:cNvSpPr>
          <p:nvPr>
            <p:ph idx="1"/>
          </p:nvPr>
        </p:nvSpPr>
        <p:spPr/>
        <p:txBody>
          <a:bodyPr/>
          <a:lstStyle/>
          <a:p>
            <a:r>
              <a:rPr lang="en-US" dirty="0" smtClean="0"/>
              <a:t>The RobotC software is used for this. The program is based off of the sample bluetooth receive program. However, lots were omitted out and the robot moves according to the command. This is done through a switch – case statement.</a:t>
            </a:r>
            <a:endParaRPr 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the Data RobotC Code</a:t>
            </a:r>
            <a:endParaRPr lang="en-US" dirty="0"/>
          </a:p>
        </p:txBody>
      </p:sp>
      <p:sp>
        <p:nvSpPr>
          <p:cNvPr id="3" name="Content Placeholder 2"/>
          <p:cNvSpPr>
            <a:spLocks noGrp="1"/>
          </p:cNvSpPr>
          <p:nvPr>
            <p:ph idx="1"/>
          </p:nvPr>
        </p:nvSpPr>
        <p:spPr/>
        <p:txBody>
          <a:bodyPr/>
          <a:lstStyle/>
          <a:p>
            <a:r>
              <a:rPr lang="en-US" dirty="0" smtClean="0"/>
              <a:t>Receiving the data:</a:t>
            </a:r>
          </a:p>
          <a:p>
            <a:endParaRPr lang="en-US" dirty="0"/>
          </a:p>
          <a:p>
            <a:pPr>
              <a:buNone/>
            </a:pPr>
            <a:endParaRPr lang="en-US" dirty="0"/>
          </a:p>
        </p:txBody>
      </p:sp>
      <p:pic>
        <p:nvPicPr>
          <p:cNvPr id="104450" name="Picture 2"/>
          <p:cNvPicPr>
            <a:picLocks noChangeAspect="1" noChangeArrowheads="1"/>
          </p:cNvPicPr>
          <p:nvPr/>
        </p:nvPicPr>
        <p:blipFill>
          <a:blip r:embed="rId2" cstate="print"/>
          <a:srcRect/>
          <a:stretch>
            <a:fillRect/>
          </a:stretch>
        </p:blipFill>
        <p:spPr bwMode="auto">
          <a:xfrm>
            <a:off x="314325" y="2209800"/>
            <a:ext cx="8829675" cy="228600"/>
          </a:xfrm>
          <a:prstGeom prst="rect">
            <a:avLst/>
          </a:prstGeom>
          <a:noFill/>
          <a:ln w="9525">
            <a:noFill/>
            <a:miter lim="800000"/>
            <a:headEnd/>
            <a:tailEnd/>
          </a:ln>
          <a:effectLst/>
        </p:spPr>
      </p:pic>
      <p:pic>
        <p:nvPicPr>
          <p:cNvPr id="104452" name="Picture 4" descr="http://www.extremenxt.com/images/nxthelloworld.jpg"/>
          <p:cNvPicPr>
            <a:picLocks noChangeAspect="1" noChangeArrowheads="1"/>
          </p:cNvPicPr>
          <p:nvPr/>
        </p:nvPicPr>
        <p:blipFill>
          <a:blip r:embed="rId3" cstate="print"/>
          <a:srcRect/>
          <a:stretch>
            <a:fillRect/>
          </a:stretch>
        </p:blipFill>
        <p:spPr bwMode="auto">
          <a:xfrm>
            <a:off x="1676400" y="2819400"/>
            <a:ext cx="5448300" cy="3589164"/>
          </a:xfrm>
          <a:prstGeom prst="rect">
            <a:avLst/>
          </a:prstGeom>
          <a:noFill/>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 Case Excerpt</a:t>
            </a:r>
            <a:endParaRPr lang="en-US" dirty="0"/>
          </a:p>
        </p:txBody>
      </p:sp>
      <p:pic>
        <p:nvPicPr>
          <p:cNvPr id="107522" name="Picture 2"/>
          <p:cNvPicPr>
            <a:picLocks noChangeAspect="1" noChangeArrowheads="1"/>
          </p:cNvPicPr>
          <p:nvPr/>
        </p:nvPicPr>
        <p:blipFill>
          <a:blip r:embed="rId2" cstate="print"/>
          <a:srcRect/>
          <a:stretch>
            <a:fillRect/>
          </a:stretch>
        </p:blipFill>
        <p:spPr bwMode="auto">
          <a:xfrm>
            <a:off x="685800" y="1295400"/>
            <a:ext cx="7772400" cy="3810000"/>
          </a:xfrm>
          <a:prstGeom prst="rect">
            <a:avLst/>
          </a:prstGeom>
          <a:noFill/>
          <a:ln w="9525">
            <a:noFill/>
            <a:miter lim="800000"/>
            <a:headEnd/>
            <a:tailEnd/>
          </a:ln>
          <a:effectLst/>
        </p:spPr>
      </p:pic>
      <p:pic>
        <p:nvPicPr>
          <p:cNvPr id="107523" name="Picture 3"/>
          <p:cNvPicPr>
            <a:picLocks noChangeAspect="1" noChangeArrowheads="1"/>
          </p:cNvPicPr>
          <p:nvPr/>
        </p:nvPicPr>
        <p:blipFill>
          <a:blip r:embed="rId3" cstate="print"/>
          <a:srcRect/>
          <a:stretch>
            <a:fillRect/>
          </a:stretch>
        </p:blipFill>
        <p:spPr bwMode="auto">
          <a:xfrm>
            <a:off x="685800" y="5105400"/>
            <a:ext cx="4543425" cy="10763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 Case Excerpt (2)</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In this main routine, the program only exit upon the command of stop from the button in the Visual Basic Program</a:t>
            </a:r>
            <a:endParaRPr lang="en-US" dirty="0"/>
          </a:p>
        </p:txBody>
      </p:sp>
      <p:pic>
        <p:nvPicPr>
          <p:cNvPr id="108546" name="Picture 2"/>
          <p:cNvPicPr>
            <a:picLocks noChangeAspect="1" noChangeArrowheads="1"/>
          </p:cNvPicPr>
          <p:nvPr/>
        </p:nvPicPr>
        <p:blipFill>
          <a:blip r:embed="rId3" cstate="print"/>
          <a:srcRect/>
          <a:stretch>
            <a:fillRect/>
          </a:stretch>
        </p:blipFill>
        <p:spPr bwMode="auto">
          <a:xfrm>
            <a:off x="609600" y="1600200"/>
            <a:ext cx="4667250" cy="3028950"/>
          </a:xfrm>
          <a:prstGeom prst="rect">
            <a:avLst/>
          </a:prstGeom>
          <a:noFill/>
          <a:ln w="9525">
            <a:noFill/>
            <a:miter lim="800000"/>
            <a:headEnd/>
            <a:tailEnd/>
          </a:ln>
          <a:effectLst/>
        </p:spPr>
      </p:pic>
      <p:pic>
        <p:nvPicPr>
          <p:cNvPr id="108547" name="Picture 3"/>
          <p:cNvPicPr>
            <a:picLocks noChangeAspect="1" noChangeArrowheads="1"/>
          </p:cNvPicPr>
          <p:nvPr/>
        </p:nvPicPr>
        <p:blipFill>
          <a:blip r:embed="rId4" cstate="print"/>
          <a:srcRect/>
          <a:stretch>
            <a:fillRect/>
          </a:stretch>
        </p:blipFill>
        <p:spPr bwMode="auto">
          <a:xfrm>
            <a:off x="838200" y="4495800"/>
            <a:ext cx="1857375" cy="7048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 Algorithm:</a:t>
            </a:r>
            <a:br>
              <a:rPr lang="en-US" dirty="0" smtClean="0"/>
            </a:br>
            <a:r>
              <a:rPr lang="en-US" dirty="0" smtClean="0"/>
              <a:t>Darwinian vs Lamarckian</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a:bodyPr>
          <a:lstStyle/>
          <a:p>
            <a:r>
              <a:rPr lang="en-US" dirty="0" smtClean="0"/>
              <a:t>Three types of wheels that can be used:</a:t>
            </a:r>
          </a:p>
          <a:p>
            <a:pPr lvl="1"/>
            <a:r>
              <a:rPr lang="en-US" sz="3200" dirty="0" smtClean="0"/>
              <a:t>Mecanum wheels</a:t>
            </a:r>
          </a:p>
          <a:p>
            <a:pPr lvl="1"/>
            <a:r>
              <a:rPr lang="en-US" sz="3200" dirty="0" smtClean="0"/>
              <a:t>Omni wheels</a:t>
            </a:r>
          </a:p>
          <a:p>
            <a:pPr lvl="1"/>
            <a:r>
              <a:rPr lang="en-US" sz="3200" dirty="0" smtClean="0"/>
              <a:t>Standard wheels</a:t>
            </a:r>
          </a:p>
          <a:p>
            <a:r>
              <a:rPr lang="en-US" dirty="0" smtClean="0"/>
              <a:t>A base with mecanum wheels requires a standard placement of the wheels (like a car). However, this base can move left and right along with forward and back from the same</a:t>
            </a:r>
            <a:r>
              <a:rPr lang="en-US" dirty="0"/>
              <a:t> </a:t>
            </a:r>
            <a:r>
              <a:rPr lang="en-US" dirty="0" smtClean="0"/>
              <a:t>position.</a:t>
            </a:r>
          </a:p>
        </p:txBody>
      </p:sp>
      <p:sp>
        <p:nvSpPr>
          <p:cNvPr id="2" name="Title 1"/>
          <p:cNvSpPr>
            <a:spLocks noGrp="1"/>
          </p:cNvSpPr>
          <p:nvPr>
            <p:ph type="title"/>
          </p:nvPr>
        </p:nvSpPr>
        <p:spPr/>
        <p:txBody>
          <a:bodyPr/>
          <a:lstStyle/>
          <a:p>
            <a:pPr algn="ctr"/>
            <a:r>
              <a:rPr lang="en-US" dirty="0" smtClean="0"/>
              <a:t>Omnidirectional Drive</a:t>
            </a:r>
            <a:endParaRPr 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Algorithm</a:t>
            </a:r>
            <a:endParaRPr lang="en-US" dirty="0"/>
          </a:p>
        </p:txBody>
      </p:sp>
      <p:sp>
        <p:nvSpPr>
          <p:cNvPr id="3" name="Content Placeholder 2"/>
          <p:cNvSpPr>
            <a:spLocks noGrp="1"/>
          </p:cNvSpPr>
          <p:nvPr>
            <p:ph idx="1"/>
          </p:nvPr>
        </p:nvSpPr>
        <p:spPr/>
        <p:txBody>
          <a:bodyPr/>
          <a:lstStyle/>
          <a:p>
            <a:r>
              <a:rPr lang="en-US" dirty="0" smtClean="0"/>
              <a:t>Genetic algorithm is an evolutionary algorithm which models a form of evolution. These could be:</a:t>
            </a:r>
          </a:p>
          <a:p>
            <a:pPr lvl="1"/>
            <a:r>
              <a:rPr lang="en-US" dirty="0" smtClean="0"/>
              <a:t>Darwinian Evolution</a:t>
            </a:r>
          </a:p>
          <a:p>
            <a:pPr lvl="1"/>
            <a:r>
              <a:rPr lang="en-US" dirty="0" smtClean="0"/>
              <a:t>Lamarckian Evolution</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Algorithm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Each genetic algorithm have the following steps in a similar way:</a:t>
            </a:r>
          </a:p>
          <a:p>
            <a:endParaRPr lang="en-US" dirty="0" smtClean="0"/>
          </a:p>
          <a:p>
            <a:pPr lvl="1"/>
            <a:r>
              <a:rPr lang="en-US" dirty="0" smtClean="0"/>
              <a:t>Initialize Population</a:t>
            </a:r>
          </a:p>
          <a:p>
            <a:pPr lvl="1"/>
            <a:r>
              <a:rPr lang="en-US" dirty="0" smtClean="0"/>
              <a:t>Calculate Fitness</a:t>
            </a:r>
          </a:p>
          <a:p>
            <a:pPr lvl="1"/>
            <a:r>
              <a:rPr lang="en-US" dirty="0" smtClean="0"/>
              <a:t>Selection Using Fitness</a:t>
            </a:r>
          </a:p>
          <a:p>
            <a:pPr lvl="1"/>
            <a:r>
              <a:rPr lang="en-US" dirty="0" smtClean="0"/>
              <a:t>Genetic </a:t>
            </a:r>
            <a:r>
              <a:rPr lang="en-US" dirty="0" smtClean="0"/>
              <a:t>Operatorss</a:t>
            </a:r>
            <a:endParaRPr lang="en-US" dirty="0" smtClean="0"/>
          </a:p>
          <a:p>
            <a:pPr lvl="1"/>
            <a:r>
              <a:rPr lang="en-US" dirty="0" smtClean="0"/>
              <a:t>Repeat Unless Condition is Satisfied</a:t>
            </a:r>
          </a:p>
          <a:p>
            <a:pPr lvl="1"/>
            <a:r>
              <a:rPr lang="en-US" dirty="0" smtClean="0"/>
              <a:t>End</a:t>
            </a:r>
          </a:p>
        </p:txBody>
      </p:sp>
      <p:cxnSp>
        <p:nvCxnSpPr>
          <p:cNvPr id="7" name="Straight Connector 6"/>
          <p:cNvCxnSpPr/>
          <p:nvPr/>
        </p:nvCxnSpPr>
        <p:spPr>
          <a:xfrm rot="5400000" flipH="1" flipV="1">
            <a:off x="5295039" y="4381898"/>
            <a:ext cx="1143795"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886200" y="3810000"/>
            <a:ext cx="1981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24400" y="3276600"/>
            <a:ext cx="2743200" cy="369332"/>
          </a:xfrm>
          <a:prstGeom prst="rect">
            <a:avLst/>
          </a:prstGeom>
          <a:noFill/>
        </p:spPr>
        <p:txBody>
          <a:bodyPr wrap="square" rtlCol="0">
            <a:spAutoFit/>
          </a:bodyPr>
          <a:lstStyle/>
          <a:p>
            <a:r>
              <a:rPr lang="en-US" dirty="0" smtClean="0"/>
              <a:t>With child chromosomes</a:t>
            </a:r>
            <a:endParaRPr 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859280"/>
            <a:ext cx="8229600" cy="1798320"/>
          </a:xfrm>
          <a:prstGeom prst="rect">
            <a:avLst/>
          </a:prstGeom>
        </p:spPr>
        <p:txBody>
          <a:bodyPr vert="horz">
            <a:normAutofit/>
          </a:bodyPr>
          <a:lstStyle/>
          <a:p>
            <a:pPr marL="274320" indent="-274320">
              <a:spcBef>
                <a:spcPct val="20000"/>
              </a:spcBef>
              <a:buSzPct val="95000"/>
              <a:buFont typeface="Arial" pitchFamily="34" charset="0"/>
              <a:buChar char="•"/>
            </a:pPr>
            <a:r>
              <a:rPr lang="en-US" sz="2800" dirty="0" smtClean="0"/>
              <a:t>A fitness value represents how much an organism is suited to the environment.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txBox="1">
            <a:spLocks/>
          </p:cNvSpPr>
          <p:nvPr/>
        </p:nvSpPr>
        <p:spPr>
          <a:xfrm>
            <a:off x="457200" y="6858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Fitness Value</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a:xfrm>
            <a:off x="457200" y="2971800"/>
            <a:ext cx="8229600" cy="1143000"/>
          </a:xfrm>
        </p:spPr>
        <p:txBody>
          <a:bodyPr/>
          <a:lstStyle/>
          <a:p>
            <a:r>
              <a:rPr lang="en-US" dirty="0" smtClean="0"/>
              <a:t>Genetic Operators</a:t>
            </a:r>
            <a:endParaRPr lang="en-US" dirty="0"/>
          </a:p>
        </p:txBody>
      </p:sp>
      <p:sp>
        <p:nvSpPr>
          <p:cNvPr id="3" name="Content Placeholder 2"/>
          <p:cNvSpPr>
            <a:spLocks noGrp="1"/>
          </p:cNvSpPr>
          <p:nvPr>
            <p:ph idx="1"/>
          </p:nvPr>
        </p:nvSpPr>
        <p:spPr>
          <a:xfrm>
            <a:off x="457200" y="4203192"/>
            <a:ext cx="8229600" cy="1798320"/>
          </a:xfrm>
        </p:spPr>
        <p:txBody>
          <a:bodyPr>
            <a:normAutofit fontScale="85000" lnSpcReduction="10000"/>
          </a:bodyPr>
          <a:lstStyle/>
          <a:p>
            <a:r>
              <a:rPr lang="en-US" dirty="0" smtClean="0"/>
              <a:t>Genetic operators are used to create the offspring from two parents. Some of these operators are:</a:t>
            </a:r>
          </a:p>
          <a:p>
            <a:pPr lvl="1"/>
            <a:r>
              <a:rPr lang="en-US" dirty="0" smtClean="0"/>
              <a:t>Crossover</a:t>
            </a:r>
          </a:p>
          <a:p>
            <a:pPr lvl="1"/>
            <a:r>
              <a:rPr lang="en-US" dirty="0" smtClean="0"/>
              <a:t>Mutation</a:t>
            </a:r>
          </a:p>
          <a:p>
            <a:pPr lvl="1"/>
            <a:endParaRPr lang="en-US"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50194" y="5305505"/>
            <a:ext cx="1269205" cy="584775"/>
          </a:xfrm>
          <a:prstGeom prst="rect">
            <a:avLst/>
          </a:prstGeom>
          <a:noFill/>
        </p:spPr>
        <p:txBody>
          <a:bodyPr wrap="square" rtlCol="0">
            <a:spAutoFit/>
          </a:bodyPr>
          <a:lstStyle/>
          <a:p>
            <a:r>
              <a:rPr lang="en-US" sz="3200" dirty="0" smtClean="0">
                <a:solidFill>
                  <a:srgbClr val="FF0000"/>
                </a:solidFill>
              </a:rPr>
              <a:t>01011</a:t>
            </a:r>
            <a:endParaRPr lang="en-US" sz="3200" dirty="0">
              <a:solidFill>
                <a:srgbClr val="FF0000"/>
              </a:solidFill>
            </a:endParaRPr>
          </a:p>
        </p:txBody>
      </p:sp>
      <p:sp>
        <p:nvSpPr>
          <p:cNvPr id="17" name="TextBox 16"/>
          <p:cNvSpPr txBox="1"/>
          <p:nvPr/>
        </p:nvSpPr>
        <p:spPr>
          <a:xfrm>
            <a:off x="1550194" y="4708605"/>
            <a:ext cx="1269205" cy="584775"/>
          </a:xfrm>
          <a:prstGeom prst="rect">
            <a:avLst/>
          </a:prstGeom>
          <a:noFill/>
        </p:spPr>
        <p:txBody>
          <a:bodyPr wrap="square" rtlCol="0">
            <a:spAutoFit/>
          </a:bodyPr>
          <a:lstStyle/>
          <a:p>
            <a:r>
              <a:rPr lang="en-US" sz="3200" dirty="0" smtClean="0">
                <a:solidFill>
                  <a:srgbClr val="FF0000"/>
                </a:solidFill>
              </a:rPr>
              <a:t>11001</a:t>
            </a:r>
            <a:endParaRPr lang="en-US" sz="3200" dirty="0">
              <a:solidFill>
                <a:srgbClr val="FF0000"/>
              </a:solidFill>
            </a:endParaRPr>
          </a:p>
        </p:txBody>
      </p:sp>
      <p:sp>
        <p:nvSpPr>
          <p:cNvPr id="8" name="TextBox 7"/>
          <p:cNvSpPr txBox="1"/>
          <p:nvPr/>
        </p:nvSpPr>
        <p:spPr>
          <a:xfrm>
            <a:off x="1549400" y="4709180"/>
            <a:ext cx="1346200" cy="584775"/>
          </a:xfrm>
          <a:prstGeom prst="rect">
            <a:avLst/>
          </a:prstGeom>
          <a:noFill/>
        </p:spPr>
        <p:txBody>
          <a:bodyPr wrap="square" rtlCol="0">
            <a:spAutoFit/>
          </a:bodyPr>
          <a:lstStyle/>
          <a:p>
            <a:r>
              <a:rPr lang="en-US" sz="3200" dirty="0" smtClean="0"/>
              <a:t>01011</a:t>
            </a:r>
            <a:endParaRPr lang="en-US" sz="3200" dirty="0"/>
          </a:p>
        </p:txBody>
      </p:sp>
      <p:sp>
        <p:nvSpPr>
          <p:cNvPr id="19" name="TextBox 18"/>
          <p:cNvSpPr txBox="1"/>
          <p:nvPr/>
        </p:nvSpPr>
        <p:spPr>
          <a:xfrm>
            <a:off x="482600" y="5295109"/>
            <a:ext cx="1574800" cy="584775"/>
          </a:xfrm>
          <a:prstGeom prst="rect">
            <a:avLst/>
          </a:prstGeom>
          <a:noFill/>
        </p:spPr>
        <p:txBody>
          <a:bodyPr wrap="square" rtlCol="0">
            <a:spAutoFit/>
          </a:bodyPr>
          <a:lstStyle/>
          <a:p>
            <a:r>
              <a:rPr lang="en-US" sz="3200" dirty="0" smtClean="0"/>
              <a:t>11001</a:t>
            </a:r>
            <a:endParaRPr lang="en-US" sz="3200" dirty="0"/>
          </a:p>
        </p:txBody>
      </p:sp>
      <p:sp>
        <p:nvSpPr>
          <p:cNvPr id="3" name="Content Placeholder 2"/>
          <p:cNvSpPr>
            <a:spLocks noGrp="1"/>
          </p:cNvSpPr>
          <p:nvPr>
            <p:ph idx="1"/>
          </p:nvPr>
        </p:nvSpPr>
        <p:spPr>
          <a:xfrm>
            <a:off x="381000" y="1905000"/>
            <a:ext cx="8229600" cy="4389120"/>
          </a:xfrm>
        </p:spPr>
        <p:txBody>
          <a:bodyPr/>
          <a:lstStyle/>
          <a:p>
            <a:r>
              <a:rPr lang="en-US" dirty="0" smtClean="0"/>
              <a:t>A crossover is done by taking a random point and swapping the left (or right) side of the parent chromosomes. This creates the chromosomes of the children.</a:t>
            </a:r>
          </a:p>
          <a:p>
            <a:endParaRPr lang="en-US" dirty="0" smtClean="0"/>
          </a:p>
          <a:p>
            <a:endParaRPr lang="en-US" sz="3200" dirty="0" smtClean="0"/>
          </a:p>
        </p:txBody>
      </p:sp>
      <p:sp>
        <p:nvSpPr>
          <p:cNvPr id="23" name="TextBox 22"/>
          <p:cNvSpPr txBox="1"/>
          <p:nvPr/>
        </p:nvSpPr>
        <p:spPr>
          <a:xfrm>
            <a:off x="762000" y="5953780"/>
            <a:ext cx="1828800" cy="523220"/>
          </a:xfrm>
          <a:prstGeom prst="rect">
            <a:avLst/>
          </a:prstGeom>
          <a:noFill/>
        </p:spPr>
        <p:txBody>
          <a:bodyPr wrap="square" rtlCol="0">
            <a:spAutoFit/>
          </a:bodyPr>
          <a:lstStyle/>
          <a:p>
            <a:r>
              <a:rPr lang="en-US" sz="2800" dirty="0" smtClean="0">
                <a:solidFill>
                  <a:srgbClr val="002060"/>
                </a:solidFill>
              </a:rPr>
              <a:t>Parents</a:t>
            </a:r>
            <a:endParaRPr lang="en-US" sz="2800" dirty="0">
              <a:solidFill>
                <a:srgbClr val="002060"/>
              </a:solidFill>
            </a:endParaRPr>
          </a:p>
        </p:txBody>
      </p:sp>
      <p:sp>
        <p:nvSpPr>
          <p:cNvPr id="12" name="TextBox 11"/>
          <p:cNvSpPr txBox="1"/>
          <p:nvPr/>
        </p:nvSpPr>
        <p:spPr>
          <a:xfrm>
            <a:off x="1549400" y="5305505"/>
            <a:ext cx="1422400" cy="584775"/>
          </a:xfrm>
          <a:prstGeom prst="rect">
            <a:avLst/>
          </a:prstGeom>
          <a:noFill/>
        </p:spPr>
        <p:txBody>
          <a:bodyPr wrap="square" rtlCol="0">
            <a:spAutoFit/>
          </a:bodyPr>
          <a:lstStyle/>
          <a:p>
            <a:r>
              <a:rPr lang="en-US" sz="3200" dirty="0" smtClean="0"/>
              <a:t>11001</a:t>
            </a:r>
            <a:endParaRPr lang="en-US" sz="3200" dirty="0"/>
          </a:p>
        </p:txBody>
      </p:sp>
      <p:sp>
        <p:nvSpPr>
          <p:cNvPr id="20" name="TextBox 19"/>
          <p:cNvSpPr txBox="1"/>
          <p:nvPr/>
        </p:nvSpPr>
        <p:spPr>
          <a:xfrm>
            <a:off x="457200" y="4708605"/>
            <a:ext cx="1346200" cy="584775"/>
          </a:xfrm>
          <a:prstGeom prst="rect">
            <a:avLst/>
          </a:prstGeom>
          <a:noFill/>
        </p:spPr>
        <p:txBody>
          <a:bodyPr wrap="square" rtlCol="0">
            <a:spAutoFit/>
          </a:bodyPr>
          <a:lstStyle/>
          <a:p>
            <a:r>
              <a:rPr lang="en-US" sz="3200" dirty="0" smtClean="0"/>
              <a:t>10101</a:t>
            </a:r>
            <a:endParaRPr lang="en-US" sz="3200" dirty="0"/>
          </a:p>
        </p:txBody>
      </p:sp>
      <p:sp>
        <p:nvSpPr>
          <p:cNvPr id="21" name="TextBox 20"/>
          <p:cNvSpPr txBox="1"/>
          <p:nvPr/>
        </p:nvSpPr>
        <p:spPr>
          <a:xfrm>
            <a:off x="1550182" y="5306084"/>
            <a:ext cx="1269217" cy="584775"/>
          </a:xfrm>
          <a:prstGeom prst="rect">
            <a:avLst/>
          </a:prstGeom>
          <a:noFill/>
        </p:spPr>
        <p:txBody>
          <a:bodyPr wrap="square" rtlCol="0">
            <a:spAutoFit/>
          </a:bodyPr>
          <a:lstStyle/>
          <a:p>
            <a:r>
              <a:rPr lang="en-US" sz="3200" dirty="0" smtClean="0"/>
              <a:t>11001</a:t>
            </a:r>
            <a:endParaRPr lang="en-US" sz="3200" dirty="0"/>
          </a:p>
        </p:txBody>
      </p:sp>
      <p:sp>
        <p:nvSpPr>
          <p:cNvPr id="22" name="TextBox 21"/>
          <p:cNvSpPr txBox="1"/>
          <p:nvPr/>
        </p:nvSpPr>
        <p:spPr>
          <a:xfrm>
            <a:off x="1550190" y="4710770"/>
            <a:ext cx="1421609" cy="584775"/>
          </a:xfrm>
          <a:prstGeom prst="rect">
            <a:avLst/>
          </a:prstGeom>
          <a:noFill/>
        </p:spPr>
        <p:txBody>
          <a:bodyPr wrap="square" rtlCol="0">
            <a:spAutoFit/>
          </a:bodyPr>
          <a:lstStyle/>
          <a:p>
            <a:r>
              <a:rPr lang="en-US" sz="3200" dirty="0" smtClean="0"/>
              <a:t>01011</a:t>
            </a:r>
            <a:endParaRPr lang="en-US" sz="3200" dirty="0"/>
          </a:p>
        </p:txBody>
      </p:sp>
      <p:sp>
        <p:nvSpPr>
          <p:cNvPr id="2" name="Title 1"/>
          <p:cNvSpPr>
            <a:spLocks noGrp="1"/>
          </p:cNvSpPr>
          <p:nvPr>
            <p:ph type="title"/>
          </p:nvPr>
        </p:nvSpPr>
        <p:spPr/>
        <p:txBody>
          <a:bodyPr/>
          <a:lstStyle/>
          <a:p>
            <a:r>
              <a:rPr lang="en-US" dirty="0" smtClean="0"/>
              <a:t>Crossover Operator</a:t>
            </a:r>
            <a:endParaRPr lang="en-US" dirty="0"/>
          </a:p>
        </p:txBody>
      </p:sp>
      <p:sp>
        <p:nvSpPr>
          <p:cNvPr id="6" name="TextBox 5"/>
          <p:cNvSpPr txBox="1"/>
          <p:nvPr/>
        </p:nvSpPr>
        <p:spPr>
          <a:xfrm>
            <a:off x="76200" y="4277380"/>
            <a:ext cx="3200400" cy="461665"/>
          </a:xfrm>
          <a:prstGeom prst="rect">
            <a:avLst/>
          </a:prstGeom>
          <a:noFill/>
        </p:spPr>
        <p:txBody>
          <a:bodyPr wrap="square" rtlCol="0">
            <a:spAutoFit/>
          </a:bodyPr>
          <a:lstStyle/>
          <a:p>
            <a:pPr algn="ctr"/>
            <a:r>
              <a:rPr lang="en-US" sz="2400" dirty="0" smtClean="0"/>
              <a:t>Crossover point</a:t>
            </a:r>
            <a:endParaRPr lang="en-US" sz="2400" dirty="0"/>
          </a:p>
        </p:txBody>
      </p:sp>
      <p:sp>
        <p:nvSpPr>
          <p:cNvPr id="9" name="TextBox 8"/>
          <p:cNvSpPr txBox="1"/>
          <p:nvPr/>
        </p:nvSpPr>
        <p:spPr>
          <a:xfrm>
            <a:off x="482600" y="5306080"/>
            <a:ext cx="1422400" cy="584775"/>
          </a:xfrm>
          <a:prstGeom prst="rect">
            <a:avLst/>
          </a:prstGeom>
          <a:noFill/>
        </p:spPr>
        <p:txBody>
          <a:bodyPr wrap="square" rtlCol="0">
            <a:spAutoFit/>
          </a:bodyPr>
          <a:lstStyle/>
          <a:p>
            <a:r>
              <a:rPr lang="en-US" sz="3200" dirty="0" smtClean="0"/>
              <a:t>11001</a:t>
            </a:r>
            <a:endParaRPr lang="en-US" sz="3200" dirty="0"/>
          </a:p>
        </p:txBody>
      </p:sp>
      <p:sp>
        <p:nvSpPr>
          <p:cNvPr id="11" name="TextBox 10"/>
          <p:cNvSpPr txBox="1"/>
          <p:nvPr/>
        </p:nvSpPr>
        <p:spPr>
          <a:xfrm>
            <a:off x="457200" y="4709180"/>
            <a:ext cx="1346200" cy="584775"/>
          </a:xfrm>
          <a:prstGeom prst="rect">
            <a:avLst/>
          </a:prstGeom>
          <a:noFill/>
        </p:spPr>
        <p:txBody>
          <a:bodyPr wrap="square" rtlCol="0">
            <a:spAutoFit/>
          </a:bodyPr>
          <a:lstStyle/>
          <a:p>
            <a:r>
              <a:rPr lang="en-US" sz="3200" dirty="0" smtClean="0"/>
              <a:t>10101</a:t>
            </a:r>
            <a:endParaRPr lang="en-US" sz="3200" dirty="0"/>
          </a:p>
        </p:txBody>
      </p:sp>
      <p:cxnSp>
        <p:nvCxnSpPr>
          <p:cNvPr id="10" name="Straight Connector 9"/>
          <p:cNvCxnSpPr/>
          <p:nvPr/>
        </p:nvCxnSpPr>
        <p:spPr>
          <a:xfrm rot="5400000" flipH="1" flipV="1">
            <a:off x="978694" y="5317986"/>
            <a:ext cx="129540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67000" y="503938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5648980"/>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71800" y="5953780"/>
            <a:ext cx="1828800" cy="523220"/>
          </a:xfrm>
          <a:prstGeom prst="rect">
            <a:avLst/>
          </a:prstGeom>
          <a:noFill/>
        </p:spPr>
        <p:txBody>
          <a:bodyPr wrap="square" rtlCol="0">
            <a:spAutoFit/>
          </a:bodyPr>
          <a:lstStyle/>
          <a:p>
            <a:r>
              <a:rPr lang="en-US" sz="2800" dirty="0" smtClean="0">
                <a:solidFill>
                  <a:srgbClr val="002060"/>
                </a:solidFill>
              </a:rPr>
              <a:t>Children</a:t>
            </a:r>
            <a:endParaRPr lang="en-US" sz="2800" dirty="0">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22222E-6 0.0037 L 2.22222E-6 0.08704 " pathEditMode="relative" rAng="0" ptsTypes="AA">
                                      <p:cBhvr>
                                        <p:cTn id="11" dur="2000" fill="hold"/>
                                        <p:tgtEl>
                                          <p:spTgt spid="8"/>
                                        </p:tgtEl>
                                        <p:attrNameLst>
                                          <p:attrName>ppt_x</p:attrName>
                                          <p:attrName>ppt_y</p:attrName>
                                        </p:attrNameLst>
                                      </p:cBhvr>
                                      <p:rCtr x="0" y="42"/>
                                    </p:animMotion>
                                  </p:childTnLst>
                                </p:cTn>
                              </p:par>
                              <p:par>
                                <p:cTn id="12" presetID="64" presetClass="path" presetSubtype="0" accel="50000" decel="50000" fill="hold" grpId="0" nodeType="withEffect">
                                  <p:stCondLst>
                                    <p:cond delay="0"/>
                                  </p:stCondLst>
                                  <p:childTnLst>
                                    <p:animMotion origin="layout" path="M 2.22222E-6 -0.00371 L 2.22222E-6 -0.08519 " pathEditMode="relative" rAng="0" ptsTypes="AA">
                                      <p:cBhvr>
                                        <p:cTn id="13" dur="2000" fill="hold"/>
                                        <p:tgtEl>
                                          <p:spTgt spid="12"/>
                                        </p:tgtEl>
                                        <p:attrNameLst>
                                          <p:attrName>ppt_x</p:attrName>
                                          <p:attrName>ppt_y</p:attrName>
                                        </p:attrNameLst>
                                      </p:cBhvr>
                                      <p:rCtr x="0" y="-41"/>
                                    </p:animMotion>
                                  </p:childTnLst>
                                </p:cTn>
                              </p:par>
                            </p:childTnLst>
                          </p:cTn>
                        </p:par>
                        <p:par>
                          <p:cTn id="14" fill="hold">
                            <p:stCondLst>
                              <p:cond delay="2000"/>
                            </p:stCondLst>
                            <p:childTnLst>
                              <p:par>
                                <p:cTn id="15" presetID="3" presetClass="emph" presetSubtype="2" fill="hold" grpId="1" nodeType="afterEffect">
                                  <p:stCondLst>
                                    <p:cond delay="0"/>
                                  </p:stCondLst>
                                  <p:childTnLst>
                                    <p:animClr clrSpc="rgb">
                                      <p:cBhvr override="childStyle">
                                        <p:cTn id="16" dur="2000" fill="hold"/>
                                        <p:tgtEl>
                                          <p:spTgt spid="8"/>
                                        </p:tgtEl>
                                        <p:attrNameLst>
                                          <p:attrName>style.color</p:attrName>
                                        </p:attrNameLst>
                                      </p:cBhvr>
                                      <p:to>
                                        <a:srgbClr val="FF0000"/>
                                      </p:to>
                                    </p:animClr>
                                  </p:childTnLst>
                                </p:cTn>
                              </p:par>
                              <p:par>
                                <p:cTn id="17" presetID="3" presetClass="emph" presetSubtype="2" fill="hold" grpId="1" nodeType="withEffect">
                                  <p:stCondLst>
                                    <p:cond delay="0"/>
                                  </p:stCondLst>
                                  <p:childTnLst>
                                    <p:animClr clrSpc="rgb">
                                      <p:cBhvr override="childStyle">
                                        <p:cTn id="18" dur="2000" fill="hold"/>
                                        <p:tgtEl>
                                          <p:spTgt spid="12"/>
                                        </p:tgtEl>
                                        <p:attrNameLst>
                                          <p:attrName>style.color</p:attrName>
                                        </p:attrNameLst>
                                      </p:cBhvr>
                                      <p:to>
                                        <a:srgbClr val="FF0000"/>
                                      </p:to>
                                    </p:animClr>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00417 -3.7037E-6 L 0.29861 -3.7037E-6 " pathEditMode="relative" rAng="0" ptsTypes="AA">
                                      <p:cBhvr>
                                        <p:cTn id="36" dur="2000" fill="hold"/>
                                        <p:tgtEl>
                                          <p:spTgt spid="18"/>
                                        </p:tgtEl>
                                        <p:attrNameLst>
                                          <p:attrName>ppt_x</p:attrName>
                                          <p:attrName>ppt_y</p:attrName>
                                        </p:attrNameLst>
                                      </p:cBhvr>
                                      <p:rCtr x="147" y="0"/>
                                    </p:animMotion>
                                  </p:childTnLst>
                                </p:cTn>
                              </p:par>
                              <p:par>
                                <p:cTn id="37" presetID="63" presetClass="path" presetSubtype="0" accel="50000" decel="50000" fill="hold" nodeType="withEffect">
                                  <p:stCondLst>
                                    <p:cond delay="0"/>
                                  </p:stCondLst>
                                  <p:childTnLst>
                                    <p:animMotion origin="layout" path="M 0.00833 0.00186 L 0.30277 0.00186 " pathEditMode="relative" rAng="0" ptsTypes="AA">
                                      <p:cBhvr>
                                        <p:cTn id="38" dur="2000" fill="hold"/>
                                        <p:tgtEl>
                                          <p:spTgt spid="17"/>
                                        </p:tgtEl>
                                        <p:attrNameLst>
                                          <p:attrName>ppt_x</p:attrName>
                                          <p:attrName>ppt_y</p:attrName>
                                        </p:attrNameLst>
                                      </p:cBhvr>
                                      <p:rCtr x="147" y="0"/>
                                    </p:animMotion>
                                  </p:childTnLst>
                                </p:cTn>
                              </p:par>
                              <p:par>
                                <p:cTn id="39" presetID="63" presetClass="path" presetSubtype="0" accel="50000" decel="50000" fill="hold" nodeType="withEffect">
                                  <p:stCondLst>
                                    <p:cond delay="0"/>
                                  </p:stCondLst>
                                  <p:childTnLst>
                                    <p:animMotion origin="layout" path="M 1.11111E-6 -4.81481E-6 L 0.30278 -4.81481E-6 " pathEditMode="relative" rAng="0" ptsTypes="AA">
                                      <p:cBhvr>
                                        <p:cTn id="40" dur="2000" fill="hold"/>
                                        <p:tgtEl>
                                          <p:spTgt spid="19"/>
                                        </p:tgtEl>
                                        <p:attrNameLst>
                                          <p:attrName>ppt_x</p:attrName>
                                          <p:attrName>ppt_y</p:attrName>
                                        </p:attrNameLst>
                                      </p:cBhvr>
                                      <p:rCtr x="151" y="0"/>
                                    </p:animMotion>
                                  </p:childTnLst>
                                </p:cTn>
                              </p:par>
                              <p:par>
                                <p:cTn id="41" presetID="63" presetClass="path" presetSubtype="0" accel="50000" decel="50000" fill="hold" nodeType="withEffect">
                                  <p:stCondLst>
                                    <p:cond delay="0"/>
                                  </p:stCondLst>
                                  <p:childTnLst>
                                    <p:animMotion origin="layout" path="M -1.11111E-6 0.00185 L 0.30972 0.00185 " pathEditMode="relative" rAng="0" ptsTypes="AA">
                                      <p:cBhvr>
                                        <p:cTn id="42" dur="2000" fill="hold"/>
                                        <p:tgtEl>
                                          <p:spTgt spid="20"/>
                                        </p:tgtEl>
                                        <p:attrNameLst>
                                          <p:attrName>ppt_x</p:attrName>
                                          <p:attrName>ppt_y</p:attrName>
                                        </p:attrNameLst>
                                      </p:cBhvr>
                                      <p:rCtr x="155" y="0"/>
                                    </p:animMotion>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xit" presetSubtype="0" fill="hold" grpId="2" nodeType="withEffect">
                                  <p:stCondLst>
                                    <p:cond delay="0"/>
                                  </p:stCondLst>
                                  <p:childTnLst>
                                    <p:set>
                                      <p:cBhvr>
                                        <p:cTn id="48" dur="1" fill="hold">
                                          <p:stCondLst>
                                            <p:cond delay="0"/>
                                          </p:stCondLst>
                                        </p:cTn>
                                        <p:tgtEl>
                                          <p:spTgt spid="12"/>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23" grpId="0"/>
      <p:bldP spid="12" grpId="0"/>
      <p:bldP spid="12" grpId="1"/>
      <p:bldP spid="12" grpId="2"/>
      <p:bldP spid="21" grpId="0"/>
      <p:bldP spid="22" grpId="0"/>
      <p:bldP spid="2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 Operator</a:t>
            </a:r>
            <a:endParaRPr lang="en-US" dirty="0"/>
          </a:p>
        </p:txBody>
      </p:sp>
      <p:sp>
        <p:nvSpPr>
          <p:cNvPr id="3" name="Content Placeholder 2"/>
          <p:cNvSpPr>
            <a:spLocks noGrp="1"/>
          </p:cNvSpPr>
          <p:nvPr>
            <p:ph idx="1"/>
          </p:nvPr>
        </p:nvSpPr>
        <p:spPr/>
        <p:txBody>
          <a:bodyPr/>
          <a:lstStyle/>
          <a:p>
            <a:r>
              <a:rPr lang="en-US" dirty="0" smtClean="0"/>
              <a:t>A mutation operator is done when a random position in a chromosome is selected and the value is inversed</a:t>
            </a:r>
            <a:r>
              <a:rPr lang="en-US" dirty="0" smtClean="0"/>
              <a:t>.</a:t>
            </a:r>
            <a:endParaRPr lang="en-US" dirty="0" smtClean="0"/>
          </a:p>
          <a:p>
            <a:endParaRPr lang="en-US" dirty="0" smtClean="0"/>
          </a:p>
          <a:p>
            <a:r>
              <a:rPr lang="en-US" sz="3200" dirty="0" smtClean="0"/>
              <a:t>10110001011</a:t>
            </a:r>
            <a:endParaRPr lang="en-US" sz="3200" dirty="0" smtClean="0"/>
          </a:p>
          <a:p>
            <a:endParaRPr lang="en-US" dirty="0" smtClean="0"/>
          </a:p>
          <a:p>
            <a:r>
              <a:rPr lang="en-US" sz="3200" dirty="0" smtClean="0"/>
              <a:t>1011000</a:t>
            </a:r>
            <a:r>
              <a:rPr lang="en-US" sz="3200" b="1" dirty="0" smtClean="0">
                <a:solidFill>
                  <a:srgbClr val="FF0000"/>
                </a:solidFill>
              </a:rPr>
              <a:t>0</a:t>
            </a:r>
            <a:r>
              <a:rPr lang="en-US" sz="3200" dirty="0" smtClean="0"/>
              <a:t>011</a:t>
            </a:r>
            <a:endParaRPr lang="en-US" sz="3200" dirty="0"/>
          </a:p>
        </p:txBody>
      </p:sp>
      <p:cxnSp>
        <p:nvCxnSpPr>
          <p:cNvPr id="5" name="Straight Arrow Connector 4"/>
          <p:cNvCxnSpPr/>
          <p:nvPr/>
        </p:nvCxnSpPr>
        <p:spPr>
          <a:xfrm rot="5400000">
            <a:off x="2172494" y="3694906"/>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14400" y="3124200"/>
            <a:ext cx="3048000" cy="461665"/>
          </a:xfrm>
          <a:prstGeom prst="rect">
            <a:avLst/>
          </a:prstGeom>
          <a:noFill/>
        </p:spPr>
        <p:txBody>
          <a:bodyPr wrap="square" rtlCol="0">
            <a:spAutoFit/>
          </a:bodyPr>
          <a:lstStyle/>
          <a:p>
            <a:r>
              <a:rPr lang="en-US" sz="2400" dirty="0" smtClean="0"/>
              <a:t>Mutation Point</a:t>
            </a:r>
            <a:endParaRPr lang="en-US" sz="2400" dirty="0"/>
          </a:p>
        </p:txBody>
      </p:sp>
      <p:cxnSp>
        <p:nvCxnSpPr>
          <p:cNvPr id="10" name="Straight Arrow Connector 9"/>
          <p:cNvCxnSpPr/>
          <p:nvPr/>
        </p:nvCxnSpPr>
        <p:spPr>
          <a:xfrm rot="5400000">
            <a:off x="2096294" y="4609306"/>
            <a:ext cx="533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Darwinian GA: The Theory</a:t>
            </a:r>
            <a:endParaRPr lang="en-US" dirty="0"/>
          </a:p>
        </p:txBody>
      </p:sp>
      <p:sp>
        <p:nvSpPr>
          <p:cNvPr id="3" name="Content Placeholder 2"/>
          <p:cNvSpPr>
            <a:spLocks noGrp="1"/>
          </p:cNvSpPr>
          <p:nvPr>
            <p:ph idx="1"/>
          </p:nvPr>
        </p:nvSpPr>
        <p:spPr>
          <a:xfrm>
            <a:off x="457200" y="1981200"/>
            <a:ext cx="8229600" cy="4724400"/>
          </a:xfrm>
        </p:spPr>
        <p:txBody>
          <a:bodyPr>
            <a:normAutofit lnSpcReduction="10000"/>
          </a:bodyPr>
          <a:lstStyle/>
          <a:p>
            <a:r>
              <a:rPr lang="en-US" dirty="0" smtClean="0"/>
              <a:t>Darwin’s theory of natural selection is the evolution theory that is believed to be correct. It still holds for today.</a:t>
            </a:r>
          </a:p>
          <a:p>
            <a:endParaRPr lang="en-US" dirty="0" smtClean="0"/>
          </a:p>
          <a:p>
            <a:r>
              <a:rPr lang="en-US" dirty="0" smtClean="0"/>
              <a:t>This theory generally states that an animal species evolves by breeding ones with the most successful traits. In a population of animals, the unsuccessful ones will die leaving the better ones left. This then produces more suitable children for the environment.</a:t>
            </a:r>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Darwinian GA: An Example</a:t>
            </a:r>
            <a:endParaRPr lang="zh-CN" altLang="en-US" dirty="0"/>
          </a:p>
        </p:txBody>
      </p:sp>
      <p:sp>
        <p:nvSpPr>
          <p:cNvPr id="3" name="Content Placeholder 2"/>
          <p:cNvSpPr>
            <a:spLocks noGrp="1"/>
          </p:cNvSpPr>
          <p:nvPr>
            <p:ph idx="1"/>
          </p:nvPr>
        </p:nvSpPr>
        <p:spPr>
          <a:xfrm>
            <a:off x="457200" y="1676400"/>
            <a:ext cx="8229600" cy="5029200"/>
          </a:xfrm>
        </p:spPr>
        <p:txBody>
          <a:bodyPr>
            <a:normAutofit/>
          </a:bodyPr>
          <a:lstStyle/>
          <a:p>
            <a:r>
              <a:rPr lang="en-US" altLang="zh-CN" dirty="0" smtClean="0"/>
              <a:t>In detail, let’s say that there is a group of animals. The animals least suitable to the environment would most likely be least fit and have a lower fitness value. Ones that are more suitable would have a higher fitness value. When predators come, the ones that are least fit are most likely killed (some might survive), leaving only better ones to reproduce. Therefore, the successful traits are passed to their offspring.</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Darwinian GA: The Process</a:t>
            </a:r>
            <a:endParaRPr lang="en-US" dirty="0"/>
          </a:p>
        </p:txBody>
      </p:sp>
      <p:sp>
        <p:nvSpPr>
          <p:cNvPr id="3" name="Content Placeholder 2"/>
          <p:cNvSpPr>
            <a:spLocks noGrp="1"/>
          </p:cNvSpPr>
          <p:nvPr>
            <p:ph idx="1"/>
          </p:nvPr>
        </p:nvSpPr>
        <p:spPr/>
        <p:txBody>
          <a:bodyPr/>
          <a:lstStyle/>
          <a:p>
            <a:r>
              <a:rPr lang="en-US" dirty="0" smtClean="0"/>
              <a:t>The Process:</a:t>
            </a:r>
            <a:endParaRPr lang="en-US" dirty="0"/>
          </a:p>
        </p:txBody>
      </p:sp>
      <p:sp>
        <p:nvSpPr>
          <p:cNvPr id="5" name="TextBox 4"/>
          <p:cNvSpPr txBox="1"/>
          <p:nvPr/>
        </p:nvSpPr>
        <p:spPr>
          <a:xfrm>
            <a:off x="381000" y="2586335"/>
            <a:ext cx="3124200" cy="461665"/>
          </a:xfrm>
          <a:prstGeom prst="rect">
            <a:avLst/>
          </a:prstGeom>
          <a:noFill/>
        </p:spPr>
        <p:txBody>
          <a:bodyPr wrap="square" rtlCol="0">
            <a:spAutoFit/>
          </a:bodyPr>
          <a:lstStyle/>
          <a:p>
            <a:pPr algn="ctr"/>
            <a:r>
              <a:rPr lang="en-US" sz="2400" dirty="0" smtClean="0"/>
              <a:t>Initialize Population</a:t>
            </a:r>
            <a:endParaRPr lang="en-US" sz="2400" dirty="0"/>
          </a:p>
        </p:txBody>
      </p:sp>
      <p:sp>
        <p:nvSpPr>
          <p:cNvPr id="6" name="TextBox 5"/>
          <p:cNvSpPr txBox="1"/>
          <p:nvPr/>
        </p:nvSpPr>
        <p:spPr>
          <a:xfrm>
            <a:off x="228600" y="3272135"/>
            <a:ext cx="3429000" cy="461665"/>
          </a:xfrm>
          <a:prstGeom prst="rect">
            <a:avLst/>
          </a:prstGeom>
          <a:noFill/>
        </p:spPr>
        <p:txBody>
          <a:bodyPr wrap="square" rtlCol="0">
            <a:spAutoFit/>
          </a:bodyPr>
          <a:lstStyle/>
          <a:p>
            <a:pPr algn="ctr"/>
            <a:r>
              <a:rPr lang="en-US" sz="2400" dirty="0" smtClean="0"/>
              <a:t>Calculate Fitness</a:t>
            </a:r>
            <a:endParaRPr lang="en-US" sz="2400" dirty="0"/>
          </a:p>
        </p:txBody>
      </p:sp>
      <p:sp>
        <p:nvSpPr>
          <p:cNvPr id="7" name="TextBox 6"/>
          <p:cNvSpPr txBox="1"/>
          <p:nvPr/>
        </p:nvSpPr>
        <p:spPr>
          <a:xfrm>
            <a:off x="228600" y="3881735"/>
            <a:ext cx="3429000" cy="461665"/>
          </a:xfrm>
          <a:prstGeom prst="rect">
            <a:avLst/>
          </a:prstGeom>
          <a:noFill/>
        </p:spPr>
        <p:txBody>
          <a:bodyPr wrap="square" rtlCol="0">
            <a:spAutoFit/>
          </a:bodyPr>
          <a:lstStyle/>
          <a:p>
            <a:pPr algn="ctr"/>
            <a:r>
              <a:rPr lang="en-US" sz="2400" dirty="0" smtClean="0"/>
              <a:t>Select Chromosomes</a:t>
            </a:r>
            <a:endParaRPr lang="en-US" sz="2400" dirty="0"/>
          </a:p>
        </p:txBody>
      </p:sp>
      <p:sp>
        <p:nvSpPr>
          <p:cNvPr id="8" name="TextBox 7"/>
          <p:cNvSpPr txBox="1"/>
          <p:nvPr/>
        </p:nvSpPr>
        <p:spPr>
          <a:xfrm>
            <a:off x="609600" y="4601170"/>
            <a:ext cx="2667000" cy="461665"/>
          </a:xfrm>
          <a:prstGeom prst="rect">
            <a:avLst/>
          </a:prstGeom>
          <a:noFill/>
        </p:spPr>
        <p:txBody>
          <a:bodyPr wrap="square" rtlCol="0">
            <a:spAutoFit/>
          </a:bodyPr>
          <a:lstStyle/>
          <a:p>
            <a:pPr algn="ctr"/>
            <a:r>
              <a:rPr lang="en-US" sz="2400" dirty="0" smtClean="0"/>
              <a:t>Apply Operators</a:t>
            </a:r>
            <a:endParaRPr lang="en-US" sz="2400" dirty="0"/>
          </a:p>
        </p:txBody>
      </p:sp>
      <p:cxnSp>
        <p:nvCxnSpPr>
          <p:cNvPr id="10" name="Straight Arrow Connector 9"/>
          <p:cNvCxnSpPr>
            <a:stCxn id="5" idx="2"/>
            <a:endCxn id="6" idx="0"/>
          </p:cNvCxnSpPr>
          <p:nvPr/>
        </p:nvCxnSpPr>
        <p:spPr>
          <a:xfrm rot="5400000">
            <a:off x="1831033" y="3160067"/>
            <a:ext cx="224135"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rot="5400000">
            <a:off x="1828405" y="3847703"/>
            <a:ext cx="228599" cy="7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a:endCxn id="8" idx="0"/>
          </p:cNvCxnSpPr>
          <p:nvPr/>
        </p:nvCxnSpPr>
        <p:spPr>
          <a:xfrm rot="5400000">
            <a:off x="1814215" y="4472285"/>
            <a:ext cx="25777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57600" y="4343400"/>
            <a:ext cx="2286000" cy="830997"/>
          </a:xfrm>
          <a:prstGeom prst="rect">
            <a:avLst/>
          </a:prstGeom>
          <a:noFill/>
        </p:spPr>
        <p:txBody>
          <a:bodyPr wrap="square" rtlCol="0">
            <a:spAutoFit/>
          </a:bodyPr>
          <a:lstStyle/>
          <a:p>
            <a:pPr algn="ctr"/>
            <a:r>
              <a:rPr lang="en-US" sz="2400" dirty="0" smtClean="0"/>
              <a:t>Is the problem satisfied?</a:t>
            </a:r>
            <a:endParaRPr lang="en-US" sz="2400" dirty="0"/>
          </a:p>
        </p:txBody>
      </p:sp>
      <p:cxnSp>
        <p:nvCxnSpPr>
          <p:cNvPr id="20" name="Straight Arrow Connector 19"/>
          <p:cNvCxnSpPr>
            <a:stCxn id="8" idx="3"/>
          </p:cNvCxnSpPr>
          <p:nvPr/>
        </p:nvCxnSpPr>
        <p:spPr>
          <a:xfrm flipV="1">
            <a:off x="3276600" y="4830634"/>
            <a:ext cx="533400" cy="13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4325955" y="3902854"/>
            <a:ext cx="947704" cy="1588"/>
          </a:xfrm>
          <a:prstGeom prst="straightConnector1">
            <a:avLst/>
          </a:prstGeom>
          <a:ln w="38100"/>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505200" y="3442063"/>
            <a:ext cx="1295400" cy="645"/>
          </a:xfrm>
          <a:prstGeom prst="straightConnector1">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86200" y="5786735"/>
            <a:ext cx="1752600" cy="461665"/>
          </a:xfrm>
          <a:prstGeom prst="rect">
            <a:avLst/>
          </a:prstGeom>
          <a:noFill/>
        </p:spPr>
        <p:txBody>
          <a:bodyPr wrap="square" rtlCol="0">
            <a:spAutoFit/>
          </a:bodyPr>
          <a:lstStyle/>
          <a:p>
            <a:pPr algn="ctr"/>
            <a:r>
              <a:rPr lang="en-US" sz="2400" dirty="0" smtClean="0"/>
              <a:t>END</a:t>
            </a:r>
            <a:endParaRPr lang="en-US" sz="2400" dirty="0"/>
          </a:p>
        </p:txBody>
      </p:sp>
      <p:sp>
        <p:nvSpPr>
          <p:cNvPr id="54" name="TextBox 53"/>
          <p:cNvSpPr txBox="1"/>
          <p:nvPr/>
        </p:nvSpPr>
        <p:spPr>
          <a:xfrm>
            <a:off x="4800600" y="3733800"/>
            <a:ext cx="762000" cy="461665"/>
          </a:xfrm>
          <a:prstGeom prst="rect">
            <a:avLst/>
          </a:prstGeom>
          <a:noFill/>
        </p:spPr>
        <p:txBody>
          <a:bodyPr wrap="square" rtlCol="0">
            <a:spAutoFit/>
          </a:bodyPr>
          <a:lstStyle/>
          <a:p>
            <a:r>
              <a:rPr lang="en-US" sz="2400" dirty="0" smtClean="0">
                <a:solidFill>
                  <a:srgbClr val="FF0000"/>
                </a:solidFill>
              </a:rPr>
              <a:t>No</a:t>
            </a:r>
          </a:p>
        </p:txBody>
      </p:sp>
      <p:sp>
        <p:nvSpPr>
          <p:cNvPr id="55" name="TextBox 54"/>
          <p:cNvSpPr txBox="1"/>
          <p:nvPr/>
        </p:nvSpPr>
        <p:spPr>
          <a:xfrm>
            <a:off x="4800600" y="5181600"/>
            <a:ext cx="762000" cy="461665"/>
          </a:xfrm>
          <a:prstGeom prst="rect">
            <a:avLst/>
          </a:prstGeom>
          <a:noFill/>
        </p:spPr>
        <p:txBody>
          <a:bodyPr wrap="square" rtlCol="0">
            <a:spAutoFit/>
          </a:bodyPr>
          <a:lstStyle/>
          <a:p>
            <a:r>
              <a:rPr lang="en-US" sz="2400" dirty="0" smtClean="0">
                <a:solidFill>
                  <a:srgbClr val="FF0000"/>
                </a:solidFill>
              </a:rPr>
              <a:t>Yes</a:t>
            </a:r>
          </a:p>
        </p:txBody>
      </p:sp>
      <p:cxnSp>
        <p:nvCxnSpPr>
          <p:cNvPr id="23" name="Straight Arrow Connector 22"/>
          <p:cNvCxnSpPr/>
          <p:nvPr/>
        </p:nvCxnSpPr>
        <p:spPr>
          <a:xfrm rot="5400000">
            <a:off x="4496594" y="5409406"/>
            <a:ext cx="609600" cy="158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29000" y="2674203"/>
            <a:ext cx="3124200" cy="830997"/>
          </a:xfrm>
          <a:prstGeom prst="rect">
            <a:avLst/>
          </a:prstGeom>
          <a:noFill/>
        </p:spPr>
        <p:txBody>
          <a:bodyPr wrap="square" rtlCol="0">
            <a:spAutoFit/>
          </a:bodyPr>
          <a:lstStyle/>
          <a:p>
            <a:pPr algn="ctr"/>
            <a:r>
              <a:rPr lang="en-US" sz="2400" dirty="0" smtClean="0"/>
              <a:t>With newly generated offspring</a:t>
            </a:r>
            <a:endParaRPr lang="en-US" sz="2400"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Lamarckian GA: The Theory</a:t>
            </a:r>
            <a:endParaRPr lang="en-US" dirty="0"/>
          </a:p>
        </p:txBody>
      </p:sp>
      <p:sp>
        <p:nvSpPr>
          <p:cNvPr id="3" name="Content Placeholder 2"/>
          <p:cNvSpPr>
            <a:spLocks noGrp="1"/>
          </p:cNvSpPr>
          <p:nvPr>
            <p:ph idx="1"/>
          </p:nvPr>
        </p:nvSpPr>
        <p:spPr/>
        <p:txBody>
          <a:bodyPr>
            <a:normAutofit/>
          </a:bodyPr>
          <a:lstStyle/>
          <a:p>
            <a:r>
              <a:rPr lang="en-US" dirty="0" smtClean="0"/>
              <a:t>Lamarck’s theory of evolution was false according to the scientists at his time.</a:t>
            </a:r>
          </a:p>
          <a:p>
            <a:endParaRPr lang="en-US" dirty="0" smtClean="0"/>
          </a:p>
          <a:p>
            <a:r>
              <a:rPr lang="en-US" dirty="0" smtClean="0"/>
              <a:t>In simple words, Lamarck’s theory stated that an organism can pass on characteristics that it acquired during its lifetime to its offspring.</a:t>
            </a:r>
          </a:p>
          <a:p>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Lamarckian GA: Some Examples</a:t>
            </a:r>
            <a:endParaRPr lang="en-US" dirty="0"/>
          </a:p>
        </p:txBody>
      </p:sp>
      <p:sp>
        <p:nvSpPr>
          <p:cNvPr id="3" name="Content Placeholder 2"/>
          <p:cNvSpPr>
            <a:spLocks noGrp="1"/>
          </p:cNvSpPr>
          <p:nvPr>
            <p:ph idx="1"/>
          </p:nvPr>
        </p:nvSpPr>
        <p:spPr>
          <a:xfrm>
            <a:off x="457200" y="1981200"/>
            <a:ext cx="8229600" cy="4389120"/>
          </a:xfrm>
        </p:spPr>
        <p:txBody>
          <a:bodyPr>
            <a:normAutofit lnSpcReduction="10000"/>
          </a:bodyPr>
          <a:lstStyle/>
          <a:p>
            <a:r>
              <a:rPr lang="en-US" dirty="0" smtClean="0"/>
              <a:t>An example of this evolution is that, for example, there are a group of giraffes which eat from trees. When the trees get taller, the giraffes will grow longer necks and have offspring with slightly longer necks.</a:t>
            </a:r>
          </a:p>
          <a:p>
            <a:endParaRPr lang="en-US" dirty="0" smtClean="0"/>
          </a:p>
          <a:p>
            <a:r>
              <a:rPr lang="en-US" dirty="0" smtClean="0"/>
              <a:t>A counterexample would be that if someone’s arm was cut off, his/her child would not be born with only one arm.</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5485</Words>
  <Application>Microsoft Office PowerPoint</Application>
  <PresentationFormat>On-screen Show (4:3)</PresentationFormat>
  <Paragraphs>663</Paragraphs>
  <Slides>138</Slides>
  <Notes>11</Notes>
  <HiddenSlides>0</HiddenSlides>
  <MMClips>0</MMClips>
  <ScaleCrop>false</ScaleCrop>
  <HeadingPairs>
    <vt:vector size="4" baseType="variant">
      <vt:variant>
        <vt:lpstr>Theme</vt:lpstr>
      </vt:variant>
      <vt:variant>
        <vt:i4>1</vt:i4>
      </vt:variant>
      <vt:variant>
        <vt:lpstr>Slide Titles</vt:lpstr>
      </vt:variant>
      <vt:variant>
        <vt:i4>138</vt:i4>
      </vt:variant>
    </vt:vector>
  </HeadingPairs>
  <TitlesOfParts>
    <vt:vector size="139" baseType="lpstr">
      <vt:lpstr>Office Theme</vt:lpstr>
      <vt:lpstr>Robot Project</vt:lpstr>
      <vt:lpstr>The Goal of This Project</vt:lpstr>
      <vt:lpstr>The Road Map</vt:lpstr>
      <vt:lpstr>Top-Leveled Diagram for Robot</vt:lpstr>
      <vt:lpstr>Software Diagram for Robot</vt:lpstr>
      <vt:lpstr>The Robot Base</vt:lpstr>
      <vt:lpstr>The Standard Base</vt:lpstr>
      <vt:lpstr>The Standard Base(2)</vt:lpstr>
      <vt:lpstr>Omnidirectional Drive</vt:lpstr>
      <vt:lpstr>Omnidirectional Drive(2)</vt:lpstr>
      <vt:lpstr>Omnidirectional Drive(3)</vt:lpstr>
      <vt:lpstr>Omnidirectional Drive(4)</vt:lpstr>
      <vt:lpstr>Omnidirectional Drive(5)</vt:lpstr>
      <vt:lpstr>Omnidirectional Drive(6)</vt:lpstr>
      <vt:lpstr>Omnidirectional Drive(7)</vt:lpstr>
      <vt:lpstr>Omnidirectional Drive(8)</vt:lpstr>
      <vt:lpstr>Omnidirectional Drive(9)</vt:lpstr>
      <vt:lpstr>Omnidirectional Drive(10)</vt:lpstr>
      <vt:lpstr>Why Use an Omnidirectional Drive?</vt:lpstr>
      <vt:lpstr>Materials Used So Far</vt:lpstr>
      <vt:lpstr>Materials Used So Far(2)</vt:lpstr>
      <vt:lpstr>RobotC 2.01</vt:lpstr>
      <vt:lpstr>Setting the Tetrix in RobotC</vt:lpstr>
      <vt:lpstr>Setting the Tetrix in RobotC(2)</vt:lpstr>
      <vt:lpstr>The ESRA III By Robodyssey</vt:lpstr>
      <vt:lpstr>Robodyssey’s ESRA III</vt:lpstr>
      <vt:lpstr>Parts Used</vt:lpstr>
      <vt:lpstr>Using Visual Show Automation</vt:lpstr>
      <vt:lpstr>Programming in Visual Show Automation</vt:lpstr>
      <vt:lpstr>Editing the Event</vt:lpstr>
      <vt:lpstr>Editing the Event (2)</vt:lpstr>
      <vt:lpstr>Adding Sound (speech) to the Program</vt:lpstr>
      <vt:lpstr>Running the Program</vt:lpstr>
      <vt:lpstr>My Opinions on the ESRA</vt:lpstr>
      <vt:lpstr>OpenCV</vt:lpstr>
      <vt:lpstr>OpenCV</vt:lpstr>
      <vt:lpstr>Setting Up OpenCV in C/C++</vt:lpstr>
      <vt:lpstr>Some General Use Functions</vt:lpstr>
      <vt:lpstr>Some Simple Functions(2)</vt:lpstr>
      <vt:lpstr>Some Simple Functions(3) </vt:lpstr>
      <vt:lpstr>IplImage</vt:lpstr>
      <vt:lpstr>cvLoadImage</vt:lpstr>
      <vt:lpstr>cvNamedWindow</vt:lpstr>
      <vt:lpstr>cvShowImage</vt:lpstr>
      <vt:lpstr>cvWaitKey</vt:lpstr>
      <vt:lpstr>cvReleaseImage</vt:lpstr>
      <vt:lpstr>cvDestroyWindow</vt:lpstr>
      <vt:lpstr>Object Detection</vt:lpstr>
      <vt:lpstr>Goal of the Object Detecting Program</vt:lpstr>
      <vt:lpstr>Flowchart of the Program</vt:lpstr>
      <vt:lpstr>HSV – Hue, Saturation, Value</vt:lpstr>
      <vt:lpstr>cvCvtColor</vt:lpstr>
      <vt:lpstr>cvSplit</vt:lpstr>
      <vt:lpstr>Conversion from RGB to HSV</vt:lpstr>
      <vt:lpstr>Thresholding</vt:lpstr>
      <vt:lpstr>cvFindContours</vt:lpstr>
      <vt:lpstr>Chain codes</vt:lpstr>
      <vt:lpstr>cvDrawContours</vt:lpstr>
      <vt:lpstr>Contour Finding Pictures</vt:lpstr>
      <vt:lpstr>The Filter</vt:lpstr>
      <vt:lpstr>The Filter(2)</vt:lpstr>
      <vt:lpstr>Finding the Centroid</vt:lpstr>
      <vt:lpstr>Calculating the Object Area</vt:lpstr>
      <vt:lpstr>The Aspect Ratio</vt:lpstr>
      <vt:lpstr>Percentage of Coverage (Extent)</vt:lpstr>
      <vt:lpstr>Circularity</vt:lpstr>
      <vt:lpstr>Using Shape Features as Filters</vt:lpstr>
      <vt:lpstr>OpenCV With ESRA III</vt:lpstr>
      <vt:lpstr>Using OpenCV with the ESRA III</vt:lpstr>
      <vt:lpstr>OpenCV Blue Cup Finding</vt:lpstr>
      <vt:lpstr>Communicating with the ESRA III</vt:lpstr>
      <vt:lpstr>Microsoft Socket Communication</vt:lpstr>
      <vt:lpstr>Microsoft Socket Communication(2)</vt:lpstr>
      <vt:lpstr>Microsoft Socket Communication(3)</vt:lpstr>
      <vt:lpstr>Microsoft Socket Communication(5)</vt:lpstr>
      <vt:lpstr>Microsoft Socket Communication(6)</vt:lpstr>
      <vt:lpstr>Communicating Via Serial Port</vt:lpstr>
      <vt:lpstr>MSComm Code</vt:lpstr>
      <vt:lpstr>Needing for a Better Algorithm</vt:lpstr>
      <vt:lpstr>Bluetooth Control With the Robot</vt:lpstr>
      <vt:lpstr>Bluetooth</vt:lpstr>
      <vt:lpstr>Visual Basic’s Serial Port</vt:lpstr>
      <vt:lpstr>Code for Serial Port Communication</vt:lpstr>
      <vt:lpstr>Sending Data through NXT</vt:lpstr>
      <vt:lpstr>Receiving the Data</vt:lpstr>
      <vt:lpstr>Receiving the Data RobotC Code</vt:lpstr>
      <vt:lpstr>Switch – Case Excerpt</vt:lpstr>
      <vt:lpstr>Switch – Case Excerpt (2)</vt:lpstr>
      <vt:lpstr>Genetic Algorithm: Darwinian vs Lamarckian</vt:lpstr>
      <vt:lpstr>Genetic Algorithm</vt:lpstr>
      <vt:lpstr>Genetic Algorithm Process</vt:lpstr>
      <vt:lpstr>Genetic Operators</vt:lpstr>
      <vt:lpstr>Crossover Operator</vt:lpstr>
      <vt:lpstr>Mutation Operator</vt:lpstr>
      <vt:lpstr>Darwinian GA: The Theory</vt:lpstr>
      <vt:lpstr>Darwinian GA: An Example</vt:lpstr>
      <vt:lpstr>Darwinian GA: The Process</vt:lpstr>
      <vt:lpstr>Lamarckian GA: The Theory</vt:lpstr>
      <vt:lpstr>Lamarckian GA: Some Examples</vt:lpstr>
      <vt:lpstr>Lamarckian GA: The Process</vt:lpstr>
      <vt:lpstr>Lamarckian GA: A Comeback</vt:lpstr>
      <vt:lpstr>Lamarckian GA: 1-Celled Organisms</vt:lpstr>
      <vt:lpstr> A Comparison of Both Theories</vt:lpstr>
      <vt:lpstr>A Comparison of Both Theories (2)</vt:lpstr>
      <vt:lpstr>Darwin GA: Maze Program Example</vt:lpstr>
      <vt:lpstr>Darwin GA: Maze Program Example  ~The Maze</vt:lpstr>
      <vt:lpstr>Darwin GA: Maze Program Example  ~The Maze (2)</vt:lpstr>
      <vt:lpstr>Darwin GA: Maze Program Example  ~The Chromosome Coding </vt:lpstr>
      <vt:lpstr>Darwin GA: Maze Program Example  ~Initializing the Population</vt:lpstr>
      <vt:lpstr>Darwin GA: Maze Program Example  ~Initializing the Population (2)</vt:lpstr>
      <vt:lpstr>Darwin GA: Maze Program Example  ~Initializing the Population (3)</vt:lpstr>
      <vt:lpstr>Darwin GA: Maze Program Example  ~Initializing the Population (4)</vt:lpstr>
      <vt:lpstr>Darwin GA: Maze Program Example  ~Initializing the Population (5)</vt:lpstr>
      <vt:lpstr>Darwin GA: Maze Program Example  ~Initializing the Population (6)</vt:lpstr>
      <vt:lpstr>Darwin GA: Maze Program Example  ~Calculating the Fitness</vt:lpstr>
      <vt:lpstr>Darwin GA: Maze Program Example  ~Calculating the Fitness (2)</vt:lpstr>
      <vt:lpstr>Darwin GA: Maze Program Example  ~Calculating the Fitness (3)</vt:lpstr>
      <vt:lpstr>Darwin GA: Maze Program Example  ~Calculating the Fitness (4)</vt:lpstr>
      <vt:lpstr>Darwin GA: Maze Program Example  ~Calculating the Fitness (5)</vt:lpstr>
      <vt:lpstr>Darwin GA: Maze Program Example  ~Calculating the Fitness (6)</vt:lpstr>
      <vt:lpstr>Darwin GA: Maze Program Example  ~Calculating the Fitness (7)</vt:lpstr>
      <vt:lpstr>Darwin GA: Maze Program Example  ~Selecting the Best Chromosomes</vt:lpstr>
      <vt:lpstr>Darwin GA: Maze Program Example  ~Selecting the Best Chromosomes (2)</vt:lpstr>
      <vt:lpstr>Darwin GA: Maze Program Example  ~Mating and Looping</vt:lpstr>
      <vt:lpstr>Darwin GA: Maze Program Example  ~Mating and Looping (2)</vt:lpstr>
      <vt:lpstr>Darwin GA: Maze Program Example  ~Mating and Looping (3)</vt:lpstr>
      <vt:lpstr>Darwin GA: Maze Program Example  ~The Running of a Generation</vt:lpstr>
      <vt:lpstr>Darwin GA: Maze Program Example  ~The Running of a Generation (2)</vt:lpstr>
      <vt:lpstr>Darwin GA: Maze Program Example  ~The Running of a Generation (3)</vt:lpstr>
      <vt:lpstr>Darwin GA: Maze Program Example  ~The Running of a Generation (4)</vt:lpstr>
      <vt:lpstr>Maze Program Example  ~Lamarckian GA</vt:lpstr>
      <vt:lpstr>Maze Program Example  ~Lamarckian GA (2)</vt:lpstr>
      <vt:lpstr>Darwinian vs Lamarckian: Genetic Algorithm Maze Data</vt:lpstr>
      <vt:lpstr>Darwinian vs Lamarckian: Genetic Algorithm Maze Data (2)</vt:lpstr>
      <vt:lpstr>Darwinian vs Lamarckian: Genetic Algorithm Maze Data (3)</vt:lpstr>
      <vt:lpstr>Darwinian vs Lamarckian: Genetic Algorithm Maze Data (4)</vt:lpstr>
      <vt:lpstr>Later Additions and Improvements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 Project</dc:title>
  <dc:creator>Susan</dc:creator>
  <cp:lastModifiedBy>Alan</cp:lastModifiedBy>
  <cp:revision>198</cp:revision>
  <dcterms:created xsi:type="dcterms:W3CDTF">2010-10-18T22:31:59Z</dcterms:created>
  <dcterms:modified xsi:type="dcterms:W3CDTF">2010-12-12T07:31:40Z</dcterms:modified>
</cp:coreProperties>
</file>