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showPr showNarration="1">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32787"/>
    <p:restoredTop sz="90929"/>
  </p:normalViewPr>
  <p:slideViewPr>
    <p:cSldViewPr>
      <p:cViewPr varScale="1">
        <p:scale>
          <a:sx n="145" d="100"/>
          <a:sy n="145" d="100"/>
        </p:scale>
        <p:origin x="-96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9458"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9459" name="Rectangle 1027"/>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9460" name="Rectangle 1028"/>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9461" name="Rectangle 1029"/>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F13E573-8EC1-E74F-9773-5B72C12F7972}"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4FF01C99-A007-2846-AE28-9576AF01BA0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9F022A24-B561-7341-B84F-1B5283BC047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CB777E95-8709-2E43-8BDE-94EF56E01F5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021D1DD8-43E2-8C49-AC60-E9D47186322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E503DC86-C688-A34A-9884-E5F59062B5C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77919860-BC10-7944-95D0-09EFFCA527A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AE2B9522-FCCB-E94B-A38F-D1EBDA61D61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smtClean="0"/>
            </a:lvl1pPr>
          </a:lstStyle>
          <a:p>
            <a:fld id="{FBA7E7FA-BB2F-3048-8838-F33B1CB5F39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smtClean="0"/>
            </a:lvl1pPr>
          </a:lstStyle>
          <a:p>
            <a:fld id="{F1AFCEB7-EF83-1F45-9768-FAAA5BB7F70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7C8617AE-6167-DE4E-9BA7-4FEFA155CE3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0650B372-E15B-7447-B91C-31895EDF57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C057B3D-58EA-174B-9862-D4528750ADF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Chalkboard" charset="0"/>
        </a:defRPr>
      </a:lvl2pPr>
      <a:lvl3pPr algn="ctr" rtl="0" fontAlgn="base">
        <a:spcBef>
          <a:spcPct val="0"/>
        </a:spcBef>
        <a:spcAft>
          <a:spcPct val="0"/>
        </a:spcAft>
        <a:defRPr sz="4400">
          <a:solidFill>
            <a:schemeClr val="tx2"/>
          </a:solidFill>
          <a:latin typeface="Chalkboard" charset="0"/>
        </a:defRPr>
      </a:lvl3pPr>
      <a:lvl4pPr algn="ctr" rtl="0" fontAlgn="base">
        <a:spcBef>
          <a:spcPct val="0"/>
        </a:spcBef>
        <a:spcAft>
          <a:spcPct val="0"/>
        </a:spcAft>
        <a:defRPr sz="4400">
          <a:solidFill>
            <a:schemeClr val="tx2"/>
          </a:solidFill>
          <a:latin typeface="Chalkboard" charset="0"/>
        </a:defRPr>
      </a:lvl4pPr>
      <a:lvl5pPr algn="ctr" rtl="0" fontAlgn="base">
        <a:spcBef>
          <a:spcPct val="0"/>
        </a:spcBef>
        <a:spcAft>
          <a:spcPct val="0"/>
        </a:spcAft>
        <a:defRPr sz="4400">
          <a:solidFill>
            <a:schemeClr val="tx2"/>
          </a:solidFill>
          <a:latin typeface="Chalkboard" charset="0"/>
        </a:defRPr>
      </a:lvl5pPr>
      <a:lvl6pPr marL="457200" algn="ctr" rtl="0" fontAlgn="base">
        <a:spcBef>
          <a:spcPct val="0"/>
        </a:spcBef>
        <a:spcAft>
          <a:spcPct val="0"/>
        </a:spcAft>
        <a:defRPr sz="4400">
          <a:solidFill>
            <a:schemeClr val="tx2"/>
          </a:solidFill>
          <a:latin typeface="Chalkboard" charset="0"/>
        </a:defRPr>
      </a:lvl6pPr>
      <a:lvl7pPr marL="914400" algn="ctr" rtl="0" fontAlgn="base">
        <a:spcBef>
          <a:spcPct val="0"/>
        </a:spcBef>
        <a:spcAft>
          <a:spcPct val="0"/>
        </a:spcAft>
        <a:defRPr sz="4400">
          <a:solidFill>
            <a:schemeClr val="tx2"/>
          </a:solidFill>
          <a:latin typeface="Chalkboard" charset="0"/>
        </a:defRPr>
      </a:lvl7pPr>
      <a:lvl8pPr marL="1371600" algn="ctr" rtl="0" fontAlgn="base">
        <a:spcBef>
          <a:spcPct val="0"/>
        </a:spcBef>
        <a:spcAft>
          <a:spcPct val="0"/>
        </a:spcAft>
        <a:defRPr sz="4400">
          <a:solidFill>
            <a:schemeClr val="tx2"/>
          </a:solidFill>
          <a:latin typeface="Chalkboard" charset="0"/>
        </a:defRPr>
      </a:lvl8pPr>
      <a:lvl9pPr marL="1828800" algn="ctr" rtl="0" fontAlgn="base">
        <a:spcBef>
          <a:spcPct val="0"/>
        </a:spcBef>
        <a:spcAft>
          <a:spcPct val="0"/>
        </a:spcAft>
        <a:defRPr sz="4400">
          <a:solidFill>
            <a:schemeClr val="tx2"/>
          </a:solidFill>
          <a:latin typeface="Chalkboard"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ＭＳ Ｐゴシック" charset="-128"/>
        </a:defRPr>
      </a:lvl2pPr>
      <a:lvl3pPr marL="1143000" indent="-228600" algn="l" rtl="0" fontAlgn="base">
        <a:spcBef>
          <a:spcPct val="20000"/>
        </a:spcBef>
        <a:spcAft>
          <a:spcPct val="0"/>
        </a:spcAft>
        <a:buChar char="•"/>
        <a:defRPr sz="2400">
          <a:solidFill>
            <a:schemeClr val="tx1"/>
          </a:solidFill>
          <a:latin typeface="+mn-lt"/>
          <a:ea typeface="ＭＳ Ｐゴシック" charset="-128"/>
        </a:defRPr>
      </a:lvl3pPr>
      <a:lvl4pPr marL="1600200" indent="-228600" algn="l" rtl="0" fontAlgn="base">
        <a:spcBef>
          <a:spcPct val="20000"/>
        </a:spcBef>
        <a:spcAft>
          <a:spcPct val="0"/>
        </a:spcAft>
        <a:buChar char="–"/>
        <a:defRPr sz="2000">
          <a:solidFill>
            <a:schemeClr val="tx1"/>
          </a:solidFill>
          <a:latin typeface="+mn-lt"/>
          <a:ea typeface="ＭＳ Ｐゴシック" charset="-128"/>
        </a:defRPr>
      </a:lvl4pPr>
      <a:lvl5pPr marL="2057400" indent="-228600" algn="l" rtl="0" fontAlgn="base">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hook@cs.pdx.edu" TargetMode="External"/><Relationship Id="rId3" Type="http://schemas.openxmlformats.org/officeDocument/2006/relationships/hyperlink" Target="http://www.cs.pdx.edu/~hook/cs581f1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hook@cs.pdx.ed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1524000"/>
            <a:ext cx="7772400" cy="1143000"/>
          </a:xfrm>
        </p:spPr>
        <p:txBody>
          <a:bodyPr/>
          <a:lstStyle/>
          <a:p>
            <a:r>
              <a:rPr lang="en-US"/>
              <a:t>CS 581:  Introduction to the Theory of Computation</a:t>
            </a:r>
            <a:br>
              <a:rPr lang="en-US"/>
            </a:br>
            <a:r>
              <a:rPr lang="en-US"/>
              <a:t/>
            </a:r>
            <a:br>
              <a:rPr lang="en-US"/>
            </a:br>
            <a:r>
              <a:rPr lang="en-US"/>
              <a:t>Lecture 1</a:t>
            </a:r>
          </a:p>
        </p:txBody>
      </p:sp>
      <p:sp>
        <p:nvSpPr>
          <p:cNvPr id="2051" name="Rectangle 3"/>
          <p:cNvSpPr>
            <a:spLocks noGrp="1" noChangeArrowheads="1"/>
          </p:cNvSpPr>
          <p:nvPr>
            <p:ph type="subTitle" idx="1"/>
          </p:nvPr>
        </p:nvSpPr>
        <p:spPr>
          <a:xfrm>
            <a:off x="609600" y="3886200"/>
            <a:ext cx="8077200" cy="1752600"/>
          </a:xfrm>
        </p:spPr>
        <p:txBody>
          <a:bodyPr/>
          <a:lstStyle/>
          <a:p>
            <a:r>
              <a:rPr lang="en-US" dirty="0"/>
              <a:t>James Hook</a:t>
            </a:r>
            <a:br>
              <a:rPr lang="en-US" dirty="0"/>
            </a:br>
            <a:r>
              <a:rPr lang="en-US" dirty="0"/>
              <a:t>Portland State University</a:t>
            </a:r>
            <a:br>
              <a:rPr lang="en-US" dirty="0"/>
            </a:br>
            <a:r>
              <a:rPr lang="en-US" dirty="0">
                <a:hlinkClick r:id="rId2"/>
              </a:rPr>
              <a:t>hook@cs.pdx.edu</a:t>
            </a:r>
            <a:endParaRPr lang="en-US" dirty="0"/>
          </a:p>
          <a:p>
            <a:r>
              <a:rPr lang="en-US" dirty="0">
                <a:hlinkClick r:id="rId3"/>
              </a:rPr>
              <a:t>http://www.cs.pdx.edu/~hook/</a:t>
            </a:r>
            <a:r>
              <a:rPr lang="en-US" dirty="0" smtClean="0">
                <a:hlinkClick r:id="rId3"/>
              </a:rPr>
              <a:t>cs581f11</a:t>
            </a:r>
            <a:r>
              <a:rPr lang="en-US" dirty="0" smtClean="0">
                <a:hlinkClick r:id="rId3"/>
              </a:rPr>
              <a:t>/</a:t>
            </a:r>
            <a:r>
              <a:rPr lang="en-US" dirty="0" smtClean="0"/>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Academic Integrity</a:t>
            </a:r>
          </a:p>
        </p:txBody>
      </p:sp>
      <p:sp>
        <p:nvSpPr>
          <p:cNvPr id="17411" name="Rectangle 3"/>
          <p:cNvSpPr>
            <a:spLocks noGrp="1" noChangeArrowheads="1"/>
          </p:cNvSpPr>
          <p:nvPr>
            <p:ph type="body" idx="1"/>
          </p:nvPr>
        </p:nvSpPr>
        <p:spPr/>
        <p:txBody>
          <a:bodyPr/>
          <a:lstStyle/>
          <a:p>
            <a:r>
              <a:rPr lang="en-US"/>
              <a:t>Violations of academic integrity will be taken seriously</a:t>
            </a:r>
          </a:p>
          <a:p>
            <a:r>
              <a:rPr lang="en-US"/>
              <a:t>There will be an in-class penalty</a:t>
            </a:r>
          </a:p>
          <a:p>
            <a:r>
              <a:rPr lang="en-US"/>
              <a:t>I will invoke the appropriate university mechanism</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Exams</a:t>
            </a:r>
          </a:p>
        </p:txBody>
      </p:sp>
      <p:sp>
        <p:nvSpPr>
          <p:cNvPr id="15363" name="Rectangle 3"/>
          <p:cNvSpPr>
            <a:spLocks noGrp="1" noChangeArrowheads="1"/>
          </p:cNvSpPr>
          <p:nvPr>
            <p:ph type="body" idx="1"/>
          </p:nvPr>
        </p:nvSpPr>
        <p:spPr/>
        <p:txBody>
          <a:bodyPr/>
          <a:lstStyle/>
          <a:p>
            <a:r>
              <a:rPr lang="en-US" dirty="0"/>
              <a:t>There will be two exams:</a:t>
            </a:r>
          </a:p>
          <a:p>
            <a:pPr lvl="1"/>
            <a:r>
              <a:rPr lang="en-US" dirty="0"/>
              <a:t>Mid-term,</a:t>
            </a:r>
            <a:r>
              <a:rPr lang="en-US" dirty="0" smtClean="0"/>
              <a:t> in</a:t>
            </a:r>
            <a:r>
              <a:rPr lang="en-US" dirty="0"/>
              <a:t>-</a:t>
            </a:r>
            <a:r>
              <a:rPr lang="en-US" dirty="0" smtClean="0"/>
              <a:t>class, blue book</a:t>
            </a:r>
          </a:p>
          <a:p>
            <a:pPr lvl="1"/>
            <a:r>
              <a:rPr lang="en-US" dirty="0"/>
              <a:t>Final,</a:t>
            </a:r>
            <a:r>
              <a:rPr lang="en-US" dirty="0" smtClean="0"/>
              <a:t> in</a:t>
            </a:r>
            <a:r>
              <a:rPr lang="en-US" dirty="0"/>
              <a:t>-class, </a:t>
            </a:r>
            <a:r>
              <a:rPr lang="en-US" dirty="0" smtClean="0"/>
              <a:t>comprehensive, blue book</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All grading will be on a curve</a:t>
            </a:r>
          </a:p>
          <a:p>
            <a:r>
              <a:rPr lang="en-US" dirty="0" smtClean="0"/>
              <a:t>After applying the curve to normalize the scales, grades will be combined as follows:</a:t>
            </a:r>
          </a:p>
          <a:p>
            <a:pPr lvl="1"/>
            <a:r>
              <a:rPr lang="en-US" dirty="0" smtClean="0"/>
              <a:t>30%  Homework</a:t>
            </a:r>
          </a:p>
          <a:p>
            <a:pPr lvl="1"/>
            <a:r>
              <a:rPr lang="en-US" dirty="0" smtClean="0"/>
              <a:t>30%  Midterm</a:t>
            </a:r>
          </a:p>
          <a:p>
            <a:pPr lvl="1"/>
            <a:r>
              <a:rPr lang="en-US" dirty="0" smtClean="0"/>
              <a:t>40%  Final</a:t>
            </a:r>
          </a:p>
          <a:p>
            <a:r>
              <a:rPr lang="en-US" dirty="0" smtClean="0"/>
              <a:t>No </a:t>
            </a:r>
            <a:r>
              <a:rPr lang="en-US" dirty="0" smtClean="0"/>
              <a:t>TA (yet).  </a:t>
            </a:r>
            <a:r>
              <a:rPr lang="en-US" dirty="0" smtClean="0"/>
              <a:t>I may do a statistical sample of </a:t>
            </a:r>
            <a:r>
              <a:rPr lang="en-US" dirty="0" smtClean="0"/>
              <a:t>homework.  I will ask students to </a:t>
            </a:r>
            <a:r>
              <a:rPr lang="en-US" dirty="0" smtClean="0"/>
              <a:t>present solutions and discuss in class.</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Assigning letter grades</a:t>
            </a:r>
          </a:p>
          <a:p>
            <a:pPr lvl="1"/>
            <a:r>
              <a:rPr lang="en-US" dirty="0" smtClean="0"/>
              <a:t>First cut</a:t>
            </a:r>
          </a:p>
          <a:p>
            <a:pPr lvl="2"/>
            <a:r>
              <a:rPr lang="en-US" dirty="0" smtClean="0"/>
              <a:t>Greater than mean plus standard deviation is an A</a:t>
            </a:r>
          </a:p>
          <a:p>
            <a:pPr lvl="2"/>
            <a:r>
              <a:rPr lang="en-US" dirty="0" smtClean="0"/>
              <a:t>Less than mean minus standard deviation is a C</a:t>
            </a:r>
          </a:p>
          <a:p>
            <a:pPr lvl="1"/>
            <a:r>
              <a:rPr lang="en-US" dirty="0" smtClean="0"/>
              <a:t>Refinement</a:t>
            </a:r>
          </a:p>
          <a:p>
            <a:pPr lvl="2"/>
            <a:r>
              <a:rPr lang="en-US" dirty="0" smtClean="0"/>
              <a:t>Look for clusters; if grades differ by an insignificant amount, round to the higher grade</a:t>
            </a:r>
          </a:p>
          <a:p>
            <a:pPr lvl="2"/>
            <a:r>
              <a:rPr lang="en-US" dirty="0" smtClean="0"/>
              <a:t>Assign A-, B, B- based on clusters</a:t>
            </a:r>
          </a:p>
          <a:p>
            <a:pPr lvl="2"/>
            <a:r>
              <a:rPr lang="en-US" dirty="0" smtClean="0"/>
              <a:t>B- and C are functionally equivalent; neither can be applied towards graduation</a:t>
            </a:r>
          </a:p>
          <a:p>
            <a:pPr lvl="1"/>
            <a:r>
              <a:rPr lang="en-US" dirty="0" smtClean="0"/>
              <a:t>Discretion</a:t>
            </a:r>
          </a:p>
          <a:p>
            <a:pPr lvl="2"/>
            <a:r>
              <a:rPr lang="en-US" dirty="0" smtClean="0"/>
              <a:t>I will use my judgment to </a:t>
            </a:r>
            <a:r>
              <a:rPr lang="en-US" smtClean="0"/>
              <a:t>make</a:t>
            </a:r>
            <a:r>
              <a:rPr lang="en-US" smtClean="0"/>
              <a:t> adjustments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Welcome!</a:t>
            </a:r>
          </a:p>
        </p:txBody>
      </p:sp>
      <p:sp>
        <p:nvSpPr>
          <p:cNvPr id="3075" name="Rectangle 3"/>
          <p:cNvSpPr>
            <a:spLocks noGrp="1" noChangeArrowheads="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Contact Information</a:t>
            </a:r>
          </a:p>
        </p:txBody>
      </p:sp>
      <p:sp>
        <p:nvSpPr>
          <p:cNvPr id="4099" name="Rectangle 3"/>
          <p:cNvSpPr>
            <a:spLocks noGrp="1" noChangeArrowheads="1"/>
          </p:cNvSpPr>
          <p:nvPr>
            <p:ph type="body" idx="1"/>
          </p:nvPr>
        </p:nvSpPr>
        <p:spPr/>
        <p:txBody>
          <a:bodyPr/>
          <a:lstStyle/>
          <a:p>
            <a:r>
              <a:rPr lang="en-US" dirty="0" smtClean="0"/>
              <a:t>Jim Hook</a:t>
            </a:r>
          </a:p>
          <a:p>
            <a:r>
              <a:rPr lang="en-US" dirty="0" smtClean="0"/>
              <a:t>Office:  FAB 120-05 (downtown) </a:t>
            </a:r>
            <a:r>
              <a:rPr lang="en-US" dirty="0" smtClean="0"/>
              <a:t> </a:t>
            </a:r>
          </a:p>
          <a:p>
            <a:r>
              <a:rPr lang="en-US" dirty="0" smtClean="0"/>
              <a:t>Phone:  503 725 5540</a:t>
            </a:r>
          </a:p>
          <a:p>
            <a:r>
              <a:rPr lang="en-US" dirty="0" smtClean="0"/>
              <a:t>Email:  </a:t>
            </a:r>
            <a:r>
              <a:rPr lang="en-US" dirty="0" smtClean="0">
                <a:hlinkClick r:id="rId2"/>
              </a:rPr>
              <a:t>hook@cs.pdx.edu</a:t>
            </a:r>
            <a:endParaRPr lang="en-US" dirty="0" smtClean="0"/>
          </a:p>
          <a:p>
            <a:r>
              <a:rPr lang="en-US" dirty="0" smtClean="0"/>
              <a:t>Office hours: </a:t>
            </a:r>
            <a:r>
              <a:rPr lang="en-US" dirty="0" smtClean="0"/>
              <a:t> </a:t>
            </a:r>
            <a:r>
              <a:rPr lang="en-US" dirty="0" smtClean="0"/>
              <a:t>Mondays, 1</a:t>
            </a:r>
            <a:r>
              <a:rPr lang="en-US" dirty="0" smtClean="0"/>
              <a:t>-3pm</a:t>
            </a:r>
            <a:r>
              <a:rPr lang="en-US" dirty="0" smtClean="0"/>
              <a:t>, or by appointment</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228600"/>
            <a:ext cx="7772400" cy="1143000"/>
          </a:xfrm>
        </p:spPr>
        <p:txBody>
          <a:bodyPr/>
          <a:lstStyle/>
          <a:p>
            <a:r>
              <a:rPr lang="en-US"/>
              <a:t>Assumptions:</a:t>
            </a:r>
          </a:p>
        </p:txBody>
      </p:sp>
      <p:sp>
        <p:nvSpPr>
          <p:cNvPr id="6147" name="Rectangle 3"/>
          <p:cNvSpPr>
            <a:spLocks noGrp="1" noChangeArrowheads="1"/>
          </p:cNvSpPr>
          <p:nvPr>
            <p:ph type="body" idx="1"/>
          </p:nvPr>
        </p:nvSpPr>
        <p:spPr>
          <a:xfrm>
            <a:off x="762000" y="1524000"/>
            <a:ext cx="7772400" cy="4114800"/>
          </a:xfrm>
        </p:spPr>
        <p:txBody>
          <a:bodyPr/>
          <a:lstStyle/>
          <a:p>
            <a:pPr marL="533400" indent="-533400">
              <a:lnSpc>
                <a:spcPct val="90000"/>
              </a:lnSpc>
              <a:buFont typeface="Times" charset="0"/>
              <a:buAutoNum type="arabicPeriod"/>
            </a:pPr>
            <a:r>
              <a:rPr lang="en-US" sz="2800"/>
              <a:t>Students have been exposed to the concepts of </a:t>
            </a:r>
          </a:p>
          <a:p>
            <a:pPr marL="914400" lvl="1" indent="-457200">
              <a:lnSpc>
                <a:spcPct val="90000"/>
              </a:lnSpc>
              <a:buFont typeface="Times" charset="0"/>
              <a:buAutoNum type="arabicPeriod"/>
            </a:pPr>
            <a:r>
              <a:rPr lang="en-US" sz="2400"/>
              <a:t>regular expressions, </a:t>
            </a:r>
          </a:p>
          <a:p>
            <a:pPr marL="914400" lvl="1" indent="-457200">
              <a:lnSpc>
                <a:spcPct val="90000"/>
              </a:lnSpc>
              <a:buFont typeface="Times" charset="0"/>
              <a:buAutoNum type="arabicPeriod"/>
            </a:pPr>
            <a:r>
              <a:rPr lang="en-US" sz="2400"/>
              <a:t>context free grammars, and </a:t>
            </a:r>
          </a:p>
          <a:p>
            <a:pPr marL="914400" lvl="1" indent="-457200">
              <a:lnSpc>
                <a:spcPct val="90000"/>
              </a:lnSpc>
              <a:buFont typeface="Times" charset="0"/>
              <a:buAutoNum type="arabicPeriod"/>
            </a:pPr>
            <a:r>
              <a:rPr lang="en-US" sz="2400"/>
              <a:t>programming in a general purpose language. </a:t>
            </a:r>
          </a:p>
          <a:p>
            <a:pPr marL="533400" indent="-533400">
              <a:lnSpc>
                <a:spcPct val="90000"/>
              </a:lnSpc>
              <a:buFont typeface="Times" charset="0"/>
              <a:buAutoNum type="arabicPeriod"/>
            </a:pPr>
            <a:r>
              <a:rPr lang="en-US" sz="2800"/>
              <a:t>They have applied these concepts to solve problems such as lexical analysis, parsing, and code generation.</a:t>
            </a:r>
          </a:p>
          <a:p>
            <a:pPr marL="533400" indent="-533400">
              <a:lnSpc>
                <a:spcPct val="90000"/>
              </a:lnSpc>
              <a:buFont typeface="Times" charset="0"/>
              <a:buAutoNum type="arabicPeriod"/>
            </a:pPr>
            <a:r>
              <a:rPr lang="en-US" sz="2800"/>
              <a:t>Students are familiar with discrete mathematics, including sets, sequences, induction and elementary graph theory.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0"/>
            <a:ext cx="7772400" cy="1143000"/>
          </a:xfrm>
        </p:spPr>
        <p:txBody>
          <a:bodyPr/>
          <a:lstStyle/>
          <a:p>
            <a:r>
              <a:rPr lang="en-US"/>
              <a:t>Course Objectives</a:t>
            </a:r>
          </a:p>
        </p:txBody>
      </p:sp>
      <p:sp>
        <p:nvSpPr>
          <p:cNvPr id="8195" name="Rectangle 3"/>
          <p:cNvSpPr>
            <a:spLocks noGrp="1" noChangeArrowheads="1"/>
          </p:cNvSpPr>
          <p:nvPr>
            <p:ph type="body" idx="1"/>
          </p:nvPr>
        </p:nvSpPr>
        <p:spPr>
          <a:xfrm>
            <a:off x="609600" y="1524000"/>
            <a:ext cx="7772400" cy="4114800"/>
          </a:xfrm>
        </p:spPr>
        <p:txBody>
          <a:bodyPr/>
          <a:lstStyle/>
          <a:p>
            <a:pPr>
              <a:lnSpc>
                <a:spcPct val="90000"/>
              </a:lnSpc>
              <a:buFontTx/>
              <a:buNone/>
            </a:pPr>
            <a:r>
              <a:rPr lang="en-US" sz="2800"/>
              <a:t> Introduce students to the classic results in theoretical computer science that classify problems according to the machines that can solve them and the resources required by those machines. This includes basic results relating to computable functions, decidability, and complexity theory.</a:t>
            </a:r>
          </a:p>
          <a:p>
            <a:pPr>
              <a:lnSpc>
                <a:spcPct val="90000"/>
              </a:lnSpc>
              <a:buFontTx/>
              <a:buNone/>
            </a:pPr>
            <a:r>
              <a:rPr lang="en-US" sz="2800"/>
              <a:t>Master basic proof techniques used in these results including induction, diagonalization, and reduction.</a:t>
            </a:r>
          </a:p>
          <a:p>
            <a:pPr>
              <a:lnSpc>
                <a:spcPct val="90000"/>
              </a:lnSpc>
              <a:buFontTx/>
              <a:buNone/>
            </a:pPr>
            <a:r>
              <a:rPr lang="en-US" sz="2800"/>
              <a:t>Illuminate the relationship between logic and computation.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Collaboration Policy</a:t>
            </a:r>
          </a:p>
        </p:txBody>
      </p:sp>
      <p:sp>
        <p:nvSpPr>
          <p:cNvPr id="10243" name="Rectangle 3"/>
          <p:cNvSpPr>
            <a:spLocks noGrp="1" noChangeArrowheads="1"/>
          </p:cNvSpPr>
          <p:nvPr>
            <p:ph type="body" idx="1"/>
          </p:nvPr>
        </p:nvSpPr>
        <p:spPr/>
        <p:txBody>
          <a:bodyPr/>
          <a:lstStyle/>
          <a:p>
            <a:pPr>
              <a:buFontTx/>
              <a:buNone/>
            </a:pPr>
            <a:r>
              <a:rPr lang="en-US" sz="2400"/>
              <a:t>Unless explicitly instructed otherwise</a:t>
            </a:r>
            <a:r>
              <a:rPr lang="en-US"/>
              <a:t>, please hand in solutions that you prepared individually without directly consulting other sources or notes. </a:t>
            </a:r>
            <a:br>
              <a:rPr lang="en-US"/>
            </a:br>
            <a:endParaRPr lang="en-US"/>
          </a:p>
          <a:p>
            <a:pPr>
              <a:buFontTx/>
              <a:buNone/>
            </a:pPr>
            <a:r>
              <a:rPr lang="en-US"/>
              <a:t>Never represent the work of others as your own work.</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Collaboration Policy (cont)</a:t>
            </a:r>
          </a:p>
        </p:txBody>
      </p:sp>
      <p:sp>
        <p:nvSpPr>
          <p:cNvPr id="12291" name="Rectangle 3"/>
          <p:cNvSpPr>
            <a:spLocks noGrp="1" noChangeArrowheads="1"/>
          </p:cNvSpPr>
          <p:nvPr>
            <p:ph type="body" idx="1"/>
          </p:nvPr>
        </p:nvSpPr>
        <p:spPr/>
        <p:txBody>
          <a:bodyPr/>
          <a:lstStyle/>
          <a:p>
            <a:pPr>
              <a:buFontTx/>
              <a:buNone/>
            </a:pPr>
            <a:r>
              <a:rPr lang="en-US" sz="2800"/>
              <a:t>You may meet with other students to discuss homework problems, but please discard all notes from these sessions. </a:t>
            </a:r>
          </a:p>
          <a:p>
            <a:pPr lvl="1"/>
            <a:r>
              <a:rPr lang="en-US" sz="2400"/>
              <a:t>Do not consult notes from discussions with other students or other solutions when preparing your solution.</a:t>
            </a:r>
          </a:p>
          <a:p>
            <a:pPr lvl="1"/>
            <a:r>
              <a:rPr lang="en-US" sz="2400"/>
              <a:t> Do not provide other students with access to your solution.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Collaboration Policy (cont)</a:t>
            </a:r>
          </a:p>
        </p:txBody>
      </p:sp>
      <p:sp>
        <p:nvSpPr>
          <p:cNvPr id="13315" name="Rectangle 3"/>
          <p:cNvSpPr>
            <a:spLocks noGrp="1" noChangeArrowheads="1"/>
          </p:cNvSpPr>
          <p:nvPr>
            <p:ph type="body" idx="1"/>
          </p:nvPr>
        </p:nvSpPr>
        <p:spPr/>
        <p:txBody>
          <a:bodyPr/>
          <a:lstStyle/>
          <a:p>
            <a:pPr>
              <a:lnSpc>
                <a:spcPct val="90000"/>
              </a:lnSpc>
            </a:pPr>
            <a:r>
              <a:rPr lang="en-US" sz="2800"/>
              <a:t>If you require resources other than the book to solve a problem please identify those resources with proper citations (but, as for collaborations, set the source aside and do not consult it directly when preparing your solution). </a:t>
            </a:r>
          </a:p>
          <a:p>
            <a:pPr>
              <a:lnSpc>
                <a:spcPct val="90000"/>
              </a:lnSpc>
            </a:pPr>
            <a:r>
              <a:rPr lang="en-US" sz="2800"/>
              <a:t>When selecting other resources, give priority to original sources, texts, and lecture notes. </a:t>
            </a:r>
          </a:p>
          <a:p>
            <a:pPr>
              <a:lnSpc>
                <a:spcPct val="90000"/>
              </a:lnSpc>
            </a:pPr>
            <a:r>
              <a:rPr lang="en-US" sz="2800"/>
              <a:t>Do not consult sample solutions specific to the problems assigned.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Collaboration Policy (cont)</a:t>
            </a:r>
          </a:p>
        </p:txBody>
      </p:sp>
      <p:sp>
        <p:nvSpPr>
          <p:cNvPr id="14339" name="Rectangle 3"/>
          <p:cNvSpPr>
            <a:spLocks noGrp="1" noChangeArrowheads="1"/>
          </p:cNvSpPr>
          <p:nvPr>
            <p:ph type="body" idx="1"/>
          </p:nvPr>
        </p:nvSpPr>
        <p:spPr/>
        <p:txBody>
          <a:bodyPr/>
          <a:lstStyle/>
          <a:p>
            <a:pPr>
              <a:lnSpc>
                <a:spcPct val="90000"/>
              </a:lnSpc>
            </a:pPr>
            <a:r>
              <a:rPr lang="en-US"/>
              <a:t>No exam problems are to be discussed until all students have handed in their exams.</a:t>
            </a:r>
          </a:p>
          <a:p>
            <a:pPr>
              <a:lnSpc>
                <a:spcPct val="90000"/>
              </a:lnSpc>
            </a:pPr>
            <a:r>
              <a:rPr lang="en-US"/>
              <a:t>Students are responsible to keep their exam answers to themselves. Allowing a solution to be copied is as serious a breach of academic integrity as copying.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Chalkboard"/>
        <a:ea typeface=""/>
        <a:cs typeface=""/>
      </a:majorFont>
      <a:minorFont>
        <a:latin typeface="Chalkboar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8156</TotalTime>
  <Words>605</Words>
  <Application>Microsoft Macintosh PowerPoint</Application>
  <PresentationFormat>On-screen Show (4:3)</PresentationFormat>
  <Paragraphs>61</Paragraphs>
  <Slides>13</Slides>
  <Notes>0</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Blank Presentation</vt:lpstr>
      <vt:lpstr>CS 581:  Introduction to the Theory of Computation  Lecture 1</vt:lpstr>
      <vt:lpstr>Welcome!</vt:lpstr>
      <vt:lpstr>Contact Information</vt:lpstr>
      <vt:lpstr>Assumptions:</vt:lpstr>
      <vt:lpstr>Course Objectives</vt:lpstr>
      <vt:lpstr>Collaboration Policy</vt:lpstr>
      <vt:lpstr>Collaboration Policy (cont)</vt:lpstr>
      <vt:lpstr>Collaboration Policy (cont)</vt:lpstr>
      <vt:lpstr>Collaboration Policy (cont)</vt:lpstr>
      <vt:lpstr>Academic Integrity</vt:lpstr>
      <vt:lpstr>Exams</vt:lpstr>
      <vt:lpstr>Grading</vt:lpstr>
      <vt:lpstr>Grading</vt:lpstr>
    </vt:vector>
  </TitlesOfParts>
  <Company>Oregon Health &amp; Science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581:  Introduction to the Theory of Computation  Lecture 1</dc:title>
  <dc:creator>James Hook</dc:creator>
  <cp:lastModifiedBy>James Hook</cp:lastModifiedBy>
  <cp:revision>32</cp:revision>
  <cp:lastPrinted>2011-09-27T20:42:05Z</cp:lastPrinted>
  <dcterms:created xsi:type="dcterms:W3CDTF">2011-09-27T20:36:30Z</dcterms:created>
  <dcterms:modified xsi:type="dcterms:W3CDTF">2011-09-27T20:49:39Z</dcterms:modified>
</cp:coreProperties>
</file>