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3" r:id="rId19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0000"/>
    <a:srgbClr val="CCFF66"/>
    <a:srgbClr val="FFFF66"/>
    <a:srgbClr val="0000FF"/>
    <a:srgbClr val="88888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2748" autoAdjust="0"/>
    <p:restoredTop sz="86398" autoAdjust="0"/>
  </p:normalViewPr>
  <p:slideViewPr>
    <p:cSldViewPr>
      <p:cViewPr>
        <p:scale>
          <a:sx n="100" d="100"/>
          <a:sy n="100" d="100"/>
        </p:scale>
        <p:origin x="-392" y="-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tags" Target="tags/tag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44AF43-618D-E041-AF5F-99B3B2F1ED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1E3025-70B1-114A-BA25-B4ED060260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37FFC-EC4A-6541-AA4F-085D8B61A55E}" type="slidenum">
              <a:rPr lang="en-US"/>
              <a:pPr/>
              <a:t>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3/13/12 16:31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1D25C5-73F6-DC46-B410-C691768E1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3/13/12 16:31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8C6DB2-680F-6740-A175-75AFA3683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3/13/12 16:31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71C788-631E-4043-8A37-C25534239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3/13/12 16:31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A6791C-E550-5A41-9882-069CF3D2FB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3/13/12 16:31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215049-002C-6A45-80BB-9100752E64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3/13/12 16:31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1D0401-0C2C-3F4B-96AE-030333469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3/13/12 16:31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6C1375-8D4B-1047-8DD4-FDC9AFA5B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3/13/12 16:31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39FE77-635D-1B4E-98B9-0E07A07E3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3/13/12 16:31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46ECB6-1DAD-9945-B3E3-178FCED0D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3/13/12 16:31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5747C9-8330-A145-922A-897076C45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3/13/12 16:31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AE0E8D-A92C-3643-BB12-01BD1361F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Futura Condensed" charset="0"/>
              </a:defRPr>
            </a:lvl1pPr>
          </a:lstStyle>
          <a:p>
            <a:fld id="{E601C83A-0C52-8B49-9DDB-D217C26C669B}" type="datetime8">
              <a:rPr lang="en-US"/>
              <a:pPr/>
              <a:t>3/13/12 16:31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8911D7-C2D9-EA48-B521-6317514BD9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942667" y="4284133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3/15/12 17:55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Lecture</a:t>
            </a:r>
            <a:r>
              <a:rPr lang="en-US" dirty="0" smtClean="0"/>
              <a:t> 20:</a:t>
            </a:r>
            <a:br>
              <a:rPr lang="en-US" dirty="0" smtClean="0"/>
            </a:b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dirty="0"/>
              <a:t>James Hook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0"/>
            <a:ext cx="7391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chemeClr val="tx2"/>
                </a:solidFill>
              </a:rPr>
              <a:t>CS</a:t>
            </a:r>
            <a:r>
              <a:rPr lang="en-US" sz="4400" dirty="0" smtClean="0">
                <a:solidFill>
                  <a:schemeClr val="tx2"/>
                </a:solidFill>
              </a:rPr>
              <a:t> 4/591</a:t>
            </a:r>
            <a:r>
              <a:rPr lang="en-US" sz="4400" dirty="0">
                <a:solidFill>
                  <a:schemeClr val="tx2"/>
                </a:solidFill>
              </a:rPr>
              <a:t>:  Introduction to Computer Security</a:t>
            </a:r>
            <a:br>
              <a:rPr lang="en-US" sz="4400" dirty="0">
                <a:solidFill>
                  <a:schemeClr val="tx2"/>
                </a:solidFill>
              </a:rPr>
            </a:b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Social Engineering</a:t>
            </a:r>
          </a:p>
          <a:p>
            <a:r>
              <a:rPr lang="en-US" dirty="0" smtClean="0"/>
              <a:t>Malware</a:t>
            </a:r>
          </a:p>
          <a:p>
            <a:pPr lvl="1"/>
            <a:r>
              <a:rPr lang="en-US" dirty="0" err="1" smtClean="0"/>
              <a:t>Botnets</a:t>
            </a:r>
            <a:r>
              <a:rPr lang="en-US" dirty="0" smtClean="0"/>
              <a:t>!</a:t>
            </a:r>
          </a:p>
          <a:p>
            <a:r>
              <a:rPr lang="en-US" dirty="0" smtClean="0"/>
              <a:t>Eavesdropping</a:t>
            </a:r>
          </a:p>
          <a:p>
            <a:r>
              <a:rPr lang="en-US" dirty="0" smtClean="0"/>
              <a:t>Disclosure</a:t>
            </a:r>
          </a:p>
          <a:p>
            <a:endParaRPr lang="en-US" dirty="0" smtClean="0"/>
          </a:p>
          <a:p>
            <a:r>
              <a:rPr lang="en-US" dirty="0" smtClean="0"/>
              <a:t>What is the nature of the threat in the </a:t>
            </a:r>
            <a:r>
              <a:rPr lang="en-US" dirty="0" err="1" smtClean="0"/>
              <a:t>NetFlix/IMdB</a:t>
            </a:r>
            <a:r>
              <a:rPr lang="en-US" dirty="0" smtClean="0"/>
              <a:t> article?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18:00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Recurring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Centralized vs. Distributed Trust</a:t>
            </a:r>
          </a:p>
          <a:p>
            <a:pPr lvl="1"/>
            <a:r>
              <a:rPr lang="en-US" dirty="0" smtClean="0"/>
              <a:t>PGP vs. CA-mediated encrypted email</a:t>
            </a:r>
          </a:p>
          <a:p>
            <a:pPr lvl="1"/>
            <a:r>
              <a:rPr lang="en-US" dirty="0" smtClean="0"/>
              <a:t>SSH vs. TLS</a:t>
            </a:r>
          </a:p>
          <a:p>
            <a:r>
              <a:rPr lang="en-US" dirty="0" smtClean="0"/>
              <a:t>Sometimes “obvious” answers dangerously centralize authority</a:t>
            </a:r>
          </a:p>
          <a:p>
            <a:pPr lvl="1"/>
            <a:r>
              <a:rPr lang="en-US" dirty="0" smtClean="0"/>
              <a:t>This can create a single-point-of-failure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18:01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as Proxy for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 fraud</a:t>
            </a:r>
          </a:p>
          <a:p>
            <a:r>
              <a:rPr lang="en-US" dirty="0" smtClean="0"/>
              <a:t>Social Networking?</a:t>
            </a:r>
          </a:p>
          <a:p>
            <a:r>
              <a:rPr lang="en-US" dirty="0" smtClean="0"/>
              <a:t>Internet behavior in general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18:02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need to understand their role in security</a:t>
            </a:r>
          </a:p>
          <a:p>
            <a:r>
              <a:rPr lang="en-US" dirty="0" smtClean="0"/>
              <a:t>Security mechanisms need to be understandable by users</a:t>
            </a:r>
          </a:p>
          <a:p>
            <a:r>
              <a:rPr lang="en-US" dirty="0" smtClean="0"/>
              <a:t>Unusable mechanisms become vulnerabilities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18:03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 cases it is better to address a problem with education than technology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18:04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Change Constantly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Vulnerabilities are dynamic</a:t>
            </a:r>
          </a:p>
          <a:p>
            <a:r>
              <a:rPr lang="en-US" dirty="0" smtClean="0"/>
              <a:t>Threats are dynamic</a:t>
            </a:r>
          </a:p>
          <a:p>
            <a:r>
              <a:rPr lang="en-US" dirty="0" smtClean="0"/>
              <a:t>Defenses have a short shelf life</a:t>
            </a:r>
          </a:p>
          <a:p>
            <a:r>
              <a:rPr lang="en-US" dirty="0" smtClean="0"/>
              <a:t>Not all proposed solutions are valid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18:05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Endure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current problems could have been avoided by applying principles well articulated in the 1970’s</a:t>
            </a:r>
          </a:p>
          <a:p>
            <a:r>
              <a:rPr lang="en-US" dirty="0" smtClean="0"/>
              <a:t>In many cases barriers to application were not economic, but arrogance and ignorance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18:05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engage the debate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18:06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Scientists are “inventing the future”</a:t>
            </a:r>
          </a:p>
          <a:p>
            <a:r>
              <a:rPr lang="en-US" dirty="0" smtClean="0"/>
              <a:t>We must do so responsibly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18:07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Upon the successful completion of this class, students will be able to:</a:t>
            </a:r>
          </a:p>
          <a:p>
            <a:pPr lvl="1"/>
            <a:r>
              <a:rPr lang="en-US" dirty="0" smtClean="0"/>
              <a:t>explain standard models of confidentiality and integrity (such as Bell </a:t>
            </a:r>
            <a:r>
              <a:rPr lang="en-US" dirty="0" err="1" smtClean="0"/>
              <a:t>LaPadula</a:t>
            </a:r>
            <a:r>
              <a:rPr lang="en-US" dirty="0" smtClean="0"/>
              <a:t> and </a:t>
            </a:r>
            <a:r>
              <a:rPr lang="en-US" dirty="0" err="1" smtClean="0"/>
              <a:t>Biba</a:t>
            </a:r>
            <a:r>
              <a:rPr lang="en-US" dirty="0" smtClean="0"/>
              <a:t>) and can apply them in the specification of a security policy.</a:t>
            </a:r>
          </a:p>
          <a:p>
            <a:pPr lvl="1"/>
            <a:r>
              <a:rPr lang="en-US" dirty="0" smtClean="0"/>
              <a:t>explain the concepts of confidentiality, availability and integrity.</a:t>
            </a:r>
          </a:p>
          <a:p>
            <a:pPr lvl="1"/>
            <a:r>
              <a:rPr lang="en-US" dirty="0" smtClean="0"/>
              <a:t>explain standard access control mechanisms (mandatory, discretionary, originator controlled) and how they can be used in conjunction with security models.</a:t>
            </a:r>
          </a:p>
          <a:p>
            <a:pPr lvl="1"/>
            <a:r>
              <a:rPr lang="en-US" dirty="0" smtClean="0"/>
              <a:t>explain malware paradigms including the following possibilities: host race conditions, buffer overflows,</a:t>
            </a:r>
          </a:p>
          <a:p>
            <a:pPr lvl="1"/>
            <a:r>
              <a:rPr lang="en-US" dirty="0" smtClean="0"/>
              <a:t>explain various forms of authentication including password and biometric systems</a:t>
            </a:r>
          </a:p>
          <a:p>
            <a:pPr lvl="1"/>
            <a:r>
              <a:rPr lang="en-US" dirty="0" smtClean="0"/>
              <a:t>Describe use of cryptographic algorithms in various secure protocols including session-key protocols, secure email, IPSEC. Student should also be able to define digital signatures, hash functions, symmetric key, and public key cryptography.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17:55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and Privacy is beyond computing</a:t>
            </a:r>
          </a:p>
          <a:p>
            <a:pPr lvl="1"/>
            <a:r>
              <a:rPr lang="en-US" dirty="0" smtClean="0"/>
              <a:t>Voting</a:t>
            </a:r>
          </a:p>
          <a:p>
            <a:pPr lvl="1"/>
            <a:r>
              <a:rPr lang="en-US" dirty="0" err="1" smtClean="0"/>
              <a:t>Cyberwarfare</a:t>
            </a:r>
            <a:endParaRPr lang="en-US" dirty="0" smtClean="0"/>
          </a:p>
          <a:p>
            <a:pPr lvl="1"/>
            <a:r>
              <a:rPr lang="en-US" dirty="0" smtClean="0"/>
              <a:t>Ubiquitous technology (phones)</a:t>
            </a:r>
          </a:p>
          <a:p>
            <a:pPr lvl="1"/>
            <a:r>
              <a:rPr lang="en-US" dirty="0" smtClean="0"/>
              <a:t>Healthcare</a:t>
            </a:r>
          </a:p>
          <a:p>
            <a:pPr lvl="1"/>
            <a:r>
              <a:rPr lang="en-US" dirty="0" smtClean="0"/>
              <a:t>Social Networking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17:55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not yet behaving as an engineering discipline</a:t>
            </a:r>
          </a:p>
          <a:p>
            <a:r>
              <a:rPr lang="en-US" dirty="0" smtClean="0"/>
              <a:t>We are not meeting the reasonable expectations of society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17:56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can do better</a:t>
            </a:r>
          </a:p>
          <a:p>
            <a:r>
              <a:rPr lang="en-US" dirty="0" smtClean="0"/>
              <a:t>But we cannot yet consistently do it right</a:t>
            </a:r>
          </a:p>
          <a:p>
            <a:r>
              <a:rPr lang="en-US" dirty="0" smtClean="0"/>
              <a:t>For the foreseeable future this will be a dynamic area</a:t>
            </a:r>
          </a:p>
          <a:p>
            <a:pPr lvl="1"/>
            <a:r>
              <a:rPr lang="en-US" dirty="0" smtClean="0"/>
              <a:t>New threats</a:t>
            </a:r>
          </a:p>
          <a:p>
            <a:pPr lvl="1"/>
            <a:r>
              <a:rPr lang="en-US" dirty="0" smtClean="0"/>
              <a:t>New vulnerabilities</a:t>
            </a:r>
          </a:p>
          <a:p>
            <a:pPr lvl="1"/>
            <a:r>
              <a:rPr lang="en-US" dirty="0" smtClean="0"/>
              <a:t>New mechanisms</a:t>
            </a:r>
          </a:p>
          <a:p>
            <a:pPr lvl="2"/>
            <a:r>
              <a:rPr lang="en-US" dirty="0" smtClean="0"/>
              <a:t>Not all proposed mechanisms will be sound or effective</a:t>
            </a:r>
          </a:p>
          <a:p>
            <a:pPr lvl="2"/>
            <a:r>
              <a:rPr lang="en-US" dirty="0" smtClean="0"/>
              <a:t>Old mistakes will be repeated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17:57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Accessibility</a:t>
            </a:r>
          </a:p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17:57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Confidentiality models</a:t>
            </a:r>
          </a:p>
          <a:p>
            <a:pPr lvl="1"/>
            <a:r>
              <a:rPr lang="en-US" dirty="0" smtClean="0"/>
              <a:t>Bell </a:t>
            </a:r>
            <a:r>
              <a:rPr lang="en-US" dirty="0" err="1" smtClean="0"/>
              <a:t>LaPadula</a:t>
            </a:r>
            <a:endParaRPr lang="en-US" dirty="0" smtClean="0"/>
          </a:p>
          <a:p>
            <a:r>
              <a:rPr lang="en-US" dirty="0" smtClean="0"/>
              <a:t>Integrity models</a:t>
            </a:r>
          </a:p>
          <a:p>
            <a:pPr lvl="1"/>
            <a:r>
              <a:rPr lang="en-US" dirty="0" err="1" smtClean="0"/>
              <a:t>Biba</a:t>
            </a:r>
            <a:r>
              <a:rPr lang="en-US" dirty="0" smtClean="0"/>
              <a:t>, Clarke-Wilson</a:t>
            </a:r>
          </a:p>
          <a:p>
            <a:r>
              <a:rPr lang="en-US" dirty="0" smtClean="0"/>
              <a:t>Hybrid models</a:t>
            </a:r>
          </a:p>
          <a:p>
            <a:pPr lvl="1"/>
            <a:r>
              <a:rPr lang="en-US" dirty="0" smtClean="0"/>
              <a:t>BMA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17:58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Control</a:t>
            </a:r>
          </a:p>
          <a:p>
            <a:r>
              <a:rPr lang="en-US" dirty="0" smtClean="0"/>
              <a:t>Cryptography</a:t>
            </a:r>
          </a:p>
          <a:p>
            <a:r>
              <a:rPr lang="en-US" dirty="0" smtClean="0"/>
              <a:t>Information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17:58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Fraud</a:t>
            </a:r>
          </a:p>
          <a:p>
            <a:r>
              <a:rPr lang="en-US" dirty="0" smtClean="0"/>
              <a:t>Theft of Information</a:t>
            </a:r>
          </a:p>
          <a:p>
            <a:r>
              <a:rPr lang="en-US" dirty="0" smtClean="0"/>
              <a:t>Deception</a:t>
            </a:r>
          </a:p>
          <a:p>
            <a:r>
              <a:rPr lang="en-US" dirty="0" smtClean="0"/>
              <a:t>Disruption</a:t>
            </a:r>
          </a:p>
          <a:p>
            <a:r>
              <a:rPr lang="en-US" dirty="0" smtClean="0"/>
              <a:t>Infiltration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3/15/12 17:59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USEAMSFONTS" val="1"/>
  <p:tag name="EMBEDFONTS" val="1"/>
  <p:tag name="USEBOLDAMS" val="0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0"/>
  <p:tag name="DEFAULTTRANSPARENT" val="0"/>
  <p:tag name="DEFAULTWORKAROUNDTRANSPARENCYBUG" val="0"/>
  <p:tag name="DEFAULTRESOLUTION" val="1200"/>
  <p:tag name="DEFAULTWORDWRAP" val="0"/>
  <p:tag name="DEFAULTMAGNIFICATION" val="2000"/>
  <p:tag name="DEFAULTWIDTH" val="0"/>
  <p:tag name="DEFAULTHEIGHT" val="0"/>
</p:tagLst>
</file>

<file path=ppt/theme/theme1.xml><?xml version="1.0" encoding="utf-8"?>
<a:theme xmlns:a="http://schemas.openxmlformats.org/drawingml/2006/main" name="Blank Presentation">
  <a:themeElements>
    <a:clrScheme name="Blank Presentatio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75418</TotalTime>
  <Words>478</Words>
  <Application>Microsoft Macintosh PowerPoint</Application>
  <PresentationFormat>On-screen Show (4:3)</PresentationFormat>
  <Paragraphs>107</Paragraphs>
  <Slides>18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Lecture 20: Overview</vt:lpstr>
      <vt:lpstr>Official Objectives</vt:lpstr>
      <vt:lpstr>Context</vt:lpstr>
      <vt:lpstr>Thesis</vt:lpstr>
      <vt:lpstr>Opinions</vt:lpstr>
      <vt:lpstr>Concepts</vt:lpstr>
      <vt:lpstr>Models</vt:lpstr>
      <vt:lpstr>Mechanisms</vt:lpstr>
      <vt:lpstr>Threat Drivers</vt:lpstr>
      <vt:lpstr>Threats</vt:lpstr>
      <vt:lpstr>Recurring Themes</vt:lpstr>
      <vt:lpstr>Behavior as Proxy for Identity</vt:lpstr>
      <vt:lpstr>Usability Matters</vt:lpstr>
      <vt:lpstr>Education Matters</vt:lpstr>
      <vt:lpstr>Details Change Constantly</vt:lpstr>
      <vt:lpstr>Principles Endure</vt:lpstr>
      <vt:lpstr>Professionals</vt:lpstr>
      <vt:lpstr>Slide 18</vt:lpstr>
    </vt:vector>
  </TitlesOfParts>
  <Company>Oregon Health &amp; Science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Access Control</dc:title>
  <dc:creator>James Hook</dc:creator>
  <cp:lastModifiedBy>James Hook</cp:lastModifiedBy>
  <cp:revision>126</cp:revision>
  <cp:lastPrinted>2005-09-28T22:21:04Z</cp:lastPrinted>
  <dcterms:created xsi:type="dcterms:W3CDTF">2012-03-13T23:31:45Z</dcterms:created>
  <dcterms:modified xsi:type="dcterms:W3CDTF">2012-03-16T17:05:27Z</dcterms:modified>
</cp:coreProperties>
</file>