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2" r:id="rId3"/>
    <p:sldId id="293" r:id="rId4"/>
    <p:sldId id="294" r:id="rId5"/>
    <p:sldId id="295" r:id="rId6"/>
    <p:sldId id="299" r:id="rId7"/>
    <p:sldId id="300" r:id="rId8"/>
    <p:sldId id="296" r:id="rId9"/>
    <p:sldId id="297" r:id="rId10"/>
    <p:sldId id="298" r:id="rId11"/>
    <p:sldId id="287" r:id="rId12"/>
    <p:sldId id="288" r:id="rId13"/>
    <p:sldId id="289" r:id="rId14"/>
    <p:sldId id="290" r:id="rId15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CCFF66"/>
    <a:srgbClr val="FFFF66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2748" autoAdjust="0"/>
    <p:restoredTop sz="86398" autoAdjust="0"/>
  </p:normalViewPr>
  <p:slideViewPr>
    <p:cSldViewPr>
      <p:cViewPr>
        <p:scale>
          <a:sx n="100" d="100"/>
          <a:sy n="100" d="100"/>
        </p:scale>
        <p:origin x="-2264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44AF43-618D-E041-AF5F-99B3B2F1ED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E3025-70B1-114A-BA25-B4ED060260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37FFC-EC4A-6541-AA4F-085D8B61A55E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FC214-ABB7-3746-A418-6B61568EBE23}" type="slidenum">
              <a:rPr lang="en-US"/>
              <a:pPr/>
              <a:t>13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1D25C5-73F6-DC46-B410-C691768E1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8C6DB2-680F-6740-A175-75AFA3683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71C788-631E-4043-8A37-C25534239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A6791C-E550-5A41-9882-069CF3D2F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215049-002C-6A45-80BB-9100752E6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1D0401-0C2C-3F4B-96AE-03033346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6C1375-8D4B-1047-8DD4-FDC9AFA5B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39FE77-635D-1B4E-98B9-0E07A07E3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46ECB6-1DAD-9945-B3E3-178FCED0D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5747C9-8330-A145-922A-897076C45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AE0E8D-A92C-3643-BB12-01BD1361F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charset="0"/>
              </a:defRPr>
            </a:lvl1pPr>
          </a:lstStyle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8911D7-C2D9-EA48-B521-6317514BD9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942667" y="428413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rspectives-project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2/21/12 13:25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13:</a:t>
            </a:r>
            <a:br>
              <a:rPr lang="en-US" dirty="0" smtClean="0"/>
            </a:br>
            <a:r>
              <a:rPr lang="en-US" dirty="0" err="1" smtClean="0"/>
              <a:t>Cyberwarfare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dirty="0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tx2"/>
                </a:solidFill>
              </a:rPr>
              <a:t>CS</a:t>
            </a:r>
            <a:r>
              <a:rPr lang="en-US" sz="4400" dirty="0" smtClean="0">
                <a:solidFill>
                  <a:schemeClr val="tx2"/>
                </a:solidFill>
              </a:rPr>
              <a:t> 4/591</a:t>
            </a:r>
            <a:r>
              <a:rPr lang="en-US" sz="4400" dirty="0">
                <a:solidFill>
                  <a:schemeClr val="tx2"/>
                </a:solidFill>
              </a:rPr>
              <a:t>:  Introduction to Computer Security</a:t>
            </a:r>
            <a:br>
              <a:rPr lang="en-US" sz="4400" dirty="0">
                <a:solidFill>
                  <a:schemeClr val="tx2"/>
                </a:solidFill>
              </a:rPr>
            </a:b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Rootkit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2/21/12 15:09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NY Times article on Information Warfare</a:t>
            </a:r>
          </a:p>
          <a:p>
            <a:r>
              <a:rPr lang="en-US" dirty="0" smtClean="0"/>
              <a:t>Nagaraja and Anderson tech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910F-F18B-3D46-AE8E-287768C0262A}" type="datetime8">
              <a:rPr lang="en-US" smtClean="0"/>
              <a:pPr/>
              <a:t>2/21/12 13:31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is the historical context of the conflict between China and the Dalai Lama?  </a:t>
            </a:r>
          </a:p>
          <a:p>
            <a:r>
              <a:rPr lang="en-US" sz="2800" dirty="0" smtClean="0"/>
              <a:t>Where is Tibet?  </a:t>
            </a:r>
          </a:p>
          <a:p>
            <a:r>
              <a:rPr lang="en-US" sz="2800" dirty="0" smtClean="0"/>
              <a:t>Where is the Tibetan government in exile located?</a:t>
            </a:r>
          </a:p>
          <a:p>
            <a:r>
              <a:rPr lang="en-US" sz="2800" dirty="0" smtClean="0"/>
              <a:t>How does China regard Tibet?  What is the Chinese attitude toward Tibetan language education in Tibet?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910F-F18B-3D46-AE8E-287768C0262A}" type="datetime8">
              <a:rPr lang="en-US" smtClean="0"/>
              <a:pPr/>
              <a:t>2/21/12 13:31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910F-F18B-3D46-AE8E-287768C0262A}" type="datetime8">
              <a:rPr lang="en-US"/>
              <a:pPr/>
              <a:t>2/21/12 13:31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Nagaraja and Anderson apply NATO practice to label documents within OHHDL as Confidential, and Secret.  What criteria do they use for classification?</a:t>
            </a:r>
          </a:p>
          <a:p>
            <a:r>
              <a:rPr lang="en-US" sz="2800" dirty="0" smtClean="0"/>
              <a:t>Prior to detection of the attacks, what threats was OHHDL concerned about?</a:t>
            </a:r>
          </a:p>
          <a:p>
            <a:r>
              <a:rPr lang="en-US" sz="2800" dirty="0" smtClean="0"/>
              <a:t>How did OHHDL learn it was under attack?</a:t>
            </a:r>
          </a:p>
          <a:p>
            <a:r>
              <a:rPr lang="en-US" sz="2800" dirty="0" smtClean="0"/>
              <a:t>Is it likely that this security failure</a:t>
            </a:r>
            <a:r>
              <a:rPr lang="en-US" sz="2800" baseline="0" dirty="0" smtClean="0"/>
              <a:t> led to loss of life?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was the first computer compromised?</a:t>
            </a:r>
          </a:p>
          <a:p>
            <a:r>
              <a:rPr lang="en-US" dirty="0" smtClean="0"/>
              <a:t>How might this have been avoided?</a:t>
            </a:r>
          </a:p>
          <a:p>
            <a:r>
              <a:rPr lang="en-US" dirty="0" smtClean="0"/>
              <a:t>What are the conflicts between secure operational practice and the institutional mission of OHHDL?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910F-F18B-3D46-AE8E-287768C0262A}" type="datetime8">
              <a:rPr lang="en-US" smtClean="0"/>
              <a:pPr/>
              <a:t>2/21/12 13:31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vulnerabilities</a:t>
            </a:r>
          </a:p>
          <a:p>
            <a:r>
              <a:rPr lang="en-US" dirty="0" smtClean="0"/>
              <a:t>Network protection mechanisms</a:t>
            </a:r>
          </a:p>
          <a:p>
            <a:r>
              <a:rPr lang="en-US" dirty="0" smtClean="0"/>
              <a:t>Certificate Authority Debate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2/21/12 13:31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CMU “Perspectives Project”</a:t>
            </a:r>
          </a:p>
          <a:p>
            <a:r>
              <a:rPr lang="en-US" dirty="0" smtClean="0">
                <a:hlinkClick r:id="rId2"/>
              </a:rPr>
              <a:t>http://perspectives-project.org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2/21/12 13:37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Stuxnet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Stuxnet</a:t>
            </a:r>
            <a:r>
              <a:rPr lang="en-US" dirty="0" smtClean="0"/>
              <a:t> Dossier, V1.4, Feb 2011</a:t>
            </a:r>
          </a:p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What was the ultimate attack target?</a:t>
            </a:r>
          </a:p>
          <a:p>
            <a:pPr lvl="1"/>
            <a:r>
              <a:rPr lang="en-US" dirty="0" smtClean="0"/>
              <a:t>How did </a:t>
            </a:r>
            <a:r>
              <a:rPr lang="en-US" dirty="0" err="1" smtClean="0"/>
              <a:t>Stuxnet</a:t>
            </a:r>
            <a:r>
              <a:rPr lang="en-US" dirty="0" smtClean="0"/>
              <a:t> reach the ultimate target?</a:t>
            </a:r>
          </a:p>
          <a:p>
            <a:pPr lvl="1"/>
            <a:r>
              <a:rPr lang="en-US" dirty="0" smtClean="0"/>
              <a:t>How did it get close?  How targeted was the attack?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2/21/12 13:39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versions of the virus?</a:t>
            </a:r>
          </a:p>
          <a:p>
            <a:r>
              <a:rPr lang="en-US" dirty="0" smtClean="0"/>
              <a:t>What does Figure 7, Clusters of Infections Based on Initial Infections, show?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2/21/12 14:04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DLLs</a:t>
            </a:r>
          </a:p>
          <a:p>
            <a:pPr lvl="1"/>
            <a:r>
              <a:rPr lang="en-US" dirty="0" smtClean="0"/>
              <a:t>Basic structure</a:t>
            </a:r>
          </a:p>
          <a:p>
            <a:pPr lvl="1"/>
            <a:r>
              <a:rPr lang="en-US" dirty="0" smtClean="0"/>
              <a:t>File system or memory?</a:t>
            </a:r>
          </a:p>
          <a:p>
            <a:pPr lvl="1"/>
            <a:r>
              <a:rPr lang="en-US" dirty="0" smtClean="0"/>
              <a:t>How do they work?</a:t>
            </a:r>
          </a:p>
          <a:p>
            <a:pPr lvl="1"/>
            <a:r>
              <a:rPr lang="en-US" dirty="0" smtClean="0"/>
              <a:t>Exports?</a:t>
            </a:r>
          </a:p>
          <a:p>
            <a:pPr lvl="1"/>
            <a:r>
              <a:rPr lang="en-US" dirty="0" smtClean="0"/>
              <a:t>Resources?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2/21/12 15:10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 strategy</a:t>
            </a:r>
          </a:p>
          <a:p>
            <a:pPr lvl="1"/>
            <a:r>
              <a:rPr lang="en-US" dirty="0" smtClean="0"/>
              <a:t>How did </a:t>
            </a:r>
            <a:r>
              <a:rPr lang="en-US" dirty="0" err="1" smtClean="0"/>
              <a:t>Stuxnet</a:t>
            </a:r>
            <a:r>
              <a:rPr lang="en-US" dirty="0" smtClean="0"/>
              <a:t> adapt to different Anti-Virus products?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2/21/12 15:10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Installation Control Flow</a:t>
            </a:r>
          </a:p>
          <a:p>
            <a:pPr lvl="1"/>
            <a:r>
              <a:rPr lang="en-US" dirty="0" smtClean="0"/>
              <a:t>Figures 10, 11</a:t>
            </a:r>
          </a:p>
          <a:p>
            <a:pPr lvl="1"/>
            <a:r>
              <a:rPr lang="en-US" dirty="0" smtClean="0"/>
              <a:t>What mechanisms are involved in keeping the virus “up to date”?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2/21/12 15:01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and Control</a:t>
            </a:r>
          </a:p>
          <a:p>
            <a:pPr lvl="1"/>
            <a:r>
              <a:rPr lang="en-US" dirty="0" smtClean="0"/>
              <a:t>Mechanisms?</a:t>
            </a:r>
          </a:p>
          <a:p>
            <a:pPr lvl="1"/>
            <a:r>
              <a:rPr lang="en-US" dirty="0" smtClean="0"/>
              <a:t>Capabilities?</a:t>
            </a:r>
          </a:p>
          <a:p>
            <a:pPr lvl="1"/>
            <a:r>
              <a:rPr lang="en-US" dirty="0" smtClean="0"/>
              <a:t>Full backdoor functionality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2/21/12 15:08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1"/>
  <p:tag name="EMBEDFONTS" val="1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54929</TotalTime>
  <Words>330</Words>
  <Application>Microsoft Macintosh PowerPoint</Application>
  <PresentationFormat>On-screen Show (4:3)</PresentationFormat>
  <Paragraphs>67</Paragraphs>
  <Slides>14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Lecture 13: Cyberwarfare</vt:lpstr>
      <vt:lpstr>Last lectures</vt:lpstr>
      <vt:lpstr>Resources</vt:lpstr>
      <vt:lpstr>Stuxnet</vt:lpstr>
      <vt:lpstr>Slide 5</vt:lpstr>
      <vt:lpstr>Slide 6</vt:lpstr>
      <vt:lpstr>Slide 7</vt:lpstr>
      <vt:lpstr>Slide 8</vt:lpstr>
      <vt:lpstr>Slide 9</vt:lpstr>
      <vt:lpstr>Slide 10</vt:lpstr>
      <vt:lpstr>Discussion</vt:lpstr>
      <vt:lpstr>Discussion Questions</vt:lpstr>
      <vt:lpstr>Discussion</vt:lpstr>
      <vt:lpstr>Discussion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108</cp:revision>
  <cp:lastPrinted>2005-09-28T22:21:04Z</cp:lastPrinted>
  <dcterms:created xsi:type="dcterms:W3CDTF">2012-02-21T21:25:10Z</dcterms:created>
  <dcterms:modified xsi:type="dcterms:W3CDTF">2012-02-22T00:28:28Z</dcterms:modified>
</cp:coreProperties>
</file>