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76" r:id="rId3"/>
    <p:sldId id="377" r:id="rId4"/>
    <p:sldId id="378" r:id="rId5"/>
    <p:sldId id="390" r:id="rId6"/>
    <p:sldId id="391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E3025-70B1-114A-BA25-B4ED060260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2/14/12 16:23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2/14/12 16:39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 11:</a:t>
            </a:r>
            <a:br>
              <a:rPr lang="en-US" dirty="0" smtClean="0"/>
            </a:b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 Name Service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-bash-3.00$ hostname</a:t>
            </a:r>
          </a:p>
          <a:p>
            <a:pPr lvl="1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chandra.cs.pdx.edu</a:t>
            </a:r>
            <a:endParaRPr lang="en-US" sz="20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-bash-3.00$ </a:t>
            </a:r>
            <a:r>
              <a:rPr lang="en-US" sz="2000" dirty="0" err="1" smtClean="0">
                <a:latin typeface="Courier New"/>
                <a:cs typeface="Courier New"/>
              </a:rPr>
              <a:t>nslookup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chandra.cs.pdx.edu</a:t>
            </a:r>
            <a:endParaRPr lang="en-US" sz="20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Server:         131.252.0.53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Address:        131.252.0.53#53</a:t>
            </a:r>
          </a:p>
          <a:p>
            <a:pPr lvl="1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Non-authoritative answer: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Name:   </a:t>
            </a:r>
            <a:r>
              <a:rPr lang="en-US" sz="2000" dirty="0" err="1" smtClean="0">
                <a:latin typeface="Courier New"/>
                <a:cs typeface="Courier New"/>
              </a:rPr>
              <a:t>chandra.cs.pdx.edu</a:t>
            </a:r>
            <a:endParaRPr lang="en-US" sz="20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Address: 131.252.208.127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Host Configuration Protocol (DHCP)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you send mail from one university to another?</a:t>
            </a:r>
          </a:p>
          <a:p>
            <a:r>
              <a:rPr lang="en-US" dirty="0" smtClean="0"/>
              <a:t>What happens when you watch a </a:t>
            </a:r>
            <a:r>
              <a:rPr lang="en-US" dirty="0" err="1" smtClean="0"/>
              <a:t>youTube</a:t>
            </a:r>
            <a:r>
              <a:rPr lang="en-US" dirty="0" smtClean="0"/>
              <a:t> video from home?</a:t>
            </a:r>
          </a:p>
          <a:p>
            <a:r>
              <a:rPr lang="en-US" dirty="0" smtClean="0"/>
              <a:t>What happens when I open my laptop and fire up my browser at PDX?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17:00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attacks on local network</a:t>
            </a:r>
          </a:p>
          <a:p>
            <a:r>
              <a:rPr lang="en-US" dirty="0" smtClean="0"/>
              <a:t>Packet sniffing to harvest passwords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Where does it work?</a:t>
            </a:r>
          </a:p>
          <a:p>
            <a:pPr lvl="1"/>
            <a:r>
              <a:rPr lang="en-US" dirty="0" smtClean="0"/>
              <a:t>How can it be defeated?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17:00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Masquerading</a:t>
            </a:r>
          </a:p>
          <a:p>
            <a:r>
              <a:rPr lang="en-US" dirty="0" smtClean="0"/>
              <a:t>Address-hijacking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service attacks</a:t>
            </a:r>
          </a:p>
          <a:p>
            <a:pPr lvl="1"/>
            <a:r>
              <a:rPr lang="en-US" dirty="0" smtClean="0"/>
              <a:t>Network File System (NFS)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Rogue access point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r>
              <a:rPr lang="en-US" dirty="0" smtClean="0"/>
              <a:t>SYN Flooding</a:t>
            </a:r>
          </a:p>
          <a:p>
            <a:pPr lvl="1"/>
            <a:r>
              <a:rPr lang="en-US" dirty="0" smtClean="0"/>
              <a:t>TCP connections begin with a “handshake”</a:t>
            </a:r>
          </a:p>
          <a:p>
            <a:pPr lvl="1"/>
            <a:r>
              <a:rPr lang="en-US" dirty="0" smtClean="0"/>
              <a:t>Expected behavior: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B :  SYN		“my number is X”</a:t>
            </a:r>
          </a:p>
          <a:p>
            <a:pPr lvl="2"/>
            <a:r>
              <a:rPr lang="en-US" dirty="0" smtClean="0"/>
              <a:t>B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A : ACK; SYN		“now X+1; my number is Y”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B : ACK		“now Y+1”</a:t>
            </a:r>
          </a:p>
          <a:p>
            <a:pPr lvl="1"/>
            <a:r>
              <a:rPr lang="en-US" dirty="0" smtClean="0"/>
              <a:t>After this, A and B communicate via a TCP connection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Flooding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SYN Flooding attack of A on B is for A to generate a large number of SYN packets without generating any </a:t>
            </a:r>
            <a:r>
              <a:rPr lang="en-US" dirty="0" err="1" smtClean="0"/>
              <a:t>ACKs</a:t>
            </a:r>
            <a:endParaRPr lang="en-US" dirty="0" smtClean="0"/>
          </a:p>
          <a:p>
            <a:r>
              <a:rPr lang="en-US" dirty="0" smtClean="0"/>
              <a:t>B accumulates too many half open connections and fails</a:t>
            </a:r>
          </a:p>
          <a:p>
            <a:r>
              <a:rPr lang="en-US" dirty="0" smtClean="0"/>
              <a:t>Simple Denial of Service Attack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Flooding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defend?</a:t>
            </a:r>
          </a:p>
          <a:p>
            <a:pPr lvl="1"/>
            <a:r>
              <a:rPr lang="en-US" dirty="0" smtClean="0"/>
              <a:t>What is really being attacked?</a:t>
            </a:r>
          </a:p>
          <a:p>
            <a:pPr lvl="1"/>
            <a:r>
              <a:rPr lang="en-US" dirty="0" smtClean="0"/>
              <a:t>What is the vulnerability?</a:t>
            </a:r>
          </a:p>
          <a:p>
            <a:pPr lvl="1"/>
            <a:r>
              <a:rPr lang="en-US" dirty="0" smtClean="0"/>
              <a:t>How can it be eliminated/reduced?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Clark Wilson</a:t>
            </a:r>
          </a:p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Smurfing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they get these names?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Smurfing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Ping:</a:t>
            </a:r>
          </a:p>
          <a:p>
            <a:pPr lvl="1"/>
            <a:r>
              <a:rPr lang="en-US" dirty="0" smtClean="0"/>
              <a:t>An ICMP protocol to echo packets</a:t>
            </a:r>
          </a:p>
          <a:p>
            <a:pPr lvl="1"/>
            <a:r>
              <a:rPr lang="en-US" dirty="0" smtClean="0"/>
              <a:t>Useful to determine if a host is alive or connected</a:t>
            </a:r>
          </a:p>
          <a:p>
            <a:r>
              <a:rPr lang="en-US" dirty="0" smtClean="0"/>
              <a:t>Broadcast address</a:t>
            </a:r>
          </a:p>
          <a:p>
            <a:pPr lvl="1"/>
            <a:r>
              <a:rPr lang="en-US" dirty="0" smtClean="0"/>
              <a:t>An address that all hosts an a LAN listen to and respond to</a:t>
            </a:r>
          </a:p>
          <a:p>
            <a:r>
              <a:rPr lang="en-US" dirty="0" smtClean="0"/>
              <a:t>What happens when I ping the broadcast address?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they call this kind of attack an amplifier?</a:t>
            </a:r>
          </a:p>
          <a:p>
            <a:r>
              <a:rPr lang="en-US" dirty="0" smtClean="0"/>
              <a:t>Why does this help bad actors?</a:t>
            </a:r>
          </a:p>
          <a:p>
            <a:r>
              <a:rPr lang="en-US" dirty="0" smtClean="0"/>
              <a:t>How can </a:t>
            </a:r>
            <a:r>
              <a:rPr lang="en-US" dirty="0" err="1" smtClean="0"/>
              <a:t>smurf</a:t>
            </a:r>
            <a:r>
              <a:rPr lang="en-US" dirty="0" smtClean="0"/>
              <a:t> amplifiers be used to target a host?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attack that prevents legitimate users from having sufficient access to use a resource</a:t>
            </a:r>
          </a:p>
          <a:p>
            <a:r>
              <a:rPr lang="en-US" dirty="0" smtClean="0"/>
              <a:t>DOS</a:t>
            </a:r>
          </a:p>
          <a:p>
            <a:r>
              <a:rPr lang="en-US" dirty="0" smtClean="0"/>
              <a:t>Distributed Denial of Service</a:t>
            </a:r>
          </a:p>
          <a:p>
            <a:pPr lvl="1"/>
            <a:r>
              <a:rPr lang="en-US" dirty="0" smtClean="0"/>
              <a:t>A DOS attack from a large collection of machines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Accidental </a:t>
            </a:r>
            <a:r>
              <a:rPr lang="en-US" dirty="0" err="1" smtClean="0"/>
              <a:t>DDoS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TimBot</a:t>
            </a:r>
            <a:r>
              <a:rPr lang="en-US" dirty="0" smtClean="0"/>
              <a:t>, Mark Jones robot, was featured on /. about 10 years ago</a:t>
            </a:r>
          </a:p>
          <a:p>
            <a:r>
              <a:rPr lang="en-US" dirty="0" smtClean="0"/>
              <a:t>A link to a video of </a:t>
            </a:r>
            <a:r>
              <a:rPr lang="en-US" dirty="0" err="1" smtClean="0"/>
              <a:t>TimBot</a:t>
            </a:r>
            <a:r>
              <a:rPr lang="en-US" dirty="0" smtClean="0"/>
              <a:t> was included</a:t>
            </a:r>
          </a:p>
          <a:p>
            <a:r>
              <a:rPr lang="en-US" dirty="0" smtClean="0"/>
              <a:t>Our web servers were brought down by the attention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Accidental </a:t>
            </a:r>
            <a:r>
              <a:rPr lang="en-US" dirty="0" err="1" smtClean="0"/>
              <a:t>DDoS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Anderson mentions </a:t>
            </a:r>
            <a:r>
              <a:rPr lang="en-US" dirty="0" err="1" smtClean="0"/>
              <a:t>Netgear</a:t>
            </a:r>
            <a:r>
              <a:rPr lang="en-US" dirty="0" smtClean="0"/>
              <a:t> deploying hardware with a UW Madison time server hard-wired</a:t>
            </a:r>
          </a:p>
          <a:p>
            <a:pPr lvl="1"/>
            <a:r>
              <a:rPr lang="en-US" dirty="0" smtClean="0"/>
              <a:t>They ended up buying the university a new server to ease the pain of this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17:27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Binkley slides on </a:t>
            </a:r>
            <a:r>
              <a:rPr lang="en-US" dirty="0" err="1" smtClean="0"/>
              <a:t>Botnets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Informal classification</a:t>
            </a:r>
          </a:p>
          <a:p>
            <a:pPr lvl="1"/>
            <a:r>
              <a:rPr lang="en-US" dirty="0" smtClean="0"/>
              <a:t>Trojan Horses</a:t>
            </a:r>
          </a:p>
          <a:p>
            <a:pPr lvl="2"/>
            <a:r>
              <a:rPr lang="en-US" dirty="0" smtClean="0"/>
              <a:t>Malicious</a:t>
            </a:r>
          </a:p>
          <a:p>
            <a:pPr lvl="2"/>
            <a:r>
              <a:rPr lang="en-US" dirty="0" smtClean="0"/>
              <a:t>Run by unsuspecting user</a:t>
            </a:r>
          </a:p>
          <a:p>
            <a:pPr lvl="2"/>
            <a:r>
              <a:rPr lang="en-US" dirty="0" smtClean="0"/>
              <a:t>e.g. version of </a:t>
            </a:r>
            <a:r>
              <a:rPr lang="en-US" dirty="0" err="1" smtClean="0"/>
              <a:t>ls</a:t>
            </a:r>
            <a:r>
              <a:rPr lang="en-US" dirty="0" smtClean="0"/>
              <a:t> that creates an </a:t>
            </a:r>
            <a:r>
              <a:rPr lang="en-US" dirty="0" err="1" smtClean="0"/>
              <a:t>suid</a:t>
            </a:r>
            <a:r>
              <a:rPr lang="en-US" dirty="0" smtClean="0"/>
              <a:t> shell</a:t>
            </a:r>
          </a:p>
          <a:p>
            <a:pPr lvl="1"/>
            <a:r>
              <a:rPr lang="en-US" dirty="0" smtClean="0"/>
              <a:t>Worm</a:t>
            </a:r>
          </a:p>
          <a:p>
            <a:pPr lvl="2"/>
            <a:r>
              <a:rPr lang="en-US" dirty="0" smtClean="0"/>
              <a:t>Malicious</a:t>
            </a:r>
          </a:p>
          <a:p>
            <a:pPr lvl="2"/>
            <a:r>
              <a:rPr lang="en-US" dirty="0" smtClean="0"/>
              <a:t>Self-replicating</a:t>
            </a:r>
          </a:p>
          <a:p>
            <a:pPr lvl="1"/>
            <a:r>
              <a:rPr lang="en-US" dirty="0" smtClean="0"/>
              <a:t>Virus</a:t>
            </a:r>
          </a:p>
          <a:p>
            <a:pPr lvl="2"/>
            <a:r>
              <a:rPr lang="en-US" dirty="0" smtClean="0"/>
              <a:t>A worm attached to other 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Rootkit</a:t>
            </a:r>
            <a:endParaRPr lang="en-US" dirty="0" smtClean="0"/>
          </a:p>
          <a:p>
            <a:pPr lvl="1"/>
            <a:r>
              <a:rPr lang="en-US" dirty="0" smtClean="0"/>
              <a:t>Term comes from Unix</a:t>
            </a:r>
          </a:p>
          <a:p>
            <a:pPr lvl="1"/>
            <a:r>
              <a:rPr lang="en-US" dirty="0" smtClean="0"/>
              <a:t>Getting root privileges on a machine; complete control and access</a:t>
            </a:r>
          </a:p>
          <a:p>
            <a:pPr lvl="1"/>
            <a:r>
              <a:rPr lang="en-US" dirty="0" smtClean="0"/>
              <a:t>Typically stealthy</a:t>
            </a:r>
          </a:p>
          <a:p>
            <a:pPr lvl="2"/>
            <a:r>
              <a:rPr lang="en-US" dirty="0" smtClean="0"/>
              <a:t>May replace standard tools to make them invisible and not easily removed</a:t>
            </a:r>
          </a:p>
          <a:p>
            <a:pPr lvl="1"/>
            <a:r>
              <a:rPr lang="en-US" dirty="0" smtClean="0"/>
              <a:t>Now often used with </a:t>
            </a:r>
            <a:r>
              <a:rPr lang="en-US" dirty="0" err="1" smtClean="0"/>
              <a:t>Botnets</a:t>
            </a:r>
            <a:endParaRPr lang="en-US" dirty="0" smtClean="0"/>
          </a:p>
          <a:p>
            <a:pPr lvl="2"/>
            <a:r>
              <a:rPr lang="en-US" dirty="0" err="1" smtClean="0"/>
              <a:t>Botnet</a:t>
            </a:r>
            <a:r>
              <a:rPr lang="en-US" dirty="0" smtClean="0"/>
              <a:t> herders can upgrade </a:t>
            </a:r>
            <a:r>
              <a:rPr lang="en-US" dirty="0" err="1" smtClean="0"/>
              <a:t>rootkits</a:t>
            </a:r>
            <a:r>
              <a:rPr lang="en-US" dirty="0" smtClean="0"/>
              <a:t> as tools catch up with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Thompson: Trusting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Trojan compiler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are Evil!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is the root of all security problems!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Morris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vulnerabilities</a:t>
            </a:r>
          </a:p>
          <a:p>
            <a:pPr lvl="1"/>
            <a:r>
              <a:rPr lang="en-US" dirty="0" smtClean="0"/>
              <a:t>common passwords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rhosts</a:t>
            </a:r>
            <a:r>
              <a:rPr lang="en-US" dirty="0" smtClean="0"/>
              <a:t> files</a:t>
            </a:r>
          </a:p>
          <a:p>
            <a:pPr lvl="1"/>
            <a:r>
              <a:rPr lang="en-US" dirty="0" err="1" smtClean="0"/>
              <a:t>sendmail</a:t>
            </a:r>
            <a:r>
              <a:rPr lang="en-US" dirty="0" smtClean="0"/>
              <a:t> backdoor (Sun machines came with a debug mode enabled by default)</a:t>
            </a:r>
          </a:p>
          <a:p>
            <a:pPr lvl="1"/>
            <a:r>
              <a:rPr lang="en-US" dirty="0" err="1" smtClean="0"/>
              <a:t>fingerd</a:t>
            </a:r>
            <a:r>
              <a:rPr lang="en-US" dirty="0" smtClean="0"/>
              <a:t> buffer overflow vulnerability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Morris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RTM claims intent was broad infection, but not </a:t>
            </a:r>
            <a:r>
              <a:rPr lang="en-US" dirty="0" err="1" smtClean="0"/>
              <a:t>DoS</a:t>
            </a:r>
            <a:endParaRPr lang="en-US" dirty="0" smtClean="0"/>
          </a:p>
          <a:p>
            <a:pPr lvl="1"/>
            <a:r>
              <a:rPr lang="en-US" dirty="0" smtClean="0"/>
              <a:t>Worm had a bug</a:t>
            </a:r>
          </a:p>
          <a:p>
            <a:pPr lvl="1"/>
            <a:r>
              <a:rPr lang="en-US" dirty="0" smtClean="0"/>
              <a:t>Re-infection of host was not correctly detected</a:t>
            </a:r>
          </a:p>
          <a:p>
            <a:pPr lvl="1"/>
            <a:r>
              <a:rPr lang="en-US" dirty="0" smtClean="0"/>
              <a:t>Machines would quickly become unusable as they would continually attack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18:29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are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Facilitation of efficient communication is one of the most important things computers do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of abstraction and mechanism</a:t>
            </a:r>
          </a:p>
          <a:p>
            <a:pPr lvl="1">
              <a:buNone/>
            </a:pPr>
            <a:r>
              <a:rPr lang="en-US" dirty="0" smtClean="0"/>
              <a:t>7.  Application </a:t>
            </a:r>
          </a:p>
          <a:p>
            <a:pPr lvl="1">
              <a:buNone/>
            </a:pPr>
            <a:r>
              <a:rPr lang="en-US" dirty="0" smtClean="0"/>
              <a:t>6.  Presentation</a:t>
            </a:r>
          </a:p>
          <a:p>
            <a:pPr lvl="1">
              <a:buNone/>
            </a:pPr>
            <a:r>
              <a:rPr lang="en-US" dirty="0" smtClean="0"/>
              <a:t>5.  Session</a:t>
            </a:r>
          </a:p>
          <a:p>
            <a:pPr lvl="1">
              <a:buNone/>
            </a:pPr>
            <a:r>
              <a:rPr lang="en-US" dirty="0" smtClean="0"/>
              <a:t>4.  Transport (end-to-end connections)</a:t>
            </a:r>
          </a:p>
          <a:p>
            <a:pPr lvl="1">
              <a:buNone/>
            </a:pPr>
            <a:r>
              <a:rPr lang="en-US" dirty="0" smtClean="0"/>
              <a:t>3.  Network (local addressing) </a:t>
            </a:r>
          </a:p>
          <a:p>
            <a:pPr lvl="1">
              <a:buNone/>
            </a:pPr>
            <a:r>
              <a:rPr lang="en-US" dirty="0" smtClean="0"/>
              <a:t>2.  Data link (physical addressing)</a:t>
            </a:r>
          </a:p>
          <a:p>
            <a:pPr lvl="1">
              <a:buNone/>
            </a:pPr>
            <a:r>
              <a:rPr lang="en-US" dirty="0" smtClean="0"/>
              <a:t>1.  Physical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at almost every level!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Arpanet developed in the late 60’s</a:t>
            </a:r>
          </a:p>
          <a:p>
            <a:r>
              <a:rPr lang="en-US" dirty="0" smtClean="0"/>
              <a:t>Networking protocols proposed in 70’s, including </a:t>
            </a:r>
          </a:p>
          <a:p>
            <a:pPr lvl="1"/>
            <a:r>
              <a:rPr lang="en-US" dirty="0" smtClean="0"/>
              <a:t>Transmission Control Protocol (TCP)</a:t>
            </a:r>
          </a:p>
          <a:p>
            <a:pPr lvl="1"/>
            <a:r>
              <a:rPr lang="en-US" dirty="0" smtClean="0"/>
              <a:t>Internet Protocol (IP)</a:t>
            </a:r>
          </a:p>
          <a:p>
            <a:r>
              <a:rPr lang="en-US" dirty="0" smtClean="0"/>
              <a:t>In early 1980’s move away from single </a:t>
            </a:r>
            <a:r>
              <a:rPr lang="en-US" dirty="0" err="1" smtClean="0"/>
              <a:t>ARPAnet</a:t>
            </a:r>
            <a:r>
              <a:rPr lang="en-US" dirty="0" smtClean="0"/>
              <a:t> announced</a:t>
            </a:r>
          </a:p>
          <a:p>
            <a:r>
              <a:rPr lang="en-US" dirty="0" smtClean="0"/>
              <a:t>Open standards connecting multiple networks were adopted by </a:t>
            </a:r>
            <a:r>
              <a:rPr lang="en-US" dirty="0" err="1" smtClean="0"/>
              <a:t>DoD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number of trusted nodes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Autonomous Systems (</a:t>
            </a:r>
            <a:r>
              <a:rPr lang="en-US" dirty="0" err="1" smtClean="0"/>
              <a:t>ASs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Communicating via Border Gateway Protocol (BGP)</a:t>
            </a:r>
          </a:p>
          <a:p>
            <a:r>
              <a:rPr lang="en-US" dirty="0" smtClean="0"/>
              <a:t>Internet Protocol (IP) assigns addresses to computers </a:t>
            </a:r>
          </a:p>
          <a:p>
            <a:pPr lvl="1"/>
            <a:r>
              <a:rPr lang="en-US" dirty="0" smtClean="0"/>
              <a:t>32 bits; four groups of 8 bits, e.g. 131.252.243.126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2/14/12 16:53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53317</TotalTime>
  <Words>837</Words>
  <Application>Microsoft Macintosh PowerPoint</Application>
  <PresentationFormat>On-screen Show (4:3)</PresentationFormat>
  <Paragraphs>175</Paragraphs>
  <Slides>32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Blank Presentation</vt:lpstr>
      <vt:lpstr>Lecture 11: Networks</vt:lpstr>
      <vt:lpstr>Last Time</vt:lpstr>
      <vt:lpstr>Networks are Evil!</vt:lpstr>
      <vt:lpstr>Networks are Useful</vt:lpstr>
      <vt:lpstr>Networking</vt:lpstr>
      <vt:lpstr>Attack Surfaces</vt:lpstr>
      <vt:lpstr>How did we get here?</vt:lpstr>
      <vt:lpstr>Initial Assumptions</vt:lpstr>
      <vt:lpstr>Today</vt:lpstr>
      <vt:lpstr>Slide 10</vt:lpstr>
      <vt:lpstr>Slide 11</vt:lpstr>
      <vt:lpstr>Discussion</vt:lpstr>
      <vt:lpstr>Attacks</vt:lpstr>
      <vt:lpstr>LAN attacks</vt:lpstr>
      <vt:lpstr>LAN attacks</vt:lpstr>
      <vt:lpstr>LAN attacks</vt:lpstr>
      <vt:lpstr>Protocol Attacks</vt:lpstr>
      <vt:lpstr>SYN Flooding</vt:lpstr>
      <vt:lpstr>SYN Flooding</vt:lpstr>
      <vt:lpstr>Smurfing</vt:lpstr>
      <vt:lpstr>Smurfing</vt:lpstr>
      <vt:lpstr>Amplifier</vt:lpstr>
      <vt:lpstr>Denial of Service</vt:lpstr>
      <vt:lpstr>Accidental DDoS</vt:lpstr>
      <vt:lpstr>Accidental DDoS</vt:lpstr>
      <vt:lpstr>Botnets</vt:lpstr>
      <vt:lpstr>Malware</vt:lpstr>
      <vt:lpstr>Malware</vt:lpstr>
      <vt:lpstr>Thompson: Trusting Trust</vt:lpstr>
      <vt:lpstr>The Morris Worm</vt:lpstr>
      <vt:lpstr>Morris worm</vt:lpstr>
      <vt:lpstr>Slide 32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104</cp:revision>
  <cp:lastPrinted>2005-09-28T22:21:04Z</cp:lastPrinted>
  <dcterms:created xsi:type="dcterms:W3CDTF">2012-02-15T00:23:10Z</dcterms:created>
  <dcterms:modified xsi:type="dcterms:W3CDTF">2012-02-16T00:40:13Z</dcterms:modified>
</cp:coreProperties>
</file>