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Default Extension="jpeg" ContentType="image/jpeg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75" r:id="rId3"/>
    <p:sldId id="376" r:id="rId4"/>
    <p:sldId id="380" r:id="rId5"/>
    <p:sldId id="381" r:id="rId6"/>
    <p:sldId id="384" r:id="rId7"/>
    <p:sldId id="382" r:id="rId8"/>
    <p:sldId id="385" r:id="rId9"/>
    <p:sldId id="383" r:id="rId10"/>
    <p:sldId id="386" r:id="rId11"/>
    <p:sldId id="387" r:id="rId12"/>
    <p:sldId id="377" r:id="rId13"/>
    <p:sldId id="378" r:id="rId14"/>
    <p:sldId id="379" r:id="rId15"/>
    <p:sldId id="388" r:id="rId16"/>
    <p:sldId id="389" r:id="rId17"/>
    <p:sldId id="390" r:id="rId18"/>
    <p:sldId id="391" r:id="rId19"/>
    <p:sldId id="395" r:id="rId20"/>
    <p:sldId id="396" r:id="rId21"/>
    <p:sldId id="394" r:id="rId22"/>
    <p:sldId id="392" r:id="rId23"/>
    <p:sldId id="398" r:id="rId24"/>
    <p:sldId id="397" r:id="rId25"/>
    <p:sldId id="400" r:id="rId26"/>
    <p:sldId id="401" r:id="rId27"/>
    <p:sldId id="399" r:id="rId28"/>
    <p:sldId id="393" r:id="rId29"/>
    <p:sldId id="402" r:id="rId30"/>
    <p:sldId id="403" r:id="rId31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748" autoAdjust="0"/>
    <p:restoredTop sz="86398" autoAdjust="0"/>
  </p:normalViewPr>
  <p:slideViewPr>
    <p:cSldViewPr>
      <p:cViewPr>
        <p:scale>
          <a:sx n="100" d="100"/>
          <a:sy n="100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1/27/12 09:23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942667" y="428413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st.isi.edu/publications/kerberos-neuman-tso.html" TargetMode="External"/><Relationship Id="rId3" Type="http://schemas.openxmlformats.org/officeDocument/2006/relationships/hyperlink" Target="http://web.mit.edu/kerberos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gpi.org/doc/pgpintro/" TargetMode="External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X.509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dtape.msnbc.msn.com/_news/2007/08/28/6345961-researchers-say-theyve-hacked-car-door-locks" TargetMode="External"/><Relationship Id="rId3" Type="http://schemas.openxmlformats.org/officeDocument/2006/relationships/hyperlink" Target="http://www.cosic.esat.kuleuven.be/keeloq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msec.rub.de/research/projects/keeloq/" TargetMode="External"/><Relationship Id="rId3" Type="http://schemas.openxmlformats.org/officeDocument/2006/relationships/hyperlink" Target="http://www.emsec.rub.de/media/crypto/attachments/files/2011/05/KeeLoq25C3_op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1/31/12 16:45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Lecture</a:t>
            </a:r>
            <a:r>
              <a:rPr lang="en-US" dirty="0" smtClean="0"/>
              <a:t> 7:</a:t>
            </a:r>
            <a:br>
              <a:rPr lang="en-US" dirty="0" smtClean="0"/>
            </a:br>
            <a:r>
              <a:rPr lang="en-US" dirty="0" smtClean="0"/>
              <a:t>Putting Crypto to Work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CS</a:t>
            </a:r>
            <a:r>
              <a:rPr lang="en-US" sz="4400" dirty="0" smtClean="0">
                <a:solidFill>
                  <a:schemeClr val="tx2"/>
                </a:solidFill>
              </a:rPr>
              <a:t> 4/591</a:t>
            </a:r>
            <a:r>
              <a:rPr lang="en-US" sz="4400" dirty="0">
                <a:solidFill>
                  <a:schemeClr val="tx2"/>
                </a:solidFill>
              </a:rPr>
              <a:t>:  Introduction to Computer Security</a:t>
            </a:r>
            <a:br>
              <a:rPr lang="en-US" sz="4400" dirty="0">
                <a:solidFill>
                  <a:schemeClr val="tx2"/>
                </a:solidFill>
              </a:rPr>
            </a:b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KeyLoq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hardware probe in the right place they can clone a key after two observations</a:t>
            </a:r>
          </a:p>
          <a:p>
            <a:r>
              <a:rPr lang="en-US" dirty="0" smtClean="0"/>
              <a:t>… a little more serious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the video and prepare to discuss what factors contribute to the failure of this technology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wants to talk to Bob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Alice and Bob know each other and have the opportunity to share secret keys in advance</a:t>
            </a:r>
          </a:p>
          <a:p>
            <a:r>
              <a:rPr lang="en-US" dirty="0" smtClean="0"/>
              <a:t>How can they proceed?</a:t>
            </a:r>
          </a:p>
          <a:p>
            <a:r>
              <a:rPr lang="en-US" dirty="0" smtClean="0"/>
              <a:t>How many keys do Alice and Bob each need to know?</a:t>
            </a:r>
          </a:p>
          <a:p>
            <a:r>
              <a:rPr lang="en-US" dirty="0" smtClean="0"/>
              <a:t>What happens when a new principal is added to the trusted group?</a:t>
            </a:r>
          </a:p>
          <a:p>
            <a:r>
              <a:rPr lang="en-US" dirty="0" smtClean="0"/>
              <a:t>How do you keep the keys “fresh”?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and Bob have a trusted party, S, with whom they each share a secret</a:t>
            </a:r>
          </a:p>
          <a:p>
            <a:pPr lvl="1"/>
            <a:r>
              <a:rPr lang="en-US" dirty="0" smtClean="0"/>
              <a:t>Every principal has a shared secret key with S</a:t>
            </a:r>
          </a:p>
          <a:p>
            <a:pPr lvl="1"/>
            <a:r>
              <a:rPr lang="en-US" dirty="0" smtClean="0"/>
              <a:t>Alice:  K</a:t>
            </a:r>
            <a:r>
              <a:rPr lang="en-US" baseline="-25000" dirty="0" smtClean="0"/>
              <a:t>AS</a:t>
            </a:r>
            <a:r>
              <a:rPr lang="en-US" dirty="0" smtClean="0"/>
              <a:t>;  Bob:  K</a:t>
            </a:r>
            <a:r>
              <a:rPr lang="en-US" baseline="-25000" dirty="0" smtClean="0"/>
              <a:t>BS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S:	A, B		</a:t>
            </a:r>
          </a:p>
          <a:p>
            <a:r>
              <a:rPr lang="en-US" dirty="0" smtClean="0"/>
              <a:t>S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A:	{A, B, K</a:t>
            </a:r>
            <a:r>
              <a:rPr lang="en-US" baseline="-25000" dirty="0" smtClean="0"/>
              <a:t>AB</a:t>
            </a:r>
            <a:r>
              <a:rPr lang="en-US" dirty="0" smtClean="0"/>
              <a:t>, T}K</a:t>
            </a:r>
            <a:r>
              <a:rPr lang="en-US" baseline="-25000" dirty="0" smtClean="0"/>
              <a:t>AS</a:t>
            </a:r>
            <a:r>
              <a:rPr lang="en-US" dirty="0" smtClean="0"/>
              <a:t>, {A, B, K</a:t>
            </a:r>
            <a:r>
              <a:rPr lang="en-US" baseline="-25000" dirty="0" smtClean="0"/>
              <a:t>AB</a:t>
            </a:r>
            <a:r>
              <a:rPr lang="en-US" dirty="0" smtClean="0"/>
              <a:t>, T}K</a:t>
            </a:r>
            <a:r>
              <a:rPr lang="en-US" baseline="-25000" dirty="0" smtClean="0"/>
              <a:t>BS</a:t>
            </a:r>
          </a:p>
          <a:p>
            <a:r>
              <a:rPr lang="en-US" dirty="0" smtClean="0"/>
              <a:t>A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B:	</a:t>
            </a:r>
            <a:r>
              <a:rPr lang="en-US" dirty="0" smtClean="0"/>
              <a:t>{A, B, K</a:t>
            </a:r>
            <a:r>
              <a:rPr lang="en-US" baseline="-25000" dirty="0" smtClean="0"/>
              <a:t>AB</a:t>
            </a:r>
            <a:r>
              <a:rPr lang="en-US" dirty="0" smtClean="0"/>
              <a:t>, T}</a:t>
            </a:r>
            <a:r>
              <a:rPr lang="en-US" dirty="0" smtClean="0"/>
              <a:t>K</a:t>
            </a:r>
            <a:r>
              <a:rPr lang="en-US" baseline="-25000" dirty="0" smtClean="0"/>
              <a:t>BS, </a:t>
            </a:r>
            <a:r>
              <a:rPr lang="en-US" dirty="0" smtClean="0"/>
              <a:t>{M}K</a:t>
            </a:r>
            <a:r>
              <a:rPr lang="en-US" baseline="-25000" dirty="0" smtClean="0"/>
              <a:t>AB</a:t>
            </a:r>
          </a:p>
          <a:p>
            <a:endParaRPr lang="en-US" baseline="-25000" dirty="0" smtClean="0"/>
          </a:p>
          <a:p>
            <a:r>
              <a:rPr lang="en-US" dirty="0" smtClean="0"/>
              <a:t>Note T is a timestamp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S</a:t>
            </a:r>
            <a:r>
              <a:rPr lang="en-US" dirty="0" smtClean="0"/>
              <a:t>:	A, B, N</a:t>
            </a:r>
            <a:r>
              <a:rPr lang="en-US" baseline="-25000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A:	{N</a:t>
            </a:r>
            <a:r>
              <a:rPr lang="en-US" baseline="-25000" dirty="0" smtClean="0"/>
              <a:t>A</a:t>
            </a:r>
            <a:r>
              <a:rPr lang="en-US" dirty="0" smtClean="0"/>
              <a:t>, B, K</a:t>
            </a:r>
            <a:r>
              <a:rPr lang="en-US" baseline="-25000" dirty="0" smtClean="0"/>
              <a:t>AB</a:t>
            </a:r>
            <a:r>
              <a:rPr lang="en-US" dirty="0" smtClean="0"/>
              <a:t>, {K</a:t>
            </a:r>
            <a:r>
              <a:rPr lang="en-US" baseline="-25000" dirty="0" smtClean="0"/>
              <a:t>AB</a:t>
            </a:r>
            <a:r>
              <a:rPr lang="en-US" dirty="0" smtClean="0"/>
              <a:t>, A}K</a:t>
            </a:r>
            <a:r>
              <a:rPr lang="en-US" baseline="-25000" dirty="0" smtClean="0"/>
              <a:t>BS</a:t>
            </a:r>
            <a:r>
              <a:rPr lang="en-US" dirty="0" smtClean="0"/>
              <a:t>}K</a:t>
            </a:r>
            <a:r>
              <a:rPr lang="en-US" baseline="-25000" dirty="0" smtClean="0"/>
              <a:t>AS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B:	{K</a:t>
            </a:r>
            <a:r>
              <a:rPr lang="en-US" baseline="-25000" dirty="0" smtClean="0"/>
              <a:t>AB</a:t>
            </a:r>
            <a:r>
              <a:rPr lang="en-US" dirty="0" smtClean="0"/>
              <a:t>, A}K</a:t>
            </a:r>
            <a:r>
              <a:rPr lang="en-US" baseline="-25000" dirty="0" smtClean="0"/>
              <a:t>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A</a:t>
            </a:r>
            <a:r>
              <a:rPr lang="en-US" dirty="0" smtClean="0"/>
              <a:t>:	{N</a:t>
            </a:r>
            <a:r>
              <a:rPr lang="en-US" baseline="-25000" dirty="0" smtClean="0"/>
              <a:t>B</a:t>
            </a:r>
            <a:r>
              <a:rPr lang="en-US" dirty="0" smtClean="0"/>
              <a:t>}K</a:t>
            </a:r>
            <a:r>
              <a:rPr lang="en-US" baseline="-25000" dirty="0" smtClean="0"/>
              <a:t>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B</a:t>
            </a:r>
            <a:r>
              <a:rPr lang="en-US" dirty="0" smtClean="0"/>
              <a:t>:	{N</a:t>
            </a:r>
            <a:r>
              <a:rPr lang="en-US" baseline="-25000" dirty="0" smtClean="0"/>
              <a:t>B</a:t>
            </a:r>
            <a:r>
              <a:rPr lang="en-US" dirty="0" smtClean="0"/>
              <a:t> – 1}K</a:t>
            </a:r>
            <a:r>
              <a:rPr lang="en-US" baseline="-25000" dirty="0" smtClean="0"/>
              <a:t>AB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Anderson questions vulnerability with stale keys</a:t>
            </a:r>
          </a:p>
          <a:p>
            <a:r>
              <a:rPr lang="en-US" dirty="0" smtClean="0"/>
              <a:t>Step 3 does not need to promptly follow Step 2</a:t>
            </a:r>
          </a:p>
          <a:p>
            <a:r>
              <a:rPr lang="en-US" dirty="0" smtClean="0"/>
              <a:t>Vulnerable to attack if Alice’s key compromised</a:t>
            </a:r>
          </a:p>
          <a:p>
            <a:r>
              <a:rPr lang="en-US" dirty="0" smtClean="0"/>
              <a:t>Valid with respect to threat model when proposed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authentication service developed by MIT </a:t>
            </a:r>
          </a:p>
          <a:p>
            <a:r>
              <a:rPr lang="en-US" dirty="0" smtClean="0"/>
              <a:t>Basic protocol based on Needham Schroeder</a:t>
            </a:r>
          </a:p>
          <a:p>
            <a:pPr lvl="1"/>
            <a:r>
              <a:rPr lang="en-US" dirty="0" smtClean="0"/>
              <a:t>Timestamps are added so capabilities can be expired</a:t>
            </a:r>
          </a:p>
          <a:p>
            <a:pPr lvl="1"/>
            <a:r>
              <a:rPr lang="en-US" dirty="0" smtClean="0"/>
              <a:t>Ticket service is added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S:	A, </a:t>
            </a:r>
            <a:r>
              <a:rPr lang="en-US" dirty="0" smtClean="0"/>
              <a:t>B</a:t>
            </a:r>
            <a:endParaRPr lang="en-US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A:	</a:t>
            </a:r>
            <a:r>
              <a:rPr lang="en-US" dirty="0" smtClean="0"/>
              <a:t>{T</a:t>
            </a:r>
            <a:r>
              <a:rPr lang="en-US" baseline="-25000" dirty="0" smtClean="0"/>
              <a:t>S</a:t>
            </a:r>
            <a:r>
              <a:rPr lang="en-US" dirty="0" smtClean="0"/>
              <a:t>, L, </a:t>
            </a:r>
            <a:r>
              <a:rPr lang="en-US" dirty="0" smtClean="0"/>
              <a:t>K</a:t>
            </a:r>
            <a:r>
              <a:rPr lang="en-US" baseline="-25000" dirty="0" smtClean="0"/>
              <a:t>AB</a:t>
            </a:r>
            <a:r>
              <a:rPr lang="en-US" dirty="0" smtClean="0"/>
              <a:t>, B, {T</a:t>
            </a:r>
            <a:r>
              <a:rPr lang="en-US" baseline="-25000" dirty="0" smtClean="0"/>
              <a:t>S</a:t>
            </a:r>
            <a:r>
              <a:rPr lang="en-US" dirty="0" smtClean="0"/>
              <a:t>, L, K</a:t>
            </a:r>
            <a:r>
              <a:rPr lang="en-US" baseline="-25000" dirty="0" smtClean="0"/>
              <a:t>AB</a:t>
            </a:r>
            <a:r>
              <a:rPr lang="en-US" dirty="0" smtClean="0"/>
              <a:t>, A}K</a:t>
            </a:r>
            <a:r>
              <a:rPr lang="en-US" baseline="-25000" dirty="0" smtClean="0"/>
              <a:t>BS</a:t>
            </a:r>
            <a:r>
              <a:rPr lang="en-US" dirty="0" smtClean="0"/>
              <a:t>}K</a:t>
            </a:r>
            <a:r>
              <a:rPr lang="en-US" baseline="-25000" dirty="0" smtClean="0"/>
              <a:t>AS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B:	</a:t>
            </a:r>
            <a:r>
              <a:rPr lang="en-US" dirty="0" smtClean="0"/>
              <a:t>{</a:t>
            </a:r>
            <a:r>
              <a:rPr lang="en-US" dirty="0" smtClean="0"/>
              <a:t>T</a:t>
            </a:r>
            <a:r>
              <a:rPr lang="en-US" baseline="-25000" dirty="0" smtClean="0"/>
              <a:t>S</a:t>
            </a:r>
            <a:r>
              <a:rPr lang="en-US" dirty="0" smtClean="0"/>
              <a:t>, L, K</a:t>
            </a:r>
            <a:r>
              <a:rPr lang="en-US" baseline="-25000" dirty="0" smtClean="0"/>
              <a:t>AB</a:t>
            </a:r>
            <a:r>
              <a:rPr lang="en-US" dirty="0" smtClean="0"/>
              <a:t>, A</a:t>
            </a:r>
            <a:r>
              <a:rPr lang="en-US" dirty="0" smtClean="0"/>
              <a:t>}K</a:t>
            </a:r>
            <a:r>
              <a:rPr lang="en-US" baseline="-25000" dirty="0" smtClean="0"/>
              <a:t>BS</a:t>
            </a:r>
            <a:r>
              <a:rPr lang="en-US" dirty="0" smtClean="0"/>
              <a:t>, {A, T</a:t>
            </a:r>
            <a:r>
              <a:rPr lang="en-US" baseline="-25000" dirty="0" smtClean="0"/>
              <a:t>A</a:t>
            </a:r>
            <a:r>
              <a:rPr lang="en-US" dirty="0" smtClean="0"/>
              <a:t>}K</a:t>
            </a:r>
            <a:r>
              <a:rPr lang="en-US" baseline="-25000" dirty="0" smtClean="0"/>
              <a:t>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A:	</a:t>
            </a:r>
            <a:r>
              <a:rPr lang="en-US" dirty="0" smtClean="0"/>
              <a:t>{T</a:t>
            </a:r>
            <a:r>
              <a:rPr lang="en-US" baseline="-25000" dirty="0" smtClean="0"/>
              <a:t>A</a:t>
            </a:r>
            <a:r>
              <a:rPr lang="en-US" dirty="0" smtClean="0"/>
              <a:t> + 1}K</a:t>
            </a:r>
            <a:r>
              <a:rPr lang="en-US" baseline="-25000" dirty="0" smtClean="0"/>
              <a:t>AB</a:t>
            </a:r>
          </a:p>
          <a:p>
            <a:pPr marL="514350" indent="-514350">
              <a:buFont typeface="+mj-lt"/>
              <a:buAutoNum type="arabicPeriod"/>
            </a:pPr>
            <a:endParaRPr lang="en-US" baseline="-25000" dirty="0" smtClean="0"/>
          </a:p>
          <a:p>
            <a:pPr marL="514350" indent="-514350"/>
            <a:r>
              <a:rPr lang="en-US" dirty="0" err="1" smtClean="0"/>
              <a:t>Nonces</a:t>
            </a:r>
            <a:r>
              <a:rPr lang="en-US" dirty="0" smtClean="0"/>
              <a:t> replaced by timestamps (T) and lifetimes (L)</a:t>
            </a:r>
          </a:p>
          <a:p>
            <a:pPr marL="514350" indent="-514350"/>
            <a:r>
              <a:rPr lang="en-US" dirty="0" smtClean="0"/>
              <a:t>“Ticket” </a:t>
            </a:r>
            <a:r>
              <a:rPr lang="en-US" dirty="0" smtClean="0"/>
              <a:t>{T</a:t>
            </a:r>
            <a:r>
              <a:rPr lang="en-US" baseline="-25000" dirty="0" smtClean="0"/>
              <a:t>S</a:t>
            </a:r>
            <a:r>
              <a:rPr lang="en-US" dirty="0" smtClean="0"/>
              <a:t>, L, K</a:t>
            </a:r>
            <a:r>
              <a:rPr lang="en-US" baseline="-25000" dirty="0" smtClean="0"/>
              <a:t>AB</a:t>
            </a:r>
            <a:r>
              <a:rPr lang="en-US" dirty="0" smtClean="0"/>
              <a:t>, A}K</a:t>
            </a:r>
            <a:r>
              <a:rPr lang="en-US" baseline="-25000" dirty="0" smtClean="0"/>
              <a:t>BS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Symmetric Crypto </a:t>
            </a:r>
          </a:p>
          <a:p>
            <a:r>
              <a:rPr lang="en-US" dirty="0" smtClean="0"/>
              <a:t>Asymmetric Crypto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16:45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versions use AES</a:t>
            </a:r>
          </a:p>
          <a:p>
            <a:r>
              <a:rPr lang="en-US" dirty="0" smtClean="0"/>
              <a:t>Typically done an an organization basis</a:t>
            </a:r>
          </a:p>
          <a:p>
            <a:pPr lvl="1"/>
            <a:r>
              <a:rPr lang="en-US" dirty="0" smtClean="0"/>
              <a:t>Single root server is designated</a:t>
            </a:r>
          </a:p>
          <a:p>
            <a:pPr lvl="1"/>
            <a:r>
              <a:rPr lang="en-US" dirty="0" smtClean="0"/>
              <a:t>May have fail-over backup servers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information:</a:t>
            </a:r>
          </a:p>
          <a:p>
            <a:pPr lvl="1"/>
            <a:r>
              <a:rPr lang="en-US" dirty="0" smtClean="0"/>
              <a:t>1994 </a:t>
            </a:r>
            <a:r>
              <a:rPr lang="en-US" dirty="0" smtClean="0"/>
              <a:t>overview paper: </a:t>
            </a:r>
            <a:r>
              <a:rPr lang="en-US" dirty="0" smtClean="0">
                <a:hlinkClick r:id="rId2"/>
              </a:rPr>
              <a:t>http://gost.isi.edu/publications/kerberos-neuman-</a:t>
            </a:r>
            <a:r>
              <a:rPr lang="en-US" dirty="0" smtClean="0">
                <a:hlinkClick r:id="rId2"/>
              </a:rPr>
              <a:t>tso.html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MIT home page: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://web.mit.edu/kerberos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Kerberos uses symmetric key techniques</a:t>
            </a:r>
          </a:p>
          <a:p>
            <a:r>
              <a:rPr lang="en-US" dirty="0" smtClean="0"/>
              <a:t>Public key algorithms provide more flexibility</a:t>
            </a:r>
          </a:p>
          <a:p>
            <a:r>
              <a:rPr lang="en-US" dirty="0" smtClean="0"/>
              <a:t>A Public Key Infrastructure (PKI) is a mechanism to bind identity to public keys to facilitate trusted communication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Certificate binds together:</a:t>
            </a:r>
          </a:p>
          <a:p>
            <a:pPr lvl="1"/>
            <a:r>
              <a:rPr lang="en-US" dirty="0" smtClean="0"/>
              <a:t>A public key. </a:t>
            </a:r>
          </a:p>
          <a:p>
            <a:pPr lvl="1"/>
            <a:r>
              <a:rPr lang="en-US" dirty="0" smtClean="0"/>
              <a:t>"Identity" information about the user, such as name, user ID, and so on. </a:t>
            </a:r>
          </a:p>
          <a:p>
            <a:pPr lvl="1"/>
            <a:r>
              <a:rPr lang="en-US" dirty="0" smtClean="0"/>
              <a:t>One or more digital signatures. </a:t>
            </a:r>
          </a:p>
          <a:p>
            <a:r>
              <a:rPr lang="en-US" dirty="0" smtClean="0"/>
              <a:t>Basically, a public key to which a “certificate authority” attests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PKIs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en-US" dirty="0" smtClean="0"/>
              <a:t>asic models:</a:t>
            </a:r>
          </a:p>
          <a:p>
            <a:pPr lvl="1"/>
            <a:r>
              <a:rPr lang="en-US" dirty="0" smtClean="0"/>
              <a:t>Direct trust</a:t>
            </a:r>
          </a:p>
          <a:p>
            <a:pPr lvl="1"/>
            <a:r>
              <a:rPr lang="en-US" dirty="0" smtClean="0"/>
              <a:t>Centralized, hierarchical trust (X.509)</a:t>
            </a:r>
          </a:p>
          <a:p>
            <a:pPr lvl="1"/>
            <a:r>
              <a:rPr lang="en-US" dirty="0" smtClean="0"/>
              <a:t>Distributed web of trust (PGP)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users know each other</a:t>
            </a:r>
          </a:p>
          <a:p>
            <a:r>
              <a:rPr lang="en-US" dirty="0" smtClean="0"/>
              <a:t>They trust the key because they know where it came from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447800"/>
          </a:xfrm>
        </p:spPr>
        <p:txBody>
          <a:bodyPr anchor="b"/>
          <a:lstStyle/>
          <a:p>
            <a:pPr algn="ctr">
              <a:buNone/>
            </a:pPr>
            <a:r>
              <a:rPr lang="en-US" sz="2000" dirty="0" smtClean="0"/>
              <a:t>Graphic </a:t>
            </a:r>
            <a:r>
              <a:rPr lang="en-US" sz="2000" dirty="0" smtClean="0"/>
              <a:t>from  </a:t>
            </a:r>
            <a:r>
              <a:rPr lang="en-US" sz="2000" dirty="0" smtClean="0">
                <a:hlinkClick r:id="rId2"/>
              </a:rPr>
              <a:t>http://www.pgpi.org/doc/pgpintro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17:58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905000"/>
            <a:ext cx="38100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format for certificates</a:t>
            </a:r>
          </a:p>
          <a:p>
            <a:r>
              <a:rPr lang="en-US" dirty="0" smtClean="0"/>
              <a:t>Lots of accidental complexity, but this is the dominant technology for hierarchical trust</a:t>
            </a:r>
          </a:p>
          <a:p>
            <a:r>
              <a:rPr lang="en-US" dirty="0" smtClean="0"/>
              <a:t>See:  </a:t>
            </a:r>
            <a:r>
              <a:rPr lang="en-US" dirty="0" smtClean="0">
                <a:hlinkClick r:id="rId2"/>
              </a:rPr>
              <a:t>http://en.wikipedia.org/wiki/X.</a:t>
            </a:r>
            <a:r>
              <a:rPr lang="en-US" dirty="0" smtClean="0">
                <a:hlinkClick r:id="rId2"/>
              </a:rPr>
              <a:t>509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Decentralized</a:t>
            </a:r>
          </a:p>
          <a:p>
            <a:r>
              <a:rPr lang="en-US" dirty="0" smtClean="0"/>
              <a:t>At its root, direct trust is used to introduce principals</a:t>
            </a:r>
          </a:p>
          <a:p>
            <a:r>
              <a:rPr lang="en-US" dirty="0" smtClean="0"/>
              <a:t>If Alice chooses to trust Bob as a “trusted introducer” then she will accept certificates attested to by Bob</a:t>
            </a:r>
          </a:p>
          <a:p>
            <a:r>
              <a:rPr lang="en-US" dirty="0" smtClean="0"/>
              <a:t>In this model, trust is additive, I can have multiple chains of introduction between two principals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Levels of trust (undefined, but useful)</a:t>
            </a:r>
          </a:p>
          <a:p>
            <a:pPr lvl="1"/>
            <a:r>
              <a:rPr lang="en-US" dirty="0" smtClean="0"/>
              <a:t>Complete trust</a:t>
            </a:r>
          </a:p>
          <a:p>
            <a:pPr lvl="1"/>
            <a:r>
              <a:rPr lang="en-US" dirty="0" smtClean="0"/>
              <a:t>Marginal trust</a:t>
            </a:r>
          </a:p>
          <a:p>
            <a:pPr lvl="1"/>
            <a:r>
              <a:rPr lang="en-US" dirty="0" smtClean="0"/>
              <a:t>No trust</a:t>
            </a:r>
          </a:p>
          <a:p>
            <a:r>
              <a:rPr lang="en-US" dirty="0" smtClean="0"/>
              <a:t>PGP has rules</a:t>
            </a:r>
          </a:p>
          <a:p>
            <a:pPr lvl="1"/>
            <a:r>
              <a:rPr lang="en-US" dirty="0" smtClean="0"/>
              <a:t>Trust introductions from a single completely trusted principal</a:t>
            </a:r>
          </a:p>
          <a:p>
            <a:pPr lvl="1"/>
            <a:r>
              <a:rPr lang="en-US" dirty="0" smtClean="0"/>
              <a:t>Trust introductions from two independent marginally trusted principals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18:01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Crypto to secure communications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16:45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Multi-lateral security</a:t>
            </a:r>
          </a:p>
          <a:p>
            <a:pPr lvl="1"/>
            <a:r>
              <a:rPr lang="en-US" dirty="0" smtClean="0"/>
              <a:t>BMA medical model</a:t>
            </a:r>
          </a:p>
          <a:p>
            <a:pPr lvl="1"/>
            <a:r>
              <a:rPr lang="en-US" dirty="0" smtClean="0"/>
              <a:t>Chinese Wall model from financial industry</a:t>
            </a:r>
          </a:p>
          <a:p>
            <a:pPr lvl="1"/>
            <a:r>
              <a:rPr lang="en-US" dirty="0" smtClean="0"/>
              <a:t>Inference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18:04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problem does “Identify Friend of Foe” solve?</a:t>
            </a:r>
          </a:p>
          <a:p>
            <a:r>
              <a:rPr lang="en-US" dirty="0" smtClean="0"/>
              <a:t>How does crypto enter in?</a:t>
            </a:r>
          </a:p>
          <a:p>
            <a:r>
              <a:rPr lang="en-US" dirty="0" smtClean="0"/>
              <a:t>What are some of the threat models and classic attacks?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16:45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nonce?</a:t>
            </a:r>
          </a:p>
          <a:p>
            <a:r>
              <a:rPr lang="en-US" dirty="0" smtClean="0"/>
              <a:t>What problem does it help solve?</a:t>
            </a:r>
          </a:p>
          <a:p>
            <a:r>
              <a:rPr lang="en-US" dirty="0" smtClean="0"/>
              <a:t>What are some alternatives?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16:45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Keyless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Cars and Garage Doors</a:t>
            </a:r>
          </a:p>
          <a:p>
            <a:pPr lvl="1"/>
            <a:r>
              <a:rPr lang="en-US" dirty="0" smtClean="0"/>
              <a:t>Fixed secret</a:t>
            </a:r>
          </a:p>
          <a:p>
            <a:pPr lvl="2"/>
            <a:r>
              <a:rPr lang="en-US" dirty="0" smtClean="0"/>
              <a:t>replay attack</a:t>
            </a:r>
          </a:p>
          <a:p>
            <a:pPr lvl="1"/>
            <a:r>
              <a:rPr lang="en-US" dirty="0" smtClean="0"/>
              <a:t>Challenge Response</a:t>
            </a:r>
          </a:p>
          <a:p>
            <a:pPr lvl="1"/>
            <a:r>
              <a:rPr lang="en-US" dirty="0" smtClean="0"/>
              <a:t>“Hopping code” (rolling code, synchronized counter)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16:54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KeeLoq</a:t>
            </a:r>
            <a:r>
              <a:rPr lang="en-US" dirty="0" smtClean="0"/>
              <a:t>; Some hits: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://www.schneier.com/blog/archives/2007/09/keeloq_broken.html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://redtape.msnbc.msn.com/_news/2007/08/28/6345961-researchers-say-theyve-hacked-car-door-</a:t>
            </a:r>
            <a:r>
              <a:rPr lang="en-US" dirty="0" smtClean="0">
                <a:hlinkClick r:id="rId2"/>
              </a:rPr>
              <a:t>locks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http://www.cosic.esat.kuleuven.be/keeloq/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16:55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vulnerable?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Challenge response was vulnerable to a 2</a:t>
            </a:r>
            <a:r>
              <a:rPr lang="en-US" baseline="30000" dirty="0" smtClean="0"/>
              <a:t>16</a:t>
            </a:r>
            <a:r>
              <a:rPr lang="en-US" dirty="0" smtClean="0"/>
              <a:t> known plaintext attack</a:t>
            </a:r>
          </a:p>
          <a:p>
            <a:r>
              <a:rPr lang="en-US" dirty="0" smtClean="0"/>
              <a:t>After data collection required significant, but not impossible, computation</a:t>
            </a:r>
          </a:p>
          <a:p>
            <a:r>
              <a:rPr lang="en-US" dirty="0" smtClean="0"/>
              <a:t>Hopping code did not have vulnerability</a:t>
            </a:r>
          </a:p>
          <a:p>
            <a:r>
              <a:rPr lang="en-US" dirty="0" smtClean="0"/>
              <a:t>Practically not worse than other car keys</a:t>
            </a:r>
          </a:p>
          <a:p>
            <a:r>
              <a:rPr lang="en-US" dirty="0" smtClean="0"/>
              <a:t>Unless you recover Manufacturers key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17:01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KeeLoq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Seems power analysis of hardware yields faster results!</a:t>
            </a:r>
          </a:p>
          <a:p>
            <a:pPr lvl="1"/>
            <a:r>
              <a:rPr lang="en-US" dirty="0" smtClean="0">
                <a:hlinkClick r:id="rId2"/>
              </a:rPr>
              <a:t>http://www.emsec.rub.de/research/projects/keeloq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Includes a great video (which crashed my browser, but I was really enjoying)</a:t>
            </a:r>
          </a:p>
          <a:p>
            <a:pPr lvl="1"/>
            <a:r>
              <a:rPr lang="en-US" dirty="0" smtClean="0">
                <a:hlinkClick r:id="rId3"/>
              </a:rPr>
              <a:t>http://www.emsec.rub.de/media/crypto/attachments/files/2011/05/</a:t>
            </a:r>
            <a:r>
              <a:rPr lang="en-US" dirty="0" smtClean="0">
                <a:hlinkClick r:id="rId3"/>
              </a:rPr>
              <a:t>KeeLoq25C3_opt.pdf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is a “covert channel” Differential Power Analysis (DPA) attack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1/31/12 17:30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39722</TotalTime>
  <Words>1063</Words>
  <Application>Microsoft Macintosh PowerPoint</Application>
  <PresentationFormat>On-screen Show (4:3)</PresentationFormat>
  <Paragraphs>167</Paragraphs>
  <Slides>30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Lecture 7: Putting Crypto to Work</vt:lpstr>
      <vt:lpstr>Last Time</vt:lpstr>
      <vt:lpstr>Today</vt:lpstr>
      <vt:lpstr>IFF</vt:lpstr>
      <vt:lpstr>Nonce</vt:lpstr>
      <vt:lpstr>Remote Keyless Entry</vt:lpstr>
      <vt:lpstr>Cars? </vt:lpstr>
      <vt:lpstr>How vulnerable?</vt:lpstr>
      <vt:lpstr>More on KeeLoq</vt:lpstr>
      <vt:lpstr>KeyLoq video</vt:lpstr>
      <vt:lpstr>What went wrong</vt:lpstr>
      <vt:lpstr>Basic Problem</vt:lpstr>
      <vt:lpstr>Scenario 1</vt:lpstr>
      <vt:lpstr>Scenario 2</vt:lpstr>
      <vt:lpstr>First attempt</vt:lpstr>
      <vt:lpstr>Needham-Schroeder Protocol</vt:lpstr>
      <vt:lpstr>Needham-Schroeder Issues</vt:lpstr>
      <vt:lpstr>Kerberos</vt:lpstr>
      <vt:lpstr>Slide 19</vt:lpstr>
      <vt:lpstr>Kerberos</vt:lpstr>
      <vt:lpstr>Kerberos</vt:lpstr>
      <vt:lpstr>Public Key Infrastructure</vt:lpstr>
      <vt:lpstr>Certificates</vt:lpstr>
      <vt:lpstr>PKIs</vt:lpstr>
      <vt:lpstr>Direct Trust</vt:lpstr>
      <vt:lpstr>Hierarchical trust</vt:lpstr>
      <vt:lpstr>X.509</vt:lpstr>
      <vt:lpstr>PGP</vt:lpstr>
      <vt:lpstr>PGP</vt:lpstr>
      <vt:lpstr>Next Lecture 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91</cp:revision>
  <cp:lastPrinted>2005-09-28T22:21:04Z</cp:lastPrinted>
  <dcterms:created xsi:type="dcterms:W3CDTF">2012-01-27T17:23:42Z</dcterms:created>
  <dcterms:modified xsi:type="dcterms:W3CDTF">2012-02-01T02:19:39Z</dcterms:modified>
</cp:coreProperties>
</file>