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4" r:id="rId3"/>
    <p:sldId id="297" r:id="rId4"/>
    <p:sldId id="285" r:id="rId5"/>
    <p:sldId id="286" r:id="rId6"/>
    <p:sldId id="282" r:id="rId7"/>
    <p:sldId id="270" r:id="rId8"/>
    <p:sldId id="279" r:id="rId9"/>
    <p:sldId id="271" r:id="rId10"/>
    <p:sldId id="288" r:id="rId11"/>
    <p:sldId id="287" r:id="rId12"/>
    <p:sldId id="269" r:id="rId13"/>
    <p:sldId id="290" r:id="rId14"/>
    <p:sldId id="291" r:id="rId15"/>
    <p:sldId id="292" r:id="rId16"/>
    <p:sldId id="293" r:id="rId17"/>
    <p:sldId id="294" r:id="rId18"/>
    <p:sldId id="295" r:id="rId19"/>
    <p:sldId id="289" r:id="rId20"/>
    <p:sldId id="281" r:id="rId21"/>
    <p:sldId id="272" r:id="rId22"/>
    <p:sldId id="296" r:id="rId23"/>
    <p:sldId id="273" r:id="rId24"/>
    <p:sldId id="274" r:id="rId25"/>
    <p:sldId id="275" r:id="rId26"/>
    <p:sldId id="276" r:id="rId27"/>
    <p:sldId id="277" r:id="rId28"/>
    <p:sldId id="278" r:id="rId29"/>
    <p:sldId id="267" r:id="rId30"/>
    <p:sldId id="260" r:id="rId31"/>
    <p:sldId id="261" r:id="rId32"/>
    <p:sldId id="259" r:id="rId33"/>
    <p:sldId id="262" r:id="rId34"/>
    <p:sldId id="263" r:id="rId35"/>
    <p:sldId id="264" r:id="rId36"/>
    <p:sldId id="265" r:id="rId37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D9"/>
    <a:srgbClr val="0000FF"/>
    <a:srgbClr val="8888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2787"/>
    <p:restoredTop sz="90929"/>
  </p:normalViewPr>
  <p:slideViewPr>
    <p:cSldViewPr>
      <p:cViewPr>
        <p:scale>
          <a:sx n="100" d="100"/>
          <a:sy n="100" d="100"/>
        </p:scale>
        <p:origin x="-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esProps" Target="pres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heme" Target="theme/theme1.xml"/><Relationship Id="rId4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19A8E3-C8E6-3045-946F-18736E6232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10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1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1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5D5E81-E785-E445-9F65-EC20332CDE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A6ABF-228F-914E-B472-C797FF1B7F87}" type="slidenum">
              <a:rPr lang="en-US"/>
              <a:pPr/>
              <a:t>1</a:t>
            </a:fld>
            <a:endParaRPr lang="en-US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BDD21-B62C-6543-B749-A29B65DCB04E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D6E3A-D516-0242-ACEF-A8938C1CE7A3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10CAF-BF39-9A42-A2C3-1E59D98A7FFF}" type="slidenum">
              <a:rPr lang="en-US"/>
              <a:pPr/>
              <a:t>12</a:t>
            </a:fld>
            <a:endParaRPr lang="en-US"/>
          </a:p>
        </p:txBody>
      </p:sp>
      <p:sp>
        <p:nvSpPr>
          <p:cNvPr id="17613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44F29-7221-ED41-980B-FB92EEF80450}" type="slidenum">
              <a:rPr lang="en-US"/>
              <a:pPr/>
              <a:t>13</a:t>
            </a:fld>
            <a:endParaRPr 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9C800-B9A7-254F-A16D-3EC3B14568C6}" type="slidenum">
              <a:rPr lang="en-US"/>
              <a:pPr/>
              <a:t>14</a:t>
            </a:fld>
            <a:endParaRPr lang="en-US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BC6B1-D277-EF46-B5DE-B96501A3C805}" type="slidenum">
              <a:rPr lang="en-US"/>
              <a:pPr/>
              <a:t>15</a:t>
            </a:fld>
            <a:endParaRPr lang="en-US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6DA9B-99C4-A44A-A4B4-07D0AF284891}" type="slidenum">
              <a:rPr lang="en-US"/>
              <a:pPr/>
              <a:t>16</a:t>
            </a:fld>
            <a:endParaRPr lang="en-US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458AB-FAC0-994D-8F93-5E12F79021DC}" type="slidenum">
              <a:rPr lang="en-US"/>
              <a:pPr/>
              <a:t>17</a:t>
            </a:fld>
            <a:endParaRPr lang="en-US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4B678-5242-6B45-8017-1AFC5BEE5603}" type="slidenum">
              <a:rPr lang="en-US"/>
              <a:pPr/>
              <a:t>18</a:t>
            </a:fld>
            <a:endParaRPr lang="en-US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1B658-F674-2F49-B14C-3FA7F4BD9D33}" type="slidenum">
              <a:rPr lang="en-US"/>
              <a:pPr/>
              <a:t>20</a:t>
            </a:fld>
            <a:endParaRPr lang="en-US"/>
          </a:p>
        </p:txBody>
      </p:sp>
      <p:sp>
        <p:nvSpPr>
          <p:cNvPr id="19661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AD1F0-CA2F-AE48-B0FF-7D74C3658202}" type="slidenum">
              <a:rPr lang="en-US"/>
              <a:pPr/>
              <a:t>2</a:t>
            </a:fld>
            <a:endParaRPr lang="en-US"/>
          </a:p>
        </p:txBody>
      </p:sp>
      <p:sp>
        <p:nvSpPr>
          <p:cNvPr id="20787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333D5-1CBC-B440-84D9-65BE968C223F}" type="slidenum">
              <a:rPr lang="en-US"/>
              <a:pPr/>
              <a:t>21</a:t>
            </a:fld>
            <a:endParaRPr lang="en-US"/>
          </a:p>
        </p:txBody>
      </p:sp>
      <p:sp>
        <p:nvSpPr>
          <p:cNvPr id="17817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2C3A5-24A0-DC4C-BFCF-7E4F7D211355}" type="slidenum">
              <a:rPr lang="en-US"/>
              <a:pPr/>
              <a:t>23</a:t>
            </a:fld>
            <a:endParaRPr lang="en-US"/>
          </a:p>
        </p:txBody>
      </p:sp>
      <p:sp>
        <p:nvSpPr>
          <p:cNvPr id="17920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23F3F-416D-6B4F-ADD8-D7EB441823D2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143CC-CB55-F244-BF39-05BE9C39048F}" type="slidenum">
              <a:rPr lang="en-US"/>
              <a:pPr/>
              <a:t>25</a:t>
            </a:fld>
            <a:endParaRPr lang="en-US"/>
          </a:p>
        </p:txBody>
      </p:sp>
      <p:sp>
        <p:nvSpPr>
          <p:cNvPr id="18125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A61C7-FBBD-FC4B-AEDA-DD7181BD651E}" type="slidenum">
              <a:rPr lang="en-US"/>
              <a:pPr/>
              <a:t>26</a:t>
            </a:fld>
            <a:endParaRPr lang="en-US"/>
          </a:p>
        </p:txBody>
      </p:sp>
      <p:sp>
        <p:nvSpPr>
          <p:cNvPr id="182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108E3-96CD-CA45-88AA-F6B9A2FABB28}" type="slidenum">
              <a:rPr lang="en-US"/>
              <a:pPr/>
              <a:t>27</a:t>
            </a:fld>
            <a:endParaRPr lang="en-US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1D27E-5048-4145-9116-602003C02299}" type="slidenum">
              <a:rPr lang="en-US"/>
              <a:pPr/>
              <a:t>28</a:t>
            </a:fld>
            <a:endParaRPr lang="en-US"/>
          </a:p>
        </p:txBody>
      </p:sp>
      <p:sp>
        <p:nvSpPr>
          <p:cNvPr id="184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B2DF27-EFE0-4941-BB51-021B29C7B475}" type="slidenum">
              <a:rPr lang="en-US"/>
              <a:pPr/>
              <a:t>29</a:t>
            </a:fld>
            <a:endParaRPr lang="en-US"/>
          </a:p>
        </p:txBody>
      </p:sp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D3C12-9F6C-7546-9670-A9B3FBF38A04}" type="slidenum">
              <a:rPr lang="en-US"/>
              <a:pPr/>
              <a:t>30</a:t>
            </a:fld>
            <a:endParaRPr lang="en-US"/>
          </a:p>
        </p:txBody>
      </p:sp>
      <p:sp>
        <p:nvSpPr>
          <p:cNvPr id="186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EF189-BDE2-8942-81CA-D047FB969A16}" type="slidenum">
              <a:rPr lang="en-US"/>
              <a:pPr/>
              <a:t>31</a:t>
            </a:fld>
            <a:endParaRPr lang="en-US"/>
          </a:p>
        </p:txBody>
      </p:sp>
      <p:sp>
        <p:nvSpPr>
          <p:cNvPr id="187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8422C-35DE-A84F-9C39-647CEF1555C8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2BDEC-C39E-D748-ABA0-A19FF38FB55E}" type="slidenum">
              <a:rPr lang="en-US"/>
              <a:pPr/>
              <a:t>32</a:t>
            </a:fld>
            <a:endParaRPr lang="en-US"/>
          </a:p>
        </p:txBody>
      </p:sp>
      <p:sp>
        <p:nvSpPr>
          <p:cNvPr id="188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2F29F-5A92-A742-B931-2E5A60035235}" type="slidenum">
              <a:rPr lang="en-US"/>
              <a:pPr/>
              <a:t>33</a:t>
            </a:fld>
            <a:endParaRPr lang="en-US"/>
          </a:p>
        </p:txBody>
      </p:sp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06100-A108-2648-82BB-48277D0D627A}" type="slidenum">
              <a:rPr lang="en-US"/>
              <a:pPr/>
              <a:t>34</a:t>
            </a:fld>
            <a:endParaRPr lang="en-US"/>
          </a:p>
        </p:txBody>
      </p:sp>
      <p:sp>
        <p:nvSpPr>
          <p:cNvPr id="190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2B3BB-5374-D643-9C7D-0B34D41E1280}" type="slidenum">
              <a:rPr lang="en-US"/>
              <a:pPr/>
              <a:t>35</a:t>
            </a:fld>
            <a:endParaRPr lang="en-US"/>
          </a:p>
        </p:txBody>
      </p:sp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E3AEF-42F8-7743-8725-636104DA5179}" type="slidenum">
              <a:rPr lang="en-US"/>
              <a:pPr/>
              <a:t>36</a:t>
            </a:fld>
            <a:endParaRPr lang="en-US"/>
          </a:p>
        </p:txBody>
      </p:sp>
      <p:sp>
        <p:nvSpPr>
          <p:cNvPr id="192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C6404-E020-F643-A310-1C7C6D2FC1F3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B46BB-5977-284A-9ADA-D5437BC9D8C0}" type="slidenum">
              <a:rPr lang="en-US"/>
              <a:pPr/>
              <a:t>5</a:t>
            </a:fld>
            <a:endParaRPr lang="en-US"/>
          </a:p>
        </p:txBody>
      </p:sp>
      <p:sp>
        <p:nvSpPr>
          <p:cNvPr id="209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3F888-36DC-0648-A5BC-6A12CC7EB8E1}" type="slidenum">
              <a:rPr lang="en-US"/>
              <a:pPr/>
              <a:t>6</a:t>
            </a:fld>
            <a:endParaRPr lang="en-US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E979E-2D72-C441-88D8-E88779E0FF10}" type="slidenum">
              <a:rPr lang="en-US"/>
              <a:pPr/>
              <a:t>7</a:t>
            </a:fld>
            <a:endParaRPr lang="en-US"/>
          </a:p>
        </p:txBody>
      </p:sp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DA5BF-D6CA-C44B-A7AF-502BA4668FBA}" type="slidenum">
              <a:rPr lang="en-US"/>
              <a:pPr/>
              <a:t>8</a:t>
            </a:fld>
            <a:endParaRPr lang="en-US"/>
          </a:p>
        </p:txBody>
      </p:sp>
      <p:sp>
        <p:nvSpPr>
          <p:cNvPr id="177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8C6E8-CFB9-664A-A342-47BB03AFC3B1}" type="slidenum">
              <a:rPr lang="en-US"/>
              <a:pPr/>
              <a:t>9</a:t>
            </a:fld>
            <a:endParaRPr lang="en-US"/>
          </a:p>
        </p:txBody>
      </p:sp>
      <p:sp>
        <p:nvSpPr>
          <p:cNvPr id="1751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00510FA-F6B7-834D-B604-F65D443D2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88A0FD-A000-B244-9DB7-5ADACEE95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083DFA9-61F4-D342-B050-9BE90384E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7CA1979-4A86-BA41-BAE4-EF64B24F2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35D502A-8FF1-2C43-8DCE-6E6D198D4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F471F0-750F-E142-8CBB-962D054D3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CBA573-3B88-4F4B-9BCB-E3ADD6A1A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F04492-A434-134A-A4F4-1F5897276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7B43AB-B5F2-9D4D-B1A6-CE82AE8B3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5513E8-5C7B-2A4A-A03F-6CA48AD207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F861986-BC98-B946-8B72-1F0E2FE517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Futura Condensed" pitchFamily="-65" charset="0"/>
              </a:defRPr>
            </a:lvl1pPr>
          </a:lstStyle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9CF438-30F3-0141-A972-4EDF8A2C09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hyperlink" Target="http://cristal.inria.fr/~simonet/soft/flowcaml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cs.cornell.edu/jif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hyperlink" Target="http://www.cs.fiu.edu/~smithg/papers/jcs96.pdf" TargetMode="External"/><Relationship Id="rId5" Type="http://schemas.openxmlformats.org/officeDocument/2006/relationships/hyperlink" Target="http://www.cis.upenn.edu/~stevez/papers/ZZNM02.pdf" TargetMode="External"/><Relationship Id="rId7" Type="http://schemas.openxmlformats.org/officeDocument/2006/relationships/hyperlink" Target="http://www.cis.upenn.edu/~stevez/papers/LZ05a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seas.upenn.edu/~cis670/Spring2003/p504-denning.pdf" TargetMode="External"/><Relationship Id="rId6" Type="http://schemas.openxmlformats.org/officeDocument/2006/relationships/hyperlink" Target="http://www.cs.cornell.edu/andru/papers/jsac/sm-jsac03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Information Flow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/>
              <a:t>James Hook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0"/>
            <a:ext cx="7391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CS 591:  Introduction to Computer Security</a:t>
            </a:r>
            <a:br>
              <a:rPr lang="en-US" sz="4400">
                <a:solidFill>
                  <a:schemeClr val="tx2"/>
                </a:solidFill>
              </a:rPr>
            </a:br>
            <a:endParaRPr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09:56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examples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Allow “write up”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34290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h := not l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[low] |-</a:t>
            </a: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1066800" y="4495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5867400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C2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/>
      <p:bldP spid="215046" grpId="0" animBg="1"/>
      <p:bldP spid="2150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examples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“write down”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34290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l := not h</a:t>
            </a: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[low] |-</a:t>
            </a:r>
          </a:p>
        </p:txBody>
      </p:sp>
      <p:sp>
        <p:nvSpPr>
          <p:cNvPr id="211974" name="Line 6"/>
          <p:cNvSpPr>
            <a:spLocks noChangeShapeType="1"/>
          </p:cNvSpPr>
          <p:nvPr/>
        </p:nvSpPr>
        <p:spPr bwMode="auto">
          <a:xfrm>
            <a:off x="1066800" y="4495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1905000" y="3886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|- not h : low</a:t>
            </a: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5867400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C3</a:t>
            </a:r>
          </a:p>
        </p:txBody>
      </p:sp>
      <p:sp>
        <p:nvSpPr>
          <p:cNvPr id="211977" name="Line 9"/>
          <p:cNvSpPr>
            <a:spLocks noChangeShapeType="1"/>
          </p:cNvSpPr>
          <p:nvPr/>
        </p:nvSpPr>
        <p:spPr bwMode="auto">
          <a:xfrm>
            <a:off x="1143000" y="3733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6096000" y="3505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E2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828800" y="3124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 h </a:t>
            </a:r>
            <a:r>
              <a:rPr lang="en-US">
                <a:latin typeface="Courier" pitchFamily="-65" charset="0"/>
                <a:sym typeface="Symbol" pitchFamily="-65" charset="2"/>
              </a:rPr>
              <a:t> Vars(not h)</a:t>
            </a:r>
            <a:endParaRPr lang="en-US">
              <a:latin typeface="Courier" pitchFamily="-65" charset="0"/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2971800" y="28956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ym typeface="Zapf Dingbats" pitchFamily="-65" charset="2"/>
              </a:rPr>
              <a:t></a:t>
            </a:r>
            <a:endParaRPr lang="en-US" sz="4800"/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2209800" y="5410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Type checking fails!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/>
      <p:bldP spid="211973" grpId="0"/>
      <p:bldP spid="211974" grpId="0" animBg="1"/>
      <p:bldP spid="211975" grpId="0"/>
      <p:bldP spid="211976" grpId="0"/>
      <p:bldP spid="211977" grpId="0" animBg="1"/>
      <p:bldP spid="211978" grpId="0"/>
      <p:bldP spid="211979" grpId="0"/>
      <p:bldP spid="211980" grpId="0"/>
      <p:bldP spid="2119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Direct Flows:</a:t>
            </a:r>
          </a:p>
          <a:p>
            <a:pPr>
              <a:spcBef>
                <a:spcPct val="50000"/>
              </a:spcBef>
            </a:pPr>
            <a:r>
              <a:rPr lang="en-US"/>
              <a:t>	a -&gt; x</a:t>
            </a:r>
            <a:br>
              <a:rPr lang="en-US"/>
            </a:br>
            <a:r>
              <a:rPr lang="en-US"/>
              <a:t>	b -&gt; r</a:t>
            </a:r>
          </a:p>
          <a:p>
            <a:pPr>
              <a:spcBef>
                <a:spcPct val="50000"/>
              </a:spcBef>
            </a:pPr>
            <a:r>
              <a:rPr lang="en-US"/>
              <a:t>Indirect Flow:</a:t>
            </a:r>
          </a:p>
          <a:p>
            <a:pPr>
              <a:spcBef>
                <a:spcPct val="50000"/>
              </a:spcBef>
            </a:pPr>
            <a:r>
              <a:rPr lang="en-US"/>
              <a:t>	x -&gt;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  <p:sp>
        <p:nvSpPr>
          <p:cNvPr id="220166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167" name="Text Box 7"/>
          <p:cNvSpPr txBox="1">
            <a:spLocks noChangeArrowheads="1"/>
          </p:cNvSpPr>
          <p:nvPr/>
        </p:nvSpPr>
        <p:spPr bwMode="auto">
          <a:xfrm>
            <a:off x="8382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pc</a:t>
            </a:r>
          </a:p>
        </p:txBody>
      </p:sp>
      <p:sp>
        <p:nvSpPr>
          <p:cNvPr id="220168" name="Text Box 8"/>
          <p:cNvSpPr txBox="1">
            <a:spLocks noChangeArrowheads="1"/>
          </p:cNvSpPr>
          <p:nvPr/>
        </p:nvSpPr>
        <p:spPr bwMode="auto">
          <a:xfrm>
            <a:off x="457200" y="4572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[pc] |-</a:t>
            </a:r>
          </a:p>
        </p:txBody>
      </p:sp>
      <p:sp>
        <p:nvSpPr>
          <p:cNvPr id="220169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[pc] |- x := … ; r :=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  <p:sp>
        <p:nvSpPr>
          <p:cNvPr id="222214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5" name="Text Box 7"/>
          <p:cNvSpPr txBox="1">
            <a:spLocks noChangeArrowheads="1"/>
          </p:cNvSpPr>
          <p:nvPr/>
        </p:nvSpPr>
        <p:spPr bwMode="auto">
          <a:xfrm>
            <a:off x="3810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high</a:t>
            </a:r>
          </a:p>
        </p:txBody>
      </p:sp>
      <p:sp>
        <p:nvSpPr>
          <p:cNvPr id="222216" name="Text Box 8"/>
          <p:cNvSpPr txBox="1">
            <a:spLocks noChangeArrowheads="1"/>
          </p:cNvSpPr>
          <p:nvPr/>
        </p:nvSpPr>
        <p:spPr bwMode="auto">
          <a:xfrm>
            <a:off x="0" y="4572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</a:t>
            </a:r>
          </a:p>
        </p:txBody>
      </p:sp>
      <p:sp>
        <p:nvSpPr>
          <p:cNvPr id="222217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; r :=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3810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high</a:t>
            </a:r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0" y="4572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</a:t>
            </a:r>
          </a:p>
        </p:txBody>
      </p:sp>
      <p:sp>
        <p:nvSpPr>
          <p:cNvPr id="224265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; r := </a:t>
            </a: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228600" y="38862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3048000" y="38862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8" name="Text Box 12"/>
          <p:cNvSpPr txBox="1">
            <a:spLocks noChangeArrowheads="1"/>
          </p:cNvSpPr>
          <p:nvPr/>
        </p:nvSpPr>
        <p:spPr bwMode="auto">
          <a:xfrm>
            <a:off x="2819400" y="3352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[high] |- r := </a:t>
            </a:r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2971800" y="33528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 lvl="1"/>
            <a:r>
              <a:rPr lang="en-US"/>
              <a:t>Can’t assign to low in high context (Rule C3 does not apply here)</a:t>
            </a:r>
          </a:p>
          <a:p>
            <a:pPr lvl="1"/>
            <a:r>
              <a:rPr lang="en-US"/>
              <a:t>Must use C2, so r must be a high variable</a:t>
            </a:r>
          </a:p>
          <a:p>
            <a:endParaRPr lang="en-US"/>
          </a:p>
        </p:txBody>
      </p:sp>
      <p:sp>
        <p:nvSpPr>
          <p:cNvPr id="226315" name="Text Box 11"/>
          <p:cNvSpPr txBox="1">
            <a:spLocks noChangeArrowheads="1"/>
          </p:cNvSpPr>
          <p:nvPr/>
        </p:nvSpPr>
        <p:spPr bwMode="auto">
          <a:xfrm>
            <a:off x="1371600" y="51816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r := r + 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Direct Flows:</a:t>
            </a:r>
          </a:p>
          <a:p>
            <a:pPr>
              <a:spcBef>
                <a:spcPct val="50000"/>
              </a:spcBef>
            </a:pPr>
            <a:r>
              <a:rPr lang="en-US"/>
              <a:t>	a -&gt; x</a:t>
            </a:r>
            <a:br>
              <a:rPr lang="en-US"/>
            </a:br>
            <a:r>
              <a:rPr lang="en-US"/>
              <a:t>	b -&gt; r</a:t>
            </a:r>
          </a:p>
          <a:p>
            <a:pPr>
              <a:spcBef>
                <a:spcPct val="50000"/>
              </a:spcBef>
            </a:pPr>
            <a:r>
              <a:rPr lang="en-US"/>
              <a:t>Indirect Flow:</a:t>
            </a:r>
          </a:p>
          <a:p>
            <a:pPr>
              <a:spcBef>
                <a:spcPct val="50000"/>
              </a:spcBef>
            </a:pPr>
            <a:r>
              <a:rPr lang="en-US"/>
              <a:t>	x -&gt; r</a:t>
            </a:r>
          </a:p>
          <a:p>
            <a:pPr>
              <a:spcBef>
                <a:spcPct val="50000"/>
              </a:spcBef>
            </a:pPr>
            <a:r>
              <a:rPr lang="en-US"/>
              <a:t>If x is high; type system forces r to be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4/22/09 11:33</a:t>
            </a:fld>
            <a:endParaRPr lang="en-US"/>
          </a:p>
        </p:txBody>
      </p:sp>
      <p:sp>
        <p:nvSpPr>
          <p:cNvPr id="200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analysis</a:t>
            </a:r>
          </a:p>
        </p:txBody>
      </p:sp>
      <p:sp>
        <p:nvSpPr>
          <p:cNvPr id="200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if we try to track information flow within a program?</a:t>
            </a:r>
          </a:p>
          <a:p>
            <a:r>
              <a:rPr lang="en-US"/>
              <a:t>We have access control for files, processes and users</a:t>
            </a:r>
          </a:p>
          <a:p>
            <a:pPr lvl="1"/>
            <a:r>
              <a:rPr lang="en-US"/>
              <a:t>what about variables?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194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94563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not l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if l then false else true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if l then h := false</a:t>
            </a:r>
            <a:br>
              <a:rPr lang="en-US"/>
            </a:br>
            <a:r>
              <a:rPr lang="en-US"/>
              <a:t>    else h := true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true;</a:t>
            </a:r>
            <a:br>
              <a:rPr lang="en-US"/>
            </a:br>
            <a:r>
              <a:rPr lang="en-US"/>
              <a:t>if l then h := false</a:t>
            </a:r>
            <a:br>
              <a:rPr lang="en-US"/>
            </a:br>
            <a:r>
              <a:rPr lang="en-US"/>
              <a:t>    else skip</a:t>
            </a:r>
          </a:p>
        </p:txBody>
      </p:sp>
      <p:sp>
        <p:nvSpPr>
          <p:cNvPr id="194564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not h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if h then false else true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if h then l := false</a:t>
            </a:r>
            <a:br>
              <a:rPr lang="en-US"/>
            </a:br>
            <a:r>
              <a:rPr lang="en-US"/>
              <a:t>    else l := true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true;</a:t>
            </a:r>
            <a:br>
              <a:rPr lang="en-US"/>
            </a:br>
            <a:r>
              <a:rPr lang="en-US"/>
              <a:t>if h then l := false</a:t>
            </a:r>
            <a:br>
              <a:rPr lang="en-US"/>
            </a:br>
            <a:r>
              <a:rPr lang="en-US"/>
              <a:t>    else skip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Theoretical results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Volpano, Irvine and Smith (JCS ‘96) showed Soundness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“If an expression </a:t>
            </a:r>
            <a:r>
              <a:rPr lang="en-US" sz="2400" i="1"/>
              <a:t>e</a:t>
            </a:r>
            <a:r>
              <a:rPr lang="en-US" sz="2400"/>
              <a:t> can be given a type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in our system, then Simple Security says … that only variables at level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or lower in </a:t>
            </a:r>
            <a:r>
              <a:rPr lang="en-US" sz="2400" i="1"/>
              <a:t>e</a:t>
            </a:r>
            <a:r>
              <a:rPr lang="en-US" sz="2400"/>
              <a:t> will have their contents read when </a:t>
            </a:r>
            <a:r>
              <a:rPr lang="en-US" sz="2400" i="1"/>
              <a:t>e</a:t>
            </a:r>
            <a:r>
              <a:rPr lang="en-US" sz="2400"/>
              <a:t> is evaluated (no read up)…. 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 the other hand, if a command </a:t>
            </a:r>
            <a:r>
              <a:rPr lang="en-US" sz="2400" i="1"/>
              <a:t>c</a:t>
            </a:r>
            <a:r>
              <a:rPr lang="en-US" sz="2400"/>
              <a:t> can be given a type</a:t>
            </a:r>
            <a:r>
              <a:rPr lang="en-US" sz="2400">
                <a:latin typeface="Symbol" pitchFamily="-65" charset="2"/>
              </a:rPr>
              <a:t> </a:t>
            </a:r>
            <a:r>
              <a:rPr lang="en-US" sz="2400"/>
              <a:t>[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] |- </a:t>
            </a:r>
            <a:r>
              <a:rPr lang="en-US" sz="2400" i="1"/>
              <a:t>c</a:t>
            </a:r>
            <a:r>
              <a:rPr lang="en-US" sz="2400"/>
              <a:t> then Confinement says … that no variable below level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is updated in </a:t>
            </a:r>
            <a:r>
              <a:rPr lang="en-US" sz="2400" i="1"/>
              <a:t>c</a:t>
            </a:r>
            <a:r>
              <a:rPr lang="en-US" sz="2400"/>
              <a:t> (no write down).”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beyond Assignment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Sabelfeld and Myers presentation focuses on Assignment</a:t>
            </a:r>
          </a:p>
          <a:p>
            <a:pPr>
              <a:lnSpc>
                <a:spcPct val="90000"/>
              </a:lnSpc>
            </a:pPr>
            <a:r>
              <a:rPr lang="en-US" sz="2800"/>
              <a:t>Denning and Denning considered several other effects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Input/Output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Termination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An Information Flow language must track all computational effects in the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09:57</a:t>
            </a:fld>
            <a:endParaRPr lang="en-US"/>
          </a:p>
        </p:txBody>
      </p:sp>
      <p:sp>
        <p:nvSpPr>
          <p:cNvPr id="160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Flow Languages</a:t>
            </a:r>
          </a:p>
        </p:txBody>
      </p:sp>
      <p:sp>
        <p:nvSpPr>
          <p:cNvPr id="1607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Two serious implementations of information-flow languages</a:t>
            </a:r>
          </a:p>
          <a:p>
            <a:pPr lvl="1">
              <a:lnSpc>
                <a:spcPct val="90000"/>
              </a:lnSpc>
            </a:pPr>
            <a:r>
              <a:rPr lang="en-US"/>
              <a:t>Jif = Java + Information Flow</a:t>
            </a:r>
          </a:p>
          <a:p>
            <a:pPr lvl="2">
              <a:lnSpc>
                <a:spcPct val="90000"/>
              </a:lnSpc>
            </a:pPr>
            <a:r>
              <a:rPr lang="en-US"/>
              <a:t>Andrew Myers and others, Cornell</a:t>
            </a:r>
          </a:p>
          <a:p>
            <a:pPr lvl="2">
              <a:lnSpc>
                <a:spcPct val="90000"/>
              </a:lnSpc>
            </a:pPr>
            <a:r>
              <a:rPr lang="en-US">
                <a:hlinkClick r:id="rId3"/>
              </a:rPr>
              <a:t>http://www.cs.cornell.edu/jif/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FlowCaml</a:t>
            </a:r>
          </a:p>
          <a:p>
            <a:pPr lvl="2">
              <a:lnSpc>
                <a:spcPct val="90000"/>
              </a:lnSpc>
            </a:pPr>
            <a:r>
              <a:rPr lang="en-US"/>
              <a:t>Vincent Simonet</a:t>
            </a:r>
          </a:p>
          <a:p>
            <a:pPr lvl="2">
              <a:lnSpc>
                <a:spcPct val="90000"/>
              </a:lnSpc>
            </a:pPr>
            <a:r>
              <a:rPr lang="en-US">
                <a:hlinkClick r:id="rId4"/>
              </a:rPr>
              <a:t>http://cristal.inria.fr/~simonet/soft/flowcaml/</a:t>
            </a: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61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FlowCaml</a:t>
            </a:r>
          </a:p>
        </p:txBody>
      </p:sp>
      <p:sp>
        <p:nvSpPr>
          <p:cNvPr id="161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ML-style language with type inference</a:t>
            </a:r>
          </a:p>
          <a:p>
            <a:r>
              <a:rPr lang="en-US"/>
              <a:t>Windows executable flowcaml gives an interactive type checker</a:t>
            </a:r>
          </a:p>
          <a:p>
            <a:pPr lvl="1"/>
            <a:r>
              <a:rPr lang="en-US"/>
              <a:t>Note:  It does not execute the programs, batch compiler flowcamlc compiles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values</a:t>
            </a:r>
          </a:p>
        </p:txBody>
      </p:sp>
      <p:sp>
        <p:nvSpPr>
          <p:cNvPr id="164869" name="Text Box 1029"/>
          <p:cNvSpPr txBox="1">
            <a:spLocks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noFill/>
          <a:ln/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 = 1;;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latin typeface="Courier New" pitchFamily="-65" charset="0"/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x1 : !alice int = 42;;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latin typeface="Courier New" pitchFamily="-65" charset="0"/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x2 : !bob int = 53;;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66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Anonymous functions and lists</a:t>
            </a:r>
          </a:p>
        </p:txBody>
      </p:sp>
      <p:sp>
        <p:nvSpPr>
          <p:cNvPr id="166915" name="Text Box 1027"/>
          <p:cNvSpPr txBox="1">
            <a:spLocks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succ = function x -&gt; x + 1;;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half = function x -&gt; x lsr 1;;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l1 = [1; 2; 3; 4];;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l2 = [x1; x2];;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functions</a:t>
            </a:r>
          </a:p>
        </p:txBody>
      </p:sp>
      <p:sp>
        <p:nvSpPr>
          <p:cNvPr id="167939" name="Text Box 1027"/>
          <p:cNvSpPr txBox="1">
            <a:spLocks noChangeArrowheads="1"/>
          </p:cNvSpPr>
          <p:nvPr>
            <p:ph type="body" idx="1"/>
          </p:nvPr>
        </p:nvSpPr>
        <p:spPr>
          <a:xfrm>
            <a:off x="685800" y="1828800"/>
            <a:ext cx="81534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rec length = function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  [] -&gt; 0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| _ :: tl -&gt; 1 + length tl;;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rec mem0 = function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  [] -&gt; false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| hd :: tl -&gt; hd = 0 || mem0 tl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Does it work?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practice it is not broadly adopted</a:t>
            </a:r>
          </a:p>
          <a:p>
            <a:pPr lvl="1"/>
            <a:r>
              <a:rPr lang="en-US"/>
              <a:t>Technical issue is the complexity of managing policy</a:t>
            </a:r>
          </a:p>
          <a:p>
            <a:pPr lvl="1"/>
            <a:r>
              <a:rPr lang="en-US"/>
              <a:t>I suspect there are social issues as well … the technical issues are not show stoppers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09:55</a:t>
            </a:fld>
            <a:endParaRPr lang="en-US"/>
          </a:p>
        </p:txBody>
      </p:sp>
      <p:sp>
        <p:nvSpPr>
          <p:cNvPr id="198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198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Denning and Denning,</a:t>
            </a:r>
            <a:r>
              <a:rPr lang="en-US" dirty="0" smtClean="0"/>
              <a:t> 1977</a:t>
            </a:r>
          </a:p>
          <a:p>
            <a:pPr lvl="1"/>
            <a:r>
              <a:rPr lang="en-US" dirty="0" smtClean="0"/>
              <a:t>Paper articulates approach</a:t>
            </a:r>
          </a:p>
          <a:p>
            <a:r>
              <a:rPr lang="en-US" dirty="0" err="1" smtClean="0"/>
              <a:t>Volpano</a:t>
            </a:r>
            <a:r>
              <a:rPr lang="en-US" dirty="0" smtClean="0"/>
              <a:t>, Irvine, and Smith, 1996</a:t>
            </a:r>
          </a:p>
          <a:p>
            <a:pPr lvl="1"/>
            <a:r>
              <a:rPr lang="en-US" dirty="0" smtClean="0"/>
              <a:t>Solve open problems in Denning and Denning</a:t>
            </a:r>
          </a:p>
          <a:p>
            <a:r>
              <a:rPr lang="en-US" dirty="0" err="1" smtClean="0"/>
              <a:t>Sabelfeld</a:t>
            </a:r>
            <a:r>
              <a:rPr lang="en-US" dirty="0" smtClean="0"/>
              <a:t> and Myers, 2003</a:t>
            </a:r>
          </a:p>
          <a:p>
            <a:pPr lvl="1"/>
            <a:r>
              <a:rPr lang="en-US" dirty="0" smtClean="0"/>
              <a:t>Survey paper; basis of this presentation</a:t>
            </a:r>
          </a:p>
          <a:p>
            <a:r>
              <a:rPr lang="en-US" dirty="0" err="1" smtClean="0"/>
              <a:t>Pottier</a:t>
            </a:r>
            <a:r>
              <a:rPr lang="en-US" dirty="0" smtClean="0"/>
              <a:t> and </a:t>
            </a:r>
            <a:r>
              <a:rPr lang="en-US" dirty="0" err="1" smtClean="0"/>
              <a:t>Simonet</a:t>
            </a:r>
            <a:r>
              <a:rPr lang="en-US" dirty="0" smtClean="0"/>
              <a:t>, Flow </a:t>
            </a:r>
            <a:r>
              <a:rPr lang="en-US" dirty="0" err="1" smtClean="0"/>
              <a:t>Caml</a:t>
            </a:r>
            <a:r>
              <a:rPr lang="en-US" dirty="0" smtClean="0"/>
              <a:t>, 2005</a:t>
            </a:r>
          </a:p>
          <a:p>
            <a:pPr lvl="1"/>
            <a:r>
              <a:rPr lang="en-US" dirty="0" smtClean="0"/>
              <a:t>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09:58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Consider an example (in no particular language)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Assume H is high and L is Low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638300" y="3200400"/>
            <a:ext cx="5867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H = readHighDatabase()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L = readLowUserInput()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If f(H,L) 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then printLow “Success”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else printLow “Fail”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But!!!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Consider an example (in no particular language)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We do this every day!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1447800" y="2590800"/>
            <a:ext cx="5867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H = readHighDatabase(“passwd”)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L = readLowUserInput()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If checkPassword(H,L) 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then printLow “Success”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else printLow “Fail”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Password checking paradox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shouldn’t we allow someone to write the password program?</a:t>
            </a:r>
          </a:p>
          <a:p>
            <a:r>
              <a:rPr lang="en-US"/>
              <a:t>Why should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password paradox is solved by explicit policy</a:t>
            </a:r>
          </a:p>
          <a:p>
            <a:r>
              <a:rPr lang="en-US"/>
              <a:t>Similar issues arise with crypto algorithms</a:t>
            </a:r>
          </a:p>
          <a:p>
            <a:pPr lvl="1"/>
            <a:r>
              <a:rPr lang="en-US"/>
              <a:t>LoCypher = encrypt (HighClear, goodKey)</a:t>
            </a:r>
          </a:p>
          <a:p>
            <a:r>
              <a:rPr lang="en-US"/>
              <a:t>Cf.</a:t>
            </a:r>
          </a:p>
          <a:p>
            <a:pPr lvl="1"/>
            <a:r>
              <a:rPr lang="en-US"/>
              <a:t>LoCypher = encrypt (HighClear, badKey)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FlowCaml and Policy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FlowCaml solves the policy problem by dividing the program into two parts:  </a:t>
            </a:r>
          </a:p>
          <a:p>
            <a:pPr lvl="1">
              <a:lnSpc>
                <a:spcPct val="90000"/>
              </a:lnSpc>
            </a:pPr>
            <a:r>
              <a:rPr lang="en-US"/>
              <a:t>Flow caml portion (.fml), with all flows checked</a:t>
            </a:r>
          </a:p>
          <a:p>
            <a:pPr lvl="1">
              <a:lnSpc>
                <a:spcPct val="90000"/>
              </a:lnSpc>
            </a:pPr>
            <a:r>
              <a:rPr lang="en-US"/>
              <a:t>Regular caml portion with an annotated interface</a:t>
            </a:r>
          </a:p>
          <a:p>
            <a:pPr>
              <a:lnSpc>
                <a:spcPct val="90000"/>
              </a:lnSpc>
            </a:pPr>
            <a:r>
              <a:rPr lang="en-US"/>
              <a:t>The downgrading of encryption or password validation queries is not done within the flow-checked portion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Zdancewic uses other techniques, including explicit downgrade assertions for confidentiality</a:t>
            </a:r>
          </a:p>
          <a:p>
            <a:endParaRPr lang="en-US"/>
          </a:p>
          <a:p>
            <a:r>
              <a:rPr lang="en-US"/>
              <a:t>Basic philosophy:  uniform enforcement with explicit escape mechanism</a:t>
            </a:r>
          </a:p>
          <a:p>
            <a:pPr lvl="1"/>
            <a:r>
              <a:rPr lang="en-US"/>
              <a:t>Focus analysis on the exceptions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09:59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Dorothy E. Denning and Peter J. Denning, Certification of Programs for Secure Information Flow, </a:t>
            </a:r>
            <a:r>
              <a:rPr lang="en-US" sz="1800" u="sng">
                <a:solidFill>
                  <a:srgbClr val="0000EC"/>
                </a:solidFill>
                <a:hlinkClick r:id="rId3"/>
              </a:rPr>
              <a:t>http://www.seas.upenn.edu/~cis670/Spring2003/p504-denning.pdf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Dennis Volpano, Geoffrey Smith, and Cynthia Irvine, A Sound Type System for Secure Flow Analysis, </a:t>
            </a:r>
            <a:r>
              <a:rPr lang="en-US" sz="1800" u="sng">
                <a:solidFill>
                  <a:srgbClr val="0000EC"/>
                </a:solidFill>
                <a:hlinkClick r:id="rId4"/>
              </a:rPr>
              <a:t>http://www.cs.fiu.edu/~smithg/papers/jcs96.pdf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Steve Zdancewic, Lantian Zheng, Nathaniel Nystrom, and Andrew C. Myers, Secure Program Partitioning, </a:t>
            </a:r>
            <a:r>
              <a:rPr lang="en-US" sz="1800" u="sng">
                <a:solidFill>
                  <a:srgbClr val="0000EC"/>
                </a:solidFill>
                <a:hlinkClick r:id="rId5"/>
              </a:rPr>
              <a:t>http://www.cis.upenn.edu/~stevez/papers/ZZNM02.pdf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Andrei Sabelfeld and Andrew C. Myers, Language-based Information-Flow Security, </a:t>
            </a:r>
            <a:r>
              <a:rPr lang="en-US" sz="1800" u="sng">
                <a:solidFill>
                  <a:srgbClr val="0000EC"/>
                </a:solidFill>
                <a:hlinkClick r:id="rId6"/>
              </a:rPr>
              <a:t>http://www.cs.cornell.edu/andru/papers/jsac/sm-jsac03.pdf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Peng Li and Steve Zdancewic, Downgrading Policies and Relaxed Noninterference, </a:t>
            </a:r>
            <a:r>
              <a:rPr lang="en-US" sz="1800" u="sng">
                <a:solidFill>
                  <a:srgbClr val="0000EC"/>
                </a:solidFill>
                <a:hlinkClick r:id="rId7"/>
              </a:rPr>
              <a:t>http://www.cis.upenn.edu/~stevez/papers/LZ05a.pdf</a:t>
            </a:r>
            <a:endParaRPr lang="en-US" sz="1800" u="sng">
              <a:solidFill>
                <a:srgbClr val="0000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09:55</a:t>
            </a:fld>
            <a:endParaRPr lang="en-US"/>
          </a:p>
        </p:txBody>
      </p:sp>
      <p:sp>
        <p:nvSpPr>
          <p:cNvPr id="202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Explicit flows</a:t>
            </a:r>
          </a:p>
        </p:txBody>
      </p:sp>
      <p:sp>
        <p:nvSpPr>
          <p:cNvPr id="202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 := 17</a:t>
            </a:r>
          </a:p>
          <a:p>
            <a:r>
              <a:rPr lang="en-US"/>
              <a:t>l := h</a:t>
            </a:r>
          </a:p>
          <a:p>
            <a:r>
              <a:rPr lang="en-US"/>
              <a:t>h := l</a:t>
            </a:r>
          </a:p>
        </p:txBody>
      </p:sp>
      <p:sp>
        <p:nvSpPr>
          <p:cNvPr id="202756" name="Text Box 1028"/>
          <p:cNvSpPr txBox="1">
            <a:spLocks noChangeArrowheads="1"/>
          </p:cNvSpPr>
          <p:nvPr/>
        </p:nvSpPr>
        <p:spPr bwMode="auto">
          <a:xfrm>
            <a:off x="3810000" y="2971800"/>
            <a:ext cx="4876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Convention:  </a:t>
            </a:r>
          </a:p>
          <a:p>
            <a:pPr>
              <a:spcBef>
                <a:spcPct val="50000"/>
              </a:spcBef>
            </a:pPr>
            <a:r>
              <a:rPr lang="en-US"/>
              <a:t>	l will be a “low” variable </a:t>
            </a:r>
          </a:p>
          <a:p>
            <a:pPr>
              <a:spcBef>
                <a:spcPct val="50000"/>
              </a:spcBef>
            </a:pPr>
            <a:r>
              <a:rPr lang="en-US"/>
              <a:t>	h will be a “high” variable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09:55</a:t>
            </a:fld>
            <a:endParaRPr lang="en-US"/>
          </a:p>
        </p:txBody>
      </p:sp>
      <p:sp>
        <p:nvSpPr>
          <p:cNvPr id="204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Implicit flows</a:t>
            </a:r>
          </a:p>
        </p:txBody>
      </p:sp>
      <p:sp>
        <p:nvSpPr>
          <p:cNvPr id="204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can we write l:=h?</a:t>
            </a:r>
          </a:p>
          <a:p>
            <a:r>
              <a:rPr lang="en-US"/>
              <a:t>Assume l and h are Booleans</a:t>
            </a:r>
          </a:p>
          <a:p>
            <a:pPr lvl="1"/>
            <a:r>
              <a:rPr lang="en-US"/>
              <a:t>if h then l:= true else l:= false</a:t>
            </a:r>
          </a:p>
          <a:p>
            <a:pPr lvl="1"/>
            <a:r>
              <a:rPr lang="en-US"/>
              <a:t>l := true; if not h then l:= false else skip</a:t>
            </a:r>
          </a:p>
          <a:p>
            <a:pPr lvl="1"/>
            <a:r>
              <a:rPr lang="en-US"/>
              <a:t>l := false; while h do l:=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09:55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“while” language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Sabelfeld and Myers Figures 2 and 3</a:t>
            </a:r>
          </a:p>
          <a:p>
            <a:pPr lvl="2"/>
            <a:r>
              <a:rPr lang="en-US"/>
              <a:t>C 	::= 	skip</a:t>
            </a:r>
            <a:br>
              <a:rPr lang="en-US"/>
            </a:br>
            <a:r>
              <a:rPr lang="en-US"/>
              <a:t>	|  	var := exp</a:t>
            </a:r>
            <a:br>
              <a:rPr lang="en-US"/>
            </a:br>
            <a:r>
              <a:rPr lang="en-US"/>
              <a:t>	|  	C1; C2</a:t>
            </a:r>
            <a:br>
              <a:rPr lang="en-US"/>
            </a:br>
            <a:r>
              <a:rPr lang="en-US"/>
              <a:t>	|	if exp then C1 else C2</a:t>
            </a:r>
            <a:br>
              <a:rPr lang="en-US"/>
            </a:br>
            <a:r>
              <a:rPr lang="en-US"/>
              <a:t>	|	while exp do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09:55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system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Judgment forms:</a:t>
            </a:r>
          </a:p>
          <a:p>
            <a:pPr>
              <a:lnSpc>
                <a:spcPct val="90000"/>
              </a:lnSpc>
            </a:pPr>
            <a:r>
              <a:rPr lang="en-US" sz="2800"/>
              <a:t>Every variable in exp is at or below level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  |-  exp: level</a:t>
            </a:r>
          </a:p>
          <a:p>
            <a:pPr>
              <a:lnSpc>
                <a:spcPct val="90000"/>
              </a:lnSpc>
            </a:pPr>
            <a:r>
              <a:rPr lang="en-US" sz="2800"/>
              <a:t>Every assignment in C is at or above pc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  [pc] |- C</a:t>
            </a:r>
          </a:p>
          <a:p>
            <a:pPr>
              <a:lnSpc>
                <a:spcPct val="90000"/>
              </a:lnSpc>
            </a:pPr>
            <a:r>
              <a:rPr lang="en-US" sz="2800"/>
              <a:t>Typical Rule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|- exp : low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----------------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[low] |- l := exp</a:t>
            </a:r>
            <a:endParaRPr lang="en-US" sz="2400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4724400" y="3844925"/>
            <a:ext cx="4419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342900">
              <a:spcBef>
                <a:spcPct val="50000"/>
              </a:spcBef>
            </a:pPr>
            <a:r>
              <a:rPr lang="en-US" sz="2000"/>
              <a:t>Rule structure:  </a:t>
            </a:r>
          </a:p>
          <a:p>
            <a:pPr defTabSz="342900">
              <a:spcBef>
                <a:spcPct val="50000"/>
              </a:spcBef>
              <a:buFontTx/>
              <a:buChar char="•"/>
            </a:pPr>
            <a:r>
              <a:rPr lang="en-US" sz="2000"/>
              <a:t>	a (possibly empty) set of antecedents is written above the line; consequent below.  </a:t>
            </a:r>
          </a:p>
          <a:p>
            <a:pPr defTabSz="342900">
              <a:spcBef>
                <a:spcPct val="50000"/>
              </a:spcBef>
              <a:buFontTx/>
              <a:buChar char="•"/>
            </a:pPr>
            <a:r>
              <a:rPr lang="en-US" sz="2000"/>
              <a:t>	If the antecedents can all be established then the consequent is established.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09:56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Rules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9992" name="Picture 8" descr="Snapshot 2007-03-01 16-38-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60588"/>
            <a:ext cx="9144000" cy="4697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4/23/09 09:56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flow?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variable of confidential input does not cause a variation of public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USEAMSFONTS" val="0"/>
  <p:tag name="EMBEDFONTS" val="0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0"/>
  <p:tag name="DEFAULTTRANSPARENT" val="0"/>
  <p:tag name="DEFAULTWORKAROUNDTRANSPARENCYBUG" val="0"/>
  <p:tag name="DEFAULTRESOLUTION" val="1200"/>
  <p:tag name="DEFAULTWORDWRAP" val="0"/>
  <p:tag name="DEFAULTMAGNIFICATION" val="2000"/>
  <p:tag name="DEFAULTWIDTH" val="0"/>
  <p:tag name="DEFAULTHEIGHT" val="0"/>
</p:tagLst>
</file>

<file path=ppt/theme/theme1.xml><?xml version="1.0" encoding="utf-8"?>
<a:theme xmlns:a="http://schemas.openxmlformats.org/drawingml/2006/main" name="Lecture2">
  <a:themeElements>
    <a:clrScheme name="Lecture2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Lecture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Lectur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HD:Users:hook:Instruction:Security:Lecture2.ppt</Template>
  <TotalTime>17505</TotalTime>
  <Words>1872</Words>
  <Application>Microsoft PowerPoint</Application>
  <PresentationFormat>On-screen Show (4:3)</PresentationFormat>
  <Paragraphs>293</Paragraphs>
  <Slides>36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Times</vt:lpstr>
      <vt:lpstr>Tahoma</vt:lpstr>
      <vt:lpstr>Futura Condensed</vt:lpstr>
      <vt:lpstr>Courier New</vt:lpstr>
      <vt:lpstr>Arial</vt:lpstr>
      <vt:lpstr>Symbol</vt:lpstr>
      <vt:lpstr>Times-Roman</vt:lpstr>
      <vt:lpstr>Courier</vt:lpstr>
      <vt:lpstr>Zapf Dingbats</vt:lpstr>
      <vt:lpstr>Lecture2</vt:lpstr>
      <vt:lpstr>Information Flow</vt:lpstr>
      <vt:lpstr>Program analysis</vt:lpstr>
      <vt:lpstr>History</vt:lpstr>
      <vt:lpstr>Explicit flows</vt:lpstr>
      <vt:lpstr>Implicit flows</vt:lpstr>
      <vt:lpstr>Simple “while” language</vt:lpstr>
      <vt:lpstr>Type system</vt:lpstr>
      <vt:lpstr>Inference Rules</vt:lpstr>
      <vt:lpstr>What is a flow?</vt:lpstr>
      <vt:lpstr>Direct examples</vt:lpstr>
      <vt:lpstr>Direct examples</vt:lpstr>
      <vt:lpstr>Simple Program</vt:lpstr>
      <vt:lpstr>Simple Program</vt:lpstr>
      <vt:lpstr>Simple Program</vt:lpstr>
      <vt:lpstr>Simple Program</vt:lpstr>
      <vt:lpstr>Simple Program</vt:lpstr>
      <vt:lpstr>Simple Program</vt:lpstr>
      <vt:lpstr>Simple Program</vt:lpstr>
      <vt:lpstr>Slide 19</vt:lpstr>
      <vt:lpstr>Exercise</vt:lpstr>
      <vt:lpstr>Theoretical results</vt:lpstr>
      <vt:lpstr>Effects beyond Assignment</vt:lpstr>
      <vt:lpstr>Information Flow Languages</vt:lpstr>
      <vt:lpstr>FlowCaml</vt:lpstr>
      <vt:lpstr>Declaring values</vt:lpstr>
      <vt:lpstr>Anonymous functions and lists</vt:lpstr>
      <vt:lpstr>Defining functions</vt:lpstr>
      <vt:lpstr>Demo</vt:lpstr>
      <vt:lpstr>Does it work?</vt:lpstr>
      <vt:lpstr>Recall</vt:lpstr>
      <vt:lpstr>But!!!</vt:lpstr>
      <vt:lpstr>Password checking paradox</vt:lpstr>
      <vt:lpstr>Policy</vt:lpstr>
      <vt:lpstr>FlowCaml and Policy</vt:lpstr>
      <vt:lpstr>Policy</vt:lpstr>
      <vt:lpstr>Further reading</vt:lpstr>
    </vt:vector>
  </TitlesOfParts>
  <Company>ſ倀ի_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Access Control</dc:title>
  <dc:creator>James Hook</dc:creator>
  <cp:lastModifiedBy>James Hook</cp:lastModifiedBy>
  <cp:revision>46</cp:revision>
  <cp:lastPrinted>2005-10-24T22:18:47Z</cp:lastPrinted>
  <dcterms:created xsi:type="dcterms:W3CDTF">2009-04-22T18:33:08Z</dcterms:created>
  <dcterms:modified xsi:type="dcterms:W3CDTF">2009-04-23T20:41:21Z</dcterms:modified>
</cp:coreProperties>
</file>