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2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slides/slide35.xml" ContentType="application/vnd.openxmlformats-officedocument.presentationml.slide+xml"/>
  <Override PartName="/ppt/notesSlides/notesSlide25.xml" ContentType="application/vnd.openxmlformats-officedocument.presentationml.notesSlide+xml"/>
  <Override PartName="/ppt/notesSlides/notesSlide27.xml" ContentType="application/vnd.openxmlformats-officedocument.presentationml.notesSlide+xml"/>
  <Override PartName="/docProps/app.xml" ContentType="application/vnd.openxmlformats-officedocument.extended-properties+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notesSlides/notesSlide19.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slides/slide34.xml" ContentType="application/vnd.openxmlformats-officedocument.presentationml.slide+xml"/>
  <Override PartName="/ppt/notesSlides/notesSlide26.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notesSlides/notesSlide24.xml" ContentType="application/vnd.openxmlformats-officedocument.presentationml.notesSlide+xml"/>
  <Override PartName="/ppt/slides/slide24.xml" ContentType="application/vnd.openxmlformats-officedocument.presentationml.slide+xml"/>
  <Override PartName="/ppt/tags/tag1.xml" ContentType="application/vnd.openxmlformats-officedocument.presentationml.tags+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notesSlides/notesSlide20.xml" ContentType="application/vnd.openxmlformats-officedocument.presentationml.notes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38"/>
  </p:notesMasterIdLst>
  <p:handoutMasterIdLst>
    <p:handoutMasterId r:id="rId39"/>
  </p:handoutMasterIdLst>
  <p:sldIdLst>
    <p:sldId id="256" r:id="rId2"/>
    <p:sldId id="384" r:id="rId3"/>
    <p:sldId id="385" r:id="rId4"/>
    <p:sldId id="386" r:id="rId5"/>
    <p:sldId id="387" r:id="rId6"/>
    <p:sldId id="371" r:id="rId7"/>
    <p:sldId id="372" r:id="rId8"/>
    <p:sldId id="373" r:id="rId9"/>
    <p:sldId id="374" r:id="rId10"/>
    <p:sldId id="375" r:id="rId11"/>
    <p:sldId id="376" r:id="rId12"/>
    <p:sldId id="377" r:id="rId13"/>
    <p:sldId id="378" r:id="rId14"/>
    <p:sldId id="379" r:id="rId15"/>
    <p:sldId id="380" r:id="rId16"/>
    <p:sldId id="381" r:id="rId17"/>
    <p:sldId id="382" r:id="rId18"/>
    <p:sldId id="383" r:id="rId19"/>
    <p:sldId id="329" r:id="rId20"/>
    <p:sldId id="336" r:id="rId21"/>
    <p:sldId id="337" r:id="rId22"/>
    <p:sldId id="338" r:id="rId23"/>
    <p:sldId id="343" r:id="rId24"/>
    <p:sldId id="339" r:id="rId25"/>
    <p:sldId id="340" r:id="rId26"/>
    <p:sldId id="341" r:id="rId27"/>
    <p:sldId id="342" r:id="rId28"/>
    <p:sldId id="354" r:id="rId29"/>
    <p:sldId id="355" r:id="rId30"/>
    <p:sldId id="356" r:id="rId31"/>
    <p:sldId id="333" r:id="rId32"/>
    <p:sldId id="331" r:id="rId33"/>
    <p:sldId id="334" r:id="rId34"/>
    <p:sldId id="335" r:id="rId35"/>
    <p:sldId id="330" r:id="rId36"/>
    <p:sldId id="370" r:id="rId37"/>
  </p:sldIdLst>
  <p:sldSz cx="9144000" cy="6858000" type="screen4x3"/>
  <p:notesSz cx="6858000" cy="9144000"/>
  <p:custDataLst>
    <p:tags r:id="rId41"/>
  </p:custDataLst>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a:srgbClr val="CCFF66"/>
    <a:srgbClr val="FFFF66"/>
    <a:srgbClr val="0000FF"/>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32787"/>
    <p:restoredTop sz="90929"/>
  </p:normalViewPr>
  <p:slideViewPr>
    <p:cSldViewPr>
      <p:cViewPr>
        <p:scale>
          <a:sx n="100" d="100"/>
          <a:sy n="100" d="100"/>
        </p:scale>
        <p:origin x="-2368" y="-1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viewProps" Target="viewProp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tableStyles" Target="tableStyle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presProps" Target="presProps.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theme" Target="theme/theme1.xml"/><Relationship Id="rId4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notesMaster" Target="notesMasters/notesMaster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2796448-B209-3D49-B879-D4847A0E441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25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2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251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25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25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75B1149-F97F-224C-9123-2CE463E2B7E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AC56DB-C5AA-A541-9F5F-2BE376D550BE}" type="slidenum">
              <a:rPr lang="en-US"/>
              <a:pPr/>
              <a:t>1</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38031E-D649-A54C-81BC-A6F9E7041840}" type="slidenum">
              <a:rPr lang="en-US"/>
              <a:pPr/>
              <a:t>18</a:t>
            </a:fld>
            <a:endParaRPr lang="en-US"/>
          </a:p>
        </p:txBody>
      </p:sp>
      <p:sp>
        <p:nvSpPr>
          <p:cNvPr id="26624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4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BCC00-674A-DD48-A862-6C19969D023E}" type="slidenum">
              <a:rPr lang="en-US"/>
              <a:pPr/>
              <a:t>19</a:t>
            </a:fld>
            <a:endParaRPr lang="en-US"/>
          </a:p>
        </p:txBody>
      </p:sp>
      <p:sp>
        <p:nvSpPr>
          <p:cNvPr id="344066" name="Rectangle 2"/>
          <p:cNvSpPr>
            <a:spLocks noGrp="1" noRot="1" noChangeAspec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33B6EC-2DBA-1846-8E29-739C9082B090}" type="slidenum">
              <a:rPr lang="en-US"/>
              <a:pPr/>
              <a:t>20</a:t>
            </a:fld>
            <a:endParaRPr lang="en-US"/>
          </a:p>
        </p:txBody>
      </p:sp>
      <p:sp>
        <p:nvSpPr>
          <p:cNvPr id="417794" name="Rectangle 2"/>
          <p:cNvSpPr>
            <a:spLocks noGrp="1" noRot="1" noChangeAspect="1" noChangeArrowheads="1" noTextEdit="1"/>
          </p:cNvSpPr>
          <p:nvPr>
            <p:ph type="sldImg"/>
          </p:nvPr>
        </p:nvSpPr>
        <p:spPr>
          <a:ln/>
        </p:spPr>
      </p:sp>
      <p:sp>
        <p:nvSpPr>
          <p:cNvPr id="417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1D3F5-20FD-7C4D-B314-43012FCEB78C}" type="slidenum">
              <a:rPr lang="en-US"/>
              <a:pPr/>
              <a:t>21</a:t>
            </a:fld>
            <a:endParaRPr lang="en-US"/>
          </a:p>
        </p:txBody>
      </p:sp>
      <p:sp>
        <p:nvSpPr>
          <p:cNvPr id="418818" name="Rectangle 2"/>
          <p:cNvSpPr>
            <a:spLocks noGrp="1" noRot="1" noChangeAspect="1" noChangeArrowheads="1" noTextEdit="1"/>
          </p:cNvSpPr>
          <p:nvPr>
            <p:ph type="sldImg"/>
          </p:nvPr>
        </p:nvSpPr>
        <p:spPr>
          <a:ln/>
        </p:spPr>
      </p:sp>
      <p:sp>
        <p:nvSpPr>
          <p:cNvPr id="418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5D26E-6810-DE48-956B-EC4F0F8C517D}" type="slidenum">
              <a:rPr lang="en-US"/>
              <a:pPr/>
              <a:t>22</a:t>
            </a:fld>
            <a:endParaRPr lang="en-US"/>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4DEE53-BFCA-FB4F-BE95-83ABE5E1A601}" type="slidenum">
              <a:rPr lang="en-US"/>
              <a:pPr/>
              <a:t>23</a:t>
            </a:fld>
            <a:endParaRPr lang="en-US"/>
          </a:p>
        </p:txBody>
      </p:sp>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1A6C7F-0CC5-EB4F-BF86-9FC8833A0E3B}" type="slidenum">
              <a:rPr lang="en-US"/>
              <a:pPr/>
              <a:t>24</a:t>
            </a:fld>
            <a:endParaRPr lang="en-US"/>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811E5B-158C-A340-AE2E-187B131E5B10}" type="slidenum">
              <a:rPr lang="en-US"/>
              <a:pPr/>
              <a:t>25</a:t>
            </a:fld>
            <a:endParaRPr lang="en-US"/>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3B95F-6143-DC4E-A26D-0072C1AB2B2F}" type="slidenum">
              <a:rPr lang="en-US"/>
              <a:pPr/>
              <a:t>26</a:t>
            </a:fld>
            <a:endParaRPr lang="en-US"/>
          </a:p>
        </p:txBody>
      </p:sp>
      <p:sp>
        <p:nvSpPr>
          <p:cNvPr id="447490" name="Rectangle 2"/>
          <p:cNvSpPr>
            <a:spLocks noGrp="1" noRot="1" noChangeAspect="1" noChangeArrowheads="1" noTextEdit="1"/>
          </p:cNvSpPr>
          <p:nvPr>
            <p:ph type="sldImg"/>
          </p:nvPr>
        </p:nvSpPr>
        <p:spPr>
          <a:ln/>
        </p:spPr>
      </p:sp>
      <p:sp>
        <p:nvSpPr>
          <p:cNvPr id="447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0063B-DAD7-DD45-B384-EF3E00C793FB}" type="slidenum">
              <a:rPr lang="en-US"/>
              <a:pPr/>
              <a:t>27</a:t>
            </a:fld>
            <a:endParaRPr lang="en-US"/>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5685B-08AF-9A4D-A528-3A3113745672}" type="slidenum">
              <a:rPr lang="en-US"/>
              <a:pPr/>
              <a:t>6</a:t>
            </a:fld>
            <a:endParaRPr lang="en-US"/>
          </a:p>
        </p:txBody>
      </p:sp>
      <p:sp>
        <p:nvSpPr>
          <p:cNvPr id="24576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57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5C33B-F66D-C248-B4AD-42527810EA1E}" type="slidenum">
              <a:rPr lang="en-US"/>
              <a:pPr/>
              <a:t>28</a:t>
            </a:fld>
            <a:endParaRPr lang="en-US"/>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2BB320-BE0A-9348-9F54-B518DC338CC4}" type="slidenum">
              <a:rPr lang="en-US"/>
              <a:pPr/>
              <a:t>29</a:t>
            </a:fld>
            <a:endParaRPr lang="en-US"/>
          </a:p>
        </p:txBody>
      </p:sp>
      <p:sp>
        <p:nvSpPr>
          <p:cNvPr id="450562" name="Rectangle 2"/>
          <p:cNvSpPr>
            <a:spLocks noGrp="1" noRot="1" noChangeAspect="1" noChangeArrowheads="1" noTextEdit="1"/>
          </p:cNvSpPr>
          <p:nvPr>
            <p:ph type="sldImg"/>
          </p:nvPr>
        </p:nvSpPr>
        <p:spPr>
          <a:ln/>
        </p:spPr>
      </p:sp>
      <p:sp>
        <p:nvSpPr>
          <p:cNvPr id="450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97AF82-DE1D-7745-8C61-DC96FAA0120F}" type="slidenum">
              <a:rPr lang="en-US"/>
              <a:pPr/>
              <a:t>30</a:t>
            </a:fld>
            <a:endParaRPr lang="en-US"/>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AE06F5-1B84-AC4E-AD1C-176E1DC855D1}" type="slidenum">
              <a:rPr lang="en-US"/>
              <a:pPr/>
              <a:t>31</a:t>
            </a:fld>
            <a:endParaRPr lang="en-US"/>
          </a:p>
        </p:txBody>
      </p:sp>
      <p:sp>
        <p:nvSpPr>
          <p:cNvPr id="35225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22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6AB8E2-FB18-FF46-85B0-7F3968D1A542}" type="slidenum">
              <a:rPr lang="en-US"/>
              <a:pPr/>
              <a:t>32</a:t>
            </a:fld>
            <a:endParaRPr lang="en-US"/>
          </a:p>
        </p:txBody>
      </p:sp>
      <p:sp>
        <p:nvSpPr>
          <p:cNvPr id="34816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43323-6A74-0448-AB66-C667528DB709}" type="slidenum">
              <a:rPr lang="en-US"/>
              <a:pPr/>
              <a:t>33</a:t>
            </a:fld>
            <a:endParaRPr lang="en-US"/>
          </a:p>
        </p:txBody>
      </p:sp>
      <p:sp>
        <p:nvSpPr>
          <p:cNvPr id="35430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43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510AF-E971-CC41-9EB8-3BF84700D81B}" type="slidenum">
              <a:rPr lang="en-US"/>
              <a:pPr/>
              <a:t>34</a:t>
            </a:fld>
            <a:endParaRPr lang="en-US"/>
          </a:p>
        </p:txBody>
      </p:sp>
      <p:sp>
        <p:nvSpPr>
          <p:cNvPr id="3563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63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E6AD8B-EC41-DB40-942F-C216EB12E5B8}" type="slidenum">
              <a:rPr lang="en-US"/>
              <a:pPr/>
              <a:t>35</a:t>
            </a:fld>
            <a:endParaRPr lang="en-US"/>
          </a:p>
        </p:txBody>
      </p:sp>
      <p:sp>
        <p:nvSpPr>
          <p:cNvPr id="3461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61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C4A8D-239F-7249-B04D-339D41D3424E}" type="slidenum">
              <a:rPr lang="en-US"/>
              <a:pPr/>
              <a:t>36</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1F9751-FF54-AE40-9A8F-620462031F3B}" type="slidenum">
              <a:rPr lang="en-US"/>
              <a:pPr/>
              <a:t>7</a:t>
            </a:fld>
            <a:endParaRPr lang="en-US"/>
          </a:p>
        </p:txBody>
      </p:sp>
      <p:sp>
        <p:nvSpPr>
          <p:cNvPr id="24781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78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7CFCEC-33BB-DF4B-936B-2CFEBDAF3F75}" type="slidenum">
              <a:rPr lang="en-US"/>
              <a:pPr/>
              <a:t>8</a:t>
            </a:fld>
            <a:endParaRPr lang="en-US"/>
          </a:p>
        </p:txBody>
      </p:sp>
      <p:sp>
        <p:nvSpPr>
          <p:cNvPr id="24985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98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210AED-946B-4C4B-B226-61F6B7DB6C72}" type="slidenum">
              <a:rPr lang="en-US"/>
              <a:pPr/>
              <a:t>9</a:t>
            </a:fld>
            <a:endParaRPr lang="en-US"/>
          </a:p>
        </p:txBody>
      </p:sp>
      <p:sp>
        <p:nvSpPr>
          <p:cNvPr id="25190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19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2BF298-D6E2-B14B-A4D0-AF10C0F4C9DD}" type="slidenum">
              <a:rPr lang="en-US"/>
              <a:pPr/>
              <a:t>10</a:t>
            </a:fld>
            <a:endParaRPr lang="en-US"/>
          </a:p>
        </p:txBody>
      </p:sp>
      <p:sp>
        <p:nvSpPr>
          <p:cNvPr id="2539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39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355441-0992-2748-B9C4-3F640949988A}" type="slidenum">
              <a:rPr lang="en-US"/>
              <a:pPr/>
              <a:t>11</a:t>
            </a:fld>
            <a:endParaRPr lang="en-US"/>
          </a:p>
        </p:txBody>
      </p:sp>
      <p:sp>
        <p:nvSpPr>
          <p:cNvPr id="25600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F4D517-D338-8A4C-82DC-75D4265C6ABB}" type="slidenum">
              <a:rPr lang="en-US"/>
              <a:pPr/>
              <a:t>12</a:t>
            </a:fld>
            <a:endParaRPr lang="en-US"/>
          </a:p>
        </p:txBody>
      </p:sp>
      <p:sp>
        <p:nvSpPr>
          <p:cNvPr id="25805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805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E79452-0834-E345-BAD5-85AD5666D23D}" type="slidenum">
              <a:rPr lang="en-US"/>
              <a:pPr/>
              <a:t>13</a:t>
            </a:fld>
            <a:endParaRPr lang="en-US"/>
          </a:p>
        </p:txBody>
      </p:sp>
      <p:sp>
        <p:nvSpPr>
          <p:cNvPr id="26009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009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154E0D84-E120-5648-9BFA-7F95958BA6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16BD582F-348D-8545-AF94-A7252F2C96E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79B303D-DD5C-D643-A575-5AF1433F4D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smtClean="0"/>
            </a:lvl1pPr>
          </a:lstStyle>
          <a:p>
            <a:fld id="{8A940A99-8B6E-254F-BABD-F489AF77A9AC}" type="datetime8">
              <a:rPr lang="en-US"/>
              <a:pPr/>
              <a:t>4/16/09 13:07</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smtClean="0"/>
            </a:lvl1pPr>
          </a:lstStyle>
          <a:p>
            <a:fld id="{9B33E612-8EF8-D348-84C1-779F6291E37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5AF3006-E438-6943-A69E-F1D76C30916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B2FCEC6C-E34F-1343-895B-6A6B7BA24F0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22ACF29F-F9C6-0649-BFCF-7DBE1D09DB4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B0FD985D-5EF2-BB4A-ADD8-4D339163979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F00CC1B1-CA79-6146-BF41-9F9420EE601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F358912C-6F2E-B440-86F6-093F60227A2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AAE999C-BE7E-2346-B5C5-44F870A552E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8A940A99-8B6E-254F-BABD-F489AF77A9AC}" type="datetime8">
              <a:rPr lang="en-US"/>
              <a:pPr/>
              <a:t>4/16/09 13:07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FCC53E8-5DEF-2349-A751-A8193593352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Futura Condensed" charset="0"/>
              </a:defRPr>
            </a:lvl1pPr>
          </a:lstStyle>
          <a:p>
            <a:fld id="{8A940A99-8B6E-254F-BABD-F489AF77A9AC}" type="datetime8">
              <a:rPr lang="en-US"/>
              <a:pPr/>
              <a:t>4/16/09 13:07</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AF3AE21-F69A-884B-8854-017E2A10E5F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charset="0"/>
        </a:defRPr>
      </a:lvl2pPr>
      <a:lvl3pPr algn="ctr" rtl="0" fontAlgn="base">
        <a:spcBef>
          <a:spcPct val="0"/>
        </a:spcBef>
        <a:spcAft>
          <a:spcPct val="0"/>
        </a:spcAft>
        <a:defRPr sz="4400">
          <a:solidFill>
            <a:schemeClr val="tx2"/>
          </a:solidFill>
          <a:latin typeface="Tahoma" charset="0"/>
        </a:defRPr>
      </a:lvl3pPr>
      <a:lvl4pPr algn="ctr" rtl="0" fontAlgn="base">
        <a:spcBef>
          <a:spcPct val="0"/>
        </a:spcBef>
        <a:spcAft>
          <a:spcPct val="0"/>
        </a:spcAft>
        <a:defRPr sz="4400">
          <a:solidFill>
            <a:schemeClr val="tx2"/>
          </a:solidFill>
          <a:latin typeface="Tahoma" charset="0"/>
        </a:defRPr>
      </a:lvl4pPr>
      <a:lvl5pPr algn="ctr" rtl="0" fontAlgn="base">
        <a:spcBef>
          <a:spcPct val="0"/>
        </a:spcBef>
        <a:spcAft>
          <a:spcPct val="0"/>
        </a:spcAft>
        <a:defRPr sz="4400">
          <a:solidFill>
            <a:schemeClr val="tx2"/>
          </a:solidFill>
          <a:latin typeface="Tahoma" charset="0"/>
        </a:defRPr>
      </a:lvl5pPr>
      <a:lvl6pPr marL="457200" algn="ctr" rtl="0" fontAlgn="base">
        <a:spcBef>
          <a:spcPct val="0"/>
        </a:spcBef>
        <a:spcAft>
          <a:spcPct val="0"/>
        </a:spcAft>
        <a:defRPr sz="4400">
          <a:solidFill>
            <a:schemeClr val="tx2"/>
          </a:solidFill>
          <a:latin typeface="Tahoma" charset="0"/>
        </a:defRPr>
      </a:lvl6pPr>
      <a:lvl7pPr marL="914400" algn="ctr" rtl="0" fontAlgn="base">
        <a:spcBef>
          <a:spcPct val="0"/>
        </a:spcBef>
        <a:spcAft>
          <a:spcPct val="0"/>
        </a:spcAft>
        <a:defRPr sz="4400">
          <a:solidFill>
            <a:schemeClr val="tx2"/>
          </a:solidFill>
          <a:latin typeface="Tahoma" charset="0"/>
        </a:defRPr>
      </a:lvl7pPr>
      <a:lvl8pPr marL="1371600" algn="ctr" rtl="0" fontAlgn="base">
        <a:spcBef>
          <a:spcPct val="0"/>
        </a:spcBef>
        <a:spcAft>
          <a:spcPct val="0"/>
        </a:spcAft>
        <a:defRPr sz="4400">
          <a:solidFill>
            <a:schemeClr val="tx2"/>
          </a:solidFill>
          <a:latin typeface="Tahoma" charset="0"/>
        </a:defRPr>
      </a:lvl8pPr>
      <a:lvl9pPr marL="1828800" algn="ctr"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085850" indent="-228600" algn="l" rtl="0" fontAlgn="base">
        <a:spcBef>
          <a:spcPct val="20000"/>
        </a:spcBef>
        <a:spcAft>
          <a:spcPct val="0"/>
        </a:spcAft>
        <a:buChar char="•"/>
        <a:defRPr sz="2400">
          <a:solidFill>
            <a:schemeClr val="tx1"/>
          </a:solidFill>
          <a:latin typeface="+mn-lt"/>
          <a:ea typeface="ＭＳ Ｐゴシック" charset="-128"/>
        </a:defRPr>
      </a:lvl3pPr>
      <a:lvl4pPr marL="1428750" indent="-228600" algn="l" rtl="0" fontAlgn="base">
        <a:spcBef>
          <a:spcPct val="20000"/>
        </a:spcBef>
        <a:spcAft>
          <a:spcPct val="0"/>
        </a:spcAft>
        <a:buChar char="–"/>
        <a:defRPr sz="2000">
          <a:solidFill>
            <a:schemeClr val="tx1"/>
          </a:solidFill>
          <a:latin typeface="+mn-lt"/>
          <a:ea typeface="ＭＳ Ｐゴシック" charset="-128"/>
        </a:defRPr>
      </a:lvl4pPr>
      <a:lvl5pPr marL="1771650" indent="-228600" algn="l" rtl="0" fontAlgn="base">
        <a:spcBef>
          <a:spcPct val="20000"/>
        </a:spcBef>
        <a:spcAft>
          <a:spcPct val="0"/>
        </a:spcAft>
        <a:buChar char="»"/>
        <a:defRPr sz="2000">
          <a:solidFill>
            <a:schemeClr val="tx1"/>
          </a:solidFill>
          <a:latin typeface="+mn-lt"/>
          <a:ea typeface="ＭＳ Ｐゴシック" charset="-128"/>
        </a:defRPr>
      </a:lvl5pPr>
      <a:lvl6pPr marL="2228850" indent="-228600" algn="l" rtl="0" fontAlgn="base">
        <a:spcBef>
          <a:spcPct val="20000"/>
        </a:spcBef>
        <a:spcAft>
          <a:spcPct val="0"/>
        </a:spcAft>
        <a:buChar char="»"/>
        <a:defRPr sz="2000">
          <a:solidFill>
            <a:schemeClr val="tx1"/>
          </a:solidFill>
          <a:latin typeface="+mn-lt"/>
          <a:ea typeface="ＭＳ Ｐゴシック" charset="-128"/>
        </a:defRPr>
      </a:lvl6pPr>
      <a:lvl7pPr marL="2686050" indent="-228600" algn="l" rtl="0" fontAlgn="base">
        <a:spcBef>
          <a:spcPct val="20000"/>
        </a:spcBef>
        <a:spcAft>
          <a:spcPct val="0"/>
        </a:spcAft>
        <a:buChar char="»"/>
        <a:defRPr sz="2000">
          <a:solidFill>
            <a:schemeClr val="tx1"/>
          </a:solidFill>
          <a:latin typeface="+mn-lt"/>
          <a:ea typeface="ＭＳ Ｐゴシック" charset="-128"/>
        </a:defRPr>
      </a:lvl7pPr>
      <a:lvl8pPr marL="3143250" indent="-228600" algn="l" rtl="0" fontAlgn="base">
        <a:spcBef>
          <a:spcPct val="20000"/>
        </a:spcBef>
        <a:spcAft>
          <a:spcPct val="0"/>
        </a:spcAft>
        <a:buChar char="»"/>
        <a:defRPr sz="2000">
          <a:solidFill>
            <a:schemeClr val="tx1"/>
          </a:solidFill>
          <a:latin typeface="+mn-lt"/>
          <a:ea typeface="ＭＳ Ｐゴシック" charset="-128"/>
        </a:defRPr>
      </a:lvl8pPr>
      <a:lvl9pPr marL="360045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4" Type="http://schemas.openxmlformats.org/officeDocument/2006/relationships/hyperlink" Target="http://www.usatoday.com/news/washington/2006-05-10-nsa_x.htm"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www.commondreams.org/headlines05/1216-01.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6" Type="http://schemas.openxmlformats.org/officeDocument/2006/relationships/hyperlink" Target="mailto:hook@beethoven.cs.pdx.edu" TargetMode="External"/><Relationship Id="rId4" Type="http://schemas.openxmlformats.org/officeDocument/2006/relationships/hyperlink" Target="mailto:hook@cs.pdx.edu"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mailto:jghook@pdx.edu" TargetMode="External"/><Relationship Id="rId5" Type="http://schemas.openxmlformats.org/officeDocument/2006/relationships/hyperlink" Target="mailto:hook@linux.cecs.pdx.edu"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8A940A99-8B6E-254F-BABD-F489AF77A9AC}" type="datetime8">
              <a:rPr lang="en-US"/>
              <a:pPr/>
              <a:t>4/16/09 13:07</a:t>
            </a:fld>
            <a:endParaRPr lang="en-US"/>
          </a:p>
        </p:txBody>
      </p:sp>
      <p:sp>
        <p:nvSpPr>
          <p:cNvPr id="2050" name="Rectangle 2"/>
          <p:cNvSpPr>
            <a:spLocks noGrp="1" noChangeArrowheads="1"/>
          </p:cNvSpPr>
          <p:nvPr>
            <p:ph type="ctrTitle"/>
          </p:nvPr>
        </p:nvSpPr>
        <p:spPr>
          <a:xfrm>
            <a:off x="685800" y="2286000"/>
            <a:ext cx="7772400" cy="1143000"/>
          </a:xfrm>
        </p:spPr>
        <p:txBody>
          <a:bodyPr/>
          <a:lstStyle/>
          <a:p>
            <a:r>
              <a:rPr lang="en-US"/>
              <a:t>Lecture 6:</a:t>
            </a:r>
            <a:br>
              <a:rPr lang="en-US"/>
            </a:br>
            <a:r>
              <a:rPr lang="en-US"/>
              <a:t>Identity and Data Mining</a:t>
            </a:r>
          </a:p>
        </p:txBody>
      </p:sp>
      <p:sp>
        <p:nvSpPr>
          <p:cNvPr id="2051" name="Rectangle 3"/>
          <p:cNvSpPr>
            <a:spLocks noGrp="1" noChangeArrowheads="1"/>
          </p:cNvSpPr>
          <p:nvPr>
            <p:ph type="subTitle" idx="1"/>
          </p:nvPr>
        </p:nvSpPr>
        <p:spPr>
          <a:xfrm>
            <a:off x="1371600" y="4191000"/>
            <a:ext cx="6400800" cy="1752600"/>
          </a:xfrm>
        </p:spPr>
        <p:txBody>
          <a:bodyPr/>
          <a:lstStyle/>
          <a:p>
            <a:r>
              <a:rPr lang="en-US"/>
              <a:t>James Hook</a:t>
            </a:r>
            <a:br>
              <a:rPr lang="en-US"/>
            </a:br>
            <a:r>
              <a:rPr lang="en-US" sz="2800"/>
              <a:t>(Some material from Bishop, 2004)</a:t>
            </a:r>
            <a:endParaRPr lang="en-US"/>
          </a:p>
        </p:txBody>
      </p:sp>
      <p:sp>
        <p:nvSpPr>
          <p:cNvPr id="2053" name="Text Box 5"/>
          <p:cNvSpPr txBox="1">
            <a:spLocks noChangeArrowheads="1"/>
          </p:cNvSpPr>
          <p:nvPr/>
        </p:nvSpPr>
        <p:spPr bwMode="auto">
          <a:xfrm>
            <a:off x="1143000" y="0"/>
            <a:ext cx="7391400" cy="21018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a:solidFill>
                  <a:schemeClr val="tx2"/>
                </a:solidFill>
              </a:rPr>
              <a:t>CS 591:  Introduction to Computer Security</a:t>
            </a:r>
            <a:br>
              <a:rPr lang="en-US" sz="4400">
                <a:solidFill>
                  <a:schemeClr val="tx2"/>
                </a:solidFill>
              </a:rPr>
            </a:br>
            <a:endParaRPr lang="en-US" sz="440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13:07</a:t>
            </a:fld>
            <a:endParaRPr lang="en-US"/>
          </a:p>
        </p:txBody>
      </p:sp>
      <p:sp>
        <p:nvSpPr>
          <p:cNvPr id="252930" name="Rectangle 2"/>
          <p:cNvSpPr>
            <a:spLocks noGrp="1" noChangeArrowheads="1"/>
          </p:cNvSpPr>
          <p:nvPr>
            <p:ph type="title"/>
          </p:nvPr>
        </p:nvSpPr>
        <p:spPr/>
        <p:txBody>
          <a:bodyPr/>
          <a:lstStyle/>
          <a:p>
            <a:r>
              <a:rPr lang="en-US"/>
              <a:t>Users and Rules</a:t>
            </a:r>
          </a:p>
        </p:txBody>
      </p:sp>
      <p:sp>
        <p:nvSpPr>
          <p:cNvPr id="252931" name="Rectangle 3"/>
          <p:cNvSpPr>
            <a:spLocks noGrp="1" noChangeArrowheads="1"/>
          </p:cNvSpPr>
          <p:nvPr>
            <p:ph type="body" idx="1"/>
          </p:nvPr>
        </p:nvSpPr>
        <p:spPr/>
        <p:txBody>
          <a:bodyPr/>
          <a:lstStyle/>
          <a:p>
            <a:pPr marL="915988" indent="-915988">
              <a:lnSpc>
                <a:spcPct val="90000"/>
              </a:lnSpc>
              <a:buFontTx/>
              <a:buNone/>
            </a:pPr>
            <a:r>
              <a:rPr lang="en-US" sz="2800"/>
              <a:t>CR3	The allowed relations must meet the requirements imposed by the principle of separation of duty.</a:t>
            </a:r>
          </a:p>
          <a:p>
            <a:pPr marL="915988" indent="-915988">
              <a:lnSpc>
                <a:spcPct val="90000"/>
              </a:lnSpc>
              <a:buFontTx/>
              <a:buNone/>
            </a:pPr>
            <a:r>
              <a:rPr lang="en-US" sz="2800"/>
              <a:t>ER3	The system must authenticate each user attempting to execute a TP</a:t>
            </a:r>
          </a:p>
          <a:p>
            <a:pPr marL="1316038" lvl="1">
              <a:lnSpc>
                <a:spcPct val="90000"/>
              </a:lnSpc>
            </a:pPr>
            <a:r>
              <a:rPr lang="en-US" sz="2400"/>
              <a:t>Type of authentication undefined, and depends on the instantiation</a:t>
            </a:r>
          </a:p>
          <a:p>
            <a:pPr marL="1316038" lvl="1">
              <a:lnSpc>
                <a:spcPct val="90000"/>
              </a:lnSpc>
            </a:pPr>
            <a:r>
              <a:rPr lang="en-US" sz="2400"/>
              <a:t>Authentication </a:t>
            </a:r>
            <a:r>
              <a:rPr lang="en-US" sz="2400" i="1"/>
              <a:t>not</a:t>
            </a:r>
            <a:r>
              <a:rPr lang="en-US" sz="2400"/>
              <a:t> required before use of the system, but </a:t>
            </a:r>
            <a:r>
              <a:rPr lang="en-US" sz="2400" i="1"/>
              <a:t>is</a:t>
            </a:r>
            <a:r>
              <a:rPr lang="en-US" sz="2400"/>
              <a:t> required before manipulation of CDIs (requires using TPs)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13:07</a:t>
            </a:fld>
            <a:endParaRPr lang="en-US"/>
          </a:p>
        </p:txBody>
      </p:sp>
      <p:sp>
        <p:nvSpPr>
          <p:cNvPr id="254978" name="Rectangle 2"/>
          <p:cNvSpPr>
            <a:spLocks noGrp="1" noChangeArrowheads="1"/>
          </p:cNvSpPr>
          <p:nvPr>
            <p:ph type="title"/>
          </p:nvPr>
        </p:nvSpPr>
        <p:spPr/>
        <p:txBody>
          <a:bodyPr/>
          <a:lstStyle/>
          <a:p>
            <a:r>
              <a:rPr lang="en-US"/>
              <a:t>Logging</a:t>
            </a:r>
          </a:p>
        </p:txBody>
      </p:sp>
      <p:sp>
        <p:nvSpPr>
          <p:cNvPr id="254979" name="Rectangle 3"/>
          <p:cNvSpPr>
            <a:spLocks noGrp="1" noChangeArrowheads="1"/>
          </p:cNvSpPr>
          <p:nvPr>
            <p:ph type="body" idx="1"/>
          </p:nvPr>
        </p:nvSpPr>
        <p:spPr/>
        <p:txBody>
          <a:bodyPr/>
          <a:lstStyle/>
          <a:p>
            <a:pPr marL="915988" indent="-915988">
              <a:buFontTx/>
              <a:buNone/>
            </a:pPr>
            <a:r>
              <a:rPr lang="en-US"/>
              <a:t>CR4	All TPs must append enough information to reconstruct the operation to an append-only CDI.</a:t>
            </a:r>
          </a:p>
          <a:p>
            <a:pPr marL="1368425" lvl="1"/>
            <a:r>
              <a:rPr lang="en-US"/>
              <a:t>This CDI is the log</a:t>
            </a:r>
          </a:p>
          <a:p>
            <a:pPr marL="1368425" lvl="1"/>
            <a:r>
              <a:rPr lang="en-US"/>
              <a:t>Auditor needs to be able to determine what happened during reviews of transactions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57026" name="Rectangle 2"/>
          <p:cNvSpPr>
            <a:spLocks noGrp="1" noChangeArrowheads="1"/>
          </p:cNvSpPr>
          <p:nvPr>
            <p:ph type="title"/>
          </p:nvPr>
        </p:nvSpPr>
        <p:spPr/>
        <p:txBody>
          <a:bodyPr/>
          <a:lstStyle/>
          <a:p>
            <a:r>
              <a:rPr lang="en-US"/>
              <a:t>Handling Untrusted Input</a:t>
            </a:r>
          </a:p>
        </p:txBody>
      </p:sp>
      <p:sp>
        <p:nvSpPr>
          <p:cNvPr id="257027" name="Rectangle 3"/>
          <p:cNvSpPr>
            <a:spLocks noGrp="1" noChangeArrowheads="1"/>
          </p:cNvSpPr>
          <p:nvPr>
            <p:ph type="body" idx="1"/>
          </p:nvPr>
        </p:nvSpPr>
        <p:spPr/>
        <p:txBody>
          <a:bodyPr/>
          <a:lstStyle/>
          <a:p>
            <a:pPr marL="915988" indent="-915988">
              <a:buFontTx/>
              <a:buNone/>
            </a:pPr>
            <a:r>
              <a:rPr lang="en-US" sz="2400"/>
              <a:t>CR5	Any TP that takes as input a UDI may perform only valid transformations, or no transformations, for all possible values of the UDI. The transformation either rejects the UDI or transforms it into a CDI.</a:t>
            </a:r>
          </a:p>
          <a:p>
            <a:pPr marL="1316038" lvl="1"/>
            <a:r>
              <a:rPr lang="en-US" sz="2000"/>
              <a:t>In bank, numbers entered at keyboard are UDIs, so cannot be input to TPs. TPs must validate numbers (to make them a CDI) before using them; if validation fails, TP rejects UDI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59074" name="Rectangle 1026"/>
          <p:cNvSpPr>
            <a:spLocks noGrp="1" noChangeArrowheads="1"/>
          </p:cNvSpPr>
          <p:nvPr>
            <p:ph type="title"/>
          </p:nvPr>
        </p:nvSpPr>
        <p:spPr/>
        <p:txBody>
          <a:bodyPr/>
          <a:lstStyle/>
          <a:p>
            <a:r>
              <a:rPr lang="en-US"/>
              <a:t>Separation of Duty In Model</a:t>
            </a:r>
          </a:p>
        </p:txBody>
      </p:sp>
      <p:sp>
        <p:nvSpPr>
          <p:cNvPr id="259075" name="Rectangle 1027"/>
          <p:cNvSpPr>
            <a:spLocks noGrp="1" noChangeArrowheads="1"/>
          </p:cNvSpPr>
          <p:nvPr>
            <p:ph type="body" idx="1"/>
          </p:nvPr>
        </p:nvSpPr>
        <p:spPr/>
        <p:txBody>
          <a:bodyPr/>
          <a:lstStyle/>
          <a:p>
            <a:pPr marL="915988" indent="-915988">
              <a:lnSpc>
                <a:spcPct val="90000"/>
              </a:lnSpc>
              <a:buFontTx/>
              <a:buNone/>
            </a:pPr>
            <a:r>
              <a:rPr lang="en-US"/>
              <a:t>ER4	Only the certifier of a TP may change the list of entities associated with that TP. No certifier of a TP, or of an entity associated with that TP, may ever have execute permission with respect to that entity.</a:t>
            </a:r>
          </a:p>
          <a:p>
            <a:pPr marL="1316038" lvl="1">
              <a:lnSpc>
                <a:spcPct val="90000"/>
              </a:lnSpc>
            </a:pPr>
            <a:r>
              <a:rPr lang="en-US"/>
              <a:t>Enforces separation of duty with respect to certified and allowed relations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89794" name="Rectangle 2"/>
          <p:cNvSpPr>
            <a:spLocks noGrp="1" noChangeArrowheads="1"/>
          </p:cNvSpPr>
          <p:nvPr>
            <p:ph type="title"/>
          </p:nvPr>
        </p:nvSpPr>
        <p:spPr/>
        <p:txBody>
          <a:bodyPr/>
          <a:lstStyle/>
          <a:p>
            <a:r>
              <a:rPr lang="en-US"/>
              <a:t>Discussion</a:t>
            </a:r>
          </a:p>
        </p:txBody>
      </p:sp>
      <p:sp>
        <p:nvSpPr>
          <p:cNvPr id="289795" name="Rectangle 3"/>
          <p:cNvSpPr>
            <a:spLocks noGrp="1" noChangeArrowheads="1"/>
          </p:cNvSpPr>
          <p:nvPr>
            <p:ph type="body" idx="1"/>
          </p:nvPr>
        </p:nvSpPr>
        <p:spPr/>
        <p:txBody>
          <a:bodyPr/>
          <a:lstStyle/>
          <a:p>
            <a:r>
              <a:rPr lang="en-US"/>
              <a:t>How can we apply CW to Voting Machine?</a:t>
            </a:r>
          </a:p>
          <a:p>
            <a:pPr lvl="1"/>
            <a:r>
              <a:rPr lang="en-US"/>
              <a:t>Constrained Data Items:</a:t>
            </a:r>
          </a:p>
          <a:p>
            <a:pPr lvl="1"/>
            <a:r>
              <a:rPr lang="en-US"/>
              <a:t>Integrity Constraints:</a:t>
            </a:r>
          </a:p>
          <a:p>
            <a:pPr lvl="1"/>
            <a:r>
              <a:rPr lang="en-US"/>
              <a:t>Unconstrained Data Items:</a:t>
            </a:r>
          </a:p>
          <a:p>
            <a:pPr lvl="1"/>
            <a:r>
              <a:rPr lang="en-US"/>
              <a:t>Transaction Procedures:</a:t>
            </a:r>
          </a:p>
          <a:p>
            <a:pPr lvl="1"/>
            <a:r>
              <a:rPr lang="en-US"/>
              <a:t>Integrity Verification Procedures: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93890" name="Rectangle 2"/>
          <p:cNvSpPr>
            <a:spLocks noGrp="1" noChangeArrowheads="1"/>
          </p:cNvSpPr>
          <p:nvPr>
            <p:ph type="title"/>
          </p:nvPr>
        </p:nvSpPr>
        <p:spPr/>
        <p:txBody>
          <a:bodyPr/>
          <a:lstStyle/>
          <a:p>
            <a:r>
              <a:rPr lang="en-US"/>
              <a:t>Constrained Data Items:</a:t>
            </a:r>
          </a:p>
        </p:txBody>
      </p:sp>
      <p:sp>
        <p:nvSpPr>
          <p:cNvPr id="293891" name="Rectangle 3"/>
          <p:cNvSpPr>
            <a:spLocks noGrp="1" noChangeArrowheads="1"/>
          </p:cNvSpPr>
          <p:nvPr>
            <p:ph type="body" idx="1"/>
          </p:nvPr>
        </p:nvSpPr>
        <p:spPr/>
        <p:txBody>
          <a:bodyPr/>
          <a:lstStyle/>
          <a:p>
            <a:r>
              <a:rPr lang="en-US"/>
              <a:t>Boot loader</a:t>
            </a:r>
          </a:p>
          <a:p>
            <a:r>
              <a:rPr lang="en-US"/>
              <a:t>Operating System and Trusted Applications</a:t>
            </a:r>
          </a:p>
          <a:p>
            <a:r>
              <a:rPr lang="en-US"/>
              <a:t>Voting Application</a:t>
            </a:r>
          </a:p>
          <a:p>
            <a:r>
              <a:rPr lang="en-US"/>
              <a:t>Ballot Definition</a:t>
            </a:r>
          </a:p>
          <a:p>
            <a:r>
              <a:rPr lang="en-US"/>
              <a:t>Vote Tally</a:t>
            </a:r>
          </a:p>
          <a:p>
            <a:r>
              <a:rPr lang="en-US"/>
              <a:t>Completed Ballot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94914" name="Rectangle 2"/>
          <p:cNvSpPr>
            <a:spLocks noGrp="1" noChangeArrowheads="1"/>
          </p:cNvSpPr>
          <p:nvPr>
            <p:ph type="title"/>
          </p:nvPr>
        </p:nvSpPr>
        <p:spPr>
          <a:xfrm>
            <a:off x="762000" y="228600"/>
            <a:ext cx="7772400" cy="1143000"/>
          </a:xfrm>
        </p:spPr>
        <p:txBody>
          <a:bodyPr/>
          <a:lstStyle/>
          <a:p>
            <a:r>
              <a:rPr lang="en-US"/>
              <a:t>Integrity constraints:</a:t>
            </a:r>
          </a:p>
        </p:txBody>
      </p:sp>
      <p:sp>
        <p:nvSpPr>
          <p:cNvPr id="294915" name="Rectangle 3"/>
          <p:cNvSpPr>
            <a:spLocks noGrp="1" noChangeArrowheads="1"/>
          </p:cNvSpPr>
          <p:nvPr>
            <p:ph type="body" idx="1"/>
          </p:nvPr>
        </p:nvSpPr>
        <p:spPr>
          <a:xfrm>
            <a:off x="685800" y="1447800"/>
            <a:ext cx="7772400" cy="4114800"/>
          </a:xfrm>
        </p:spPr>
        <p:txBody>
          <a:bodyPr/>
          <a:lstStyle/>
          <a:p>
            <a:pPr>
              <a:lnSpc>
                <a:spcPct val="90000"/>
              </a:lnSpc>
            </a:pPr>
            <a:r>
              <a:rPr lang="en-US" sz="2400"/>
              <a:t>New images of the boot loader, OS, Trusted Applications, and Voting Applications must include a certificate of origin signed by a trusted party.  The certificate must include a message digest of the image.</a:t>
            </a:r>
          </a:p>
          <a:p>
            <a:pPr>
              <a:lnSpc>
                <a:spcPct val="90000"/>
              </a:lnSpc>
            </a:pPr>
            <a:r>
              <a:rPr lang="en-US" sz="2400"/>
              <a:t>The OS, Trusted Applications, and Voting Applications must pass an integrity check based on their certificate of origin before being executed.</a:t>
            </a:r>
          </a:p>
          <a:p>
            <a:pPr>
              <a:lnSpc>
                <a:spcPct val="90000"/>
              </a:lnSpc>
            </a:pPr>
            <a:r>
              <a:rPr lang="en-US" sz="2400"/>
              <a:t>The Ballot Definition must be signed digitally by an election official distinct from the official operating the voting machine.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95938" name="Rectangle 2"/>
          <p:cNvSpPr>
            <a:spLocks noGrp="1" noChangeArrowheads="1"/>
          </p:cNvSpPr>
          <p:nvPr>
            <p:ph type="title"/>
          </p:nvPr>
        </p:nvSpPr>
        <p:spPr/>
        <p:txBody>
          <a:bodyPr/>
          <a:lstStyle/>
          <a:p>
            <a:r>
              <a:rPr lang="en-US"/>
              <a:t>Transaction processes (TPs):</a:t>
            </a:r>
          </a:p>
        </p:txBody>
      </p:sp>
      <p:sp>
        <p:nvSpPr>
          <p:cNvPr id="295939" name="Rectangle 3"/>
          <p:cNvSpPr>
            <a:spLocks noGrp="1" noChangeArrowheads="1"/>
          </p:cNvSpPr>
          <p:nvPr>
            <p:ph type="body" idx="1"/>
          </p:nvPr>
        </p:nvSpPr>
        <p:spPr/>
        <p:txBody>
          <a:bodyPr/>
          <a:lstStyle/>
          <a:p>
            <a:r>
              <a:rPr lang="en-US"/>
              <a:t>Update Boot Loader</a:t>
            </a:r>
          </a:p>
          <a:p>
            <a:r>
              <a:rPr lang="en-US"/>
              <a:t>Update OS and Trusted Applications</a:t>
            </a:r>
          </a:p>
          <a:p>
            <a:r>
              <a:rPr lang="en-US"/>
              <a:t>Update Voting Application</a:t>
            </a:r>
          </a:p>
          <a:p>
            <a:r>
              <a:rPr lang="en-US"/>
              <a:t>Define Ballot</a:t>
            </a:r>
          </a:p>
          <a:p>
            <a:r>
              <a:rPr lang="en-US"/>
              <a:t>Start Election</a:t>
            </a:r>
          </a:p>
          <a:p>
            <a:r>
              <a:rPr lang="en-US"/>
              <a:t>End Election</a:t>
            </a:r>
          </a:p>
          <a:p>
            <a:r>
              <a:rPr lang="en-US"/>
              <a:t>Vote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13:25</a:t>
            </a:fld>
            <a:endParaRPr lang="en-US"/>
          </a:p>
        </p:txBody>
      </p:sp>
      <p:sp>
        <p:nvSpPr>
          <p:cNvPr id="265218" name="Rectangle 2"/>
          <p:cNvSpPr>
            <a:spLocks noGrp="1" noChangeArrowheads="1"/>
          </p:cNvSpPr>
          <p:nvPr>
            <p:ph type="title"/>
          </p:nvPr>
        </p:nvSpPr>
        <p:spPr/>
        <p:txBody>
          <a:bodyPr/>
          <a:lstStyle/>
          <a:p>
            <a:r>
              <a:rPr lang="en-US"/>
              <a:t>Comparison to Biba</a:t>
            </a:r>
          </a:p>
        </p:txBody>
      </p:sp>
      <p:sp>
        <p:nvSpPr>
          <p:cNvPr id="265219" name="Rectangle 3"/>
          <p:cNvSpPr>
            <a:spLocks noGrp="1" noChangeArrowheads="1"/>
          </p:cNvSpPr>
          <p:nvPr>
            <p:ph type="body" idx="1"/>
          </p:nvPr>
        </p:nvSpPr>
        <p:spPr/>
        <p:txBody>
          <a:bodyPr/>
          <a:lstStyle/>
          <a:p>
            <a:pPr>
              <a:lnSpc>
                <a:spcPct val="90000"/>
              </a:lnSpc>
            </a:pPr>
            <a:r>
              <a:rPr lang="en-US" sz="2800"/>
              <a:t>Biba</a:t>
            </a:r>
          </a:p>
          <a:p>
            <a:pPr lvl="1">
              <a:lnSpc>
                <a:spcPct val="90000"/>
              </a:lnSpc>
            </a:pPr>
            <a:r>
              <a:rPr lang="en-US" sz="2400"/>
              <a:t>No notion of certification rules; trusted subjects ensure actions obey rules</a:t>
            </a:r>
          </a:p>
          <a:p>
            <a:pPr lvl="1">
              <a:lnSpc>
                <a:spcPct val="90000"/>
              </a:lnSpc>
            </a:pPr>
            <a:r>
              <a:rPr lang="en-US" sz="2400"/>
              <a:t>Untrusted data examined before being made trusted</a:t>
            </a:r>
          </a:p>
          <a:p>
            <a:pPr>
              <a:lnSpc>
                <a:spcPct val="90000"/>
              </a:lnSpc>
            </a:pPr>
            <a:r>
              <a:rPr lang="en-US" sz="2800"/>
              <a:t>Clark-Wilson</a:t>
            </a:r>
          </a:p>
          <a:p>
            <a:pPr lvl="1">
              <a:lnSpc>
                <a:spcPct val="90000"/>
              </a:lnSpc>
            </a:pPr>
            <a:r>
              <a:rPr lang="en-US" sz="2400"/>
              <a:t>Explicit requirements that </a:t>
            </a:r>
            <a:r>
              <a:rPr lang="en-US" sz="2400" i="1"/>
              <a:t>actions</a:t>
            </a:r>
            <a:r>
              <a:rPr lang="en-US" sz="2400"/>
              <a:t> must meet</a:t>
            </a:r>
          </a:p>
          <a:p>
            <a:pPr lvl="1">
              <a:lnSpc>
                <a:spcPct val="90000"/>
              </a:lnSpc>
            </a:pPr>
            <a:r>
              <a:rPr lang="en-US" sz="2400"/>
              <a:t>Trusted entity must certify </a:t>
            </a:r>
            <a:r>
              <a:rPr lang="en-US" sz="2400" i="1"/>
              <a:t>method</a:t>
            </a:r>
            <a:r>
              <a:rPr lang="en-US" sz="2400"/>
              <a:t> to upgrade untrusted data (and not certify the data itself)</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35874" name="Rectangle 2"/>
          <p:cNvSpPr>
            <a:spLocks noGrp="1" noChangeArrowheads="1"/>
          </p:cNvSpPr>
          <p:nvPr>
            <p:ph type="title"/>
          </p:nvPr>
        </p:nvSpPr>
        <p:spPr>
          <a:xfrm>
            <a:off x="685800" y="152400"/>
            <a:ext cx="7772400" cy="1143000"/>
          </a:xfrm>
        </p:spPr>
        <p:txBody>
          <a:bodyPr/>
          <a:lstStyle/>
          <a:p>
            <a:r>
              <a:rPr lang="en-US"/>
              <a:t>Sources</a:t>
            </a:r>
          </a:p>
        </p:txBody>
      </p:sp>
      <p:sp>
        <p:nvSpPr>
          <p:cNvPr id="335875" name="Rectangle 3"/>
          <p:cNvSpPr>
            <a:spLocks noGrp="1" noChangeArrowheads="1"/>
          </p:cNvSpPr>
          <p:nvPr>
            <p:ph type="body" idx="1"/>
          </p:nvPr>
        </p:nvSpPr>
        <p:spPr>
          <a:xfrm>
            <a:off x="685800" y="1219200"/>
            <a:ext cx="7772400" cy="4114800"/>
          </a:xfrm>
        </p:spPr>
        <p:txBody>
          <a:bodyPr/>
          <a:lstStyle/>
          <a:p>
            <a:pPr>
              <a:lnSpc>
                <a:spcPct val="90000"/>
              </a:lnSpc>
            </a:pPr>
            <a:r>
              <a:rPr lang="en-US" sz="2400" dirty="0"/>
              <a:t>News stories on Surveillance</a:t>
            </a:r>
          </a:p>
          <a:p>
            <a:pPr lvl="1">
              <a:lnSpc>
                <a:spcPct val="90000"/>
              </a:lnSpc>
            </a:pPr>
            <a:r>
              <a:rPr lang="en-US" sz="2000" dirty="0"/>
              <a:t>NY Times article on NSA spying, Dec 2005, </a:t>
            </a:r>
            <a:r>
              <a:rPr lang="en-US" sz="2000" dirty="0">
                <a:hlinkClick r:id="rId3"/>
              </a:rPr>
              <a:t>http://www.commondreams.org/headlines05/1216-01.htm</a:t>
            </a:r>
            <a:endParaRPr lang="en-US" sz="2000" dirty="0"/>
          </a:p>
          <a:p>
            <a:pPr lvl="1">
              <a:lnSpc>
                <a:spcPct val="90000"/>
              </a:lnSpc>
            </a:pPr>
            <a:r>
              <a:rPr lang="en-US" sz="2000" dirty="0"/>
              <a:t>USA Today article on NSA phone records, May 2006, </a:t>
            </a:r>
            <a:r>
              <a:rPr lang="en-US" sz="2000" dirty="0">
                <a:hlinkClick r:id="rId4"/>
              </a:rPr>
              <a:t>http://www.usatoday.com/news/washington/2006-05-10-nsa_x.htm</a:t>
            </a:r>
            <a:endParaRPr lang="en-US" sz="2000" dirty="0"/>
          </a:p>
          <a:p>
            <a:pPr>
              <a:lnSpc>
                <a:spcPct val="90000"/>
              </a:lnSpc>
            </a:pPr>
            <a:r>
              <a:rPr lang="en-US" sz="2400" dirty="0"/>
              <a:t>Readings on Telephone Fraud detection</a:t>
            </a:r>
          </a:p>
          <a:p>
            <a:pPr lvl="1">
              <a:lnSpc>
                <a:spcPct val="90000"/>
              </a:lnSpc>
            </a:pPr>
            <a:r>
              <a:rPr lang="en-US" sz="2000" dirty="0"/>
              <a:t>Gary M. Weiss (2005). Data Mining in Telecommunications. http://storm.cis.fordham.edu/~gweiss/papers/kluwer04-telecom.pdf</a:t>
            </a:r>
          </a:p>
          <a:p>
            <a:pPr lvl="1">
              <a:lnSpc>
                <a:spcPct val="90000"/>
              </a:lnSpc>
            </a:pPr>
            <a:r>
              <a:rPr lang="en-US" sz="2000" dirty="0" err="1"/>
              <a:t>Corinna</a:t>
            </a:r>
            <a:r>
              <a:rPr lang="en-US" sz="2000" dirty="0"/>
              <a:t> Cortes, Daryl </a:t>
            </a:r>
            <a:r>
              <a:rPr lang="en-US" sz="2000" dirty="0" err="1"/>
              <a:t>Pregibon</a:t>
            </a:r>
            <a:r>
              <a:rPr lang="en-US" sz="2000" dirty="0"/>
              <a:t> and Chris </a:t>
            </a:r>
            <a:r>
              <a:rPr lang="en-US" sz="2000" dirty="0" err="1"/>
              <a:t>Volinsky</a:t>
            </a:r>
            <a:r>
              <a:rPr lang="en-US" sz="2000" dirty="0"/>
              <a:t>, "Communities of Interest'', http://</a:t>
            </a:r>
            <a:r>
              <a:rPr lang="en-US" sz="2000" dirty="0" err="1"/>
              <a:t>homepage.mac.com/corinnacortes/papers/portugal.ps</a:t>
            </a:r>
            <a:r>
              <a:rPr lang="en-US" sz="2000" dirty="0"/>
              <a:t> </a:t>
            </a:r>
            <a:endParaRPr lang="en-US" sz="2000" dirty="0" smtClean="0"/>
          </a:p>
          <a:p>
            <a:pPr>
              <a:lnSpc>
                <a:spcPct val="90000"/>
              </a:lnSpc>
            </a:pPr>
            <a:r>
              <a:rPr lang="en-US" sz="2400" dirty="0" smtClean="0"/>
              <a:t>Anderson 20 and 24 (17 </a:t>
            </a:r>
            <a:r>
              <a:rPr lang="en-US" sz="2400" dirty="0"/>
              <a:t>and </a:t>
            </a:r>
            <a:r>
              <a:rPr lang="en-US" sz="2400" dirty="0" smtClean="0"/>
              <a:t>21 in 1</a:t>
            </a:r>
            <a:r>
              <a:rPr lang="en-US" sz="2400" baseline="30000" dirty="0" smtClean="0"/>
              <a:t>st</a:t>
            </a:r>
            <a:r>
              <a:rPr lang="en-US" sz="2400" dirty="0" smtClean="0"/>
              <a:t> edition)</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smtClean="0"/>
              <a:t>Clark-Wilson</a:t>
            </a:r>
            <a:endParaRPr lang="en-US" dirty="0" smtClean="0"/>
          </a:p>
          <a:p>
            <a:r>
              <a:rPr lang="en-US" dirty="0" smtClean="0"/>
              <a:t>Identity</a:t>
            </a:r>
            <a:endParaRPr lang="en-US" dirty="0" smtClean="0"/>
          </a:p>
          <a:p>
            <a:r>
              <a:rPr lang="en-US" dirty="0" smtClean="0"/>
              <a:t>Data mining</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4/16/09 13:07</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57378" name="Rectangle 2"/>
          <p:cNvSpPr>
            <a:spLocks noGrp="1" noChangeArrowheads="1"/>
          </p:cNvSpPr>
          <p:nvPr>
            <p:ph type="title"/>
          </p:nvPr>
        </p:nvSpPr>
        <p:spPr/>
        <p:txBody>
          <a:bodyPr/>
          <a:lstStyle/>
          <a:p>
            <a:r>
              <a:rPr lang="en-US"/>
              <a:t>Identity</a:t>
            </a:r>
          </a:p>
        </p:txBody>
      </p:sp>
      <p:sp>
        <p:nvSpPr>
          <p:cNvPr id="357379" name="Rectangle 3"/>
          <p:cNvSpPr>
            <a:spLocks noGrp="1" noChangeArrowheads="1"/>
          </p:cNvSpPr>
          <p:nvPr>
            <p:ph type="body" idx="1"/>
          </p:nvPr>
        </p:nvSpPr>
        <p:spPr/>
        <p:txBody>
          <a:bodyPr/>
          <a:lstStyle/>
          <a:p>
            <a:r>
              <a:rPr lang="en-US"/>
              <a:t>Mapping from abstract subjects and objects to real people and things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59426" name="Rectangle 2"/>
          <p:cNvSpPr>
            <a:spLocks noGrp="1" noChangeArrowheads="1"/>
          </p:cNvSpPr>
          <p:nvPr>
            <p:ph type="title"/>
          </p:nvPr>
        </p:nvSpPr>
        <p:spPr/>
        <p:txBody>
          <a:bodyPr/>
          <a:lstStyle/>
          <a:p>
            <a:r>
              <a:rPr lang="en-US"/>
              <a:t>Principal </a:t>
            </a:r>
          </a:p>
        </p:txBody>
      </p:sp>
      <p:sp>
        <p:nvSpPr>
          <p:cNvPr id="359427" name="Rectangle 3"/>
          <p:cNvSpPr>
            <a:spLocks noGrp="1" noChangeArrowheads="1"/>
          </p:cNvSpPr>
          <p:nvPr>
            <p:ph type="body" idx="1"/>
          </p:nvPr>
        </p:nvSpPr>
        <p:spPr/>
        <p:txBody>
          <a:bodyPr/>
          <a:lstStyle/>
          <a:p>
            <a:r>
              <a:rPr lang="en-US"/>
              <a:t>A </a:t>
            </a:r>
            <a:r>
              <a:rPr lang="en-US" i="1"/>
              <a:t>principal</a:t>
            </a:r>
            <a:r>
              <a:rPr lang="en-US"/>
              <a:t> is a unique entity</a:t>
            </a:r>
          </a:p>
          <a:p>
            <a:r>
              <a:rPr lang="en-US"/>
              <a:t>An </a:t>
            </a:r>
            <a:r>
              <a:rPr lang="en-US" i="1"/>
              <a:t>identity</a:t>
            </a:r>
            <a:r>
              <a:rPr lang="en-US"/>
              <a:t> specifies a principal</a:t>
            </a:r>
          </a:p>
          <a:p>
            <a:r>
              <a:rPr lang="en-US"/>
              <a:t>Authentication binds a principal to a representation of identity internal to a computer system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61474" name="Rectangle 2"/>
          <p:cNvSpPr>
            <a:spLocks noGrp="1" noChangeArrowheads="1"/>
          </p:cNvSpPr>
          <p:nvPr>
            <p:ph type="title"/>
          </p:nvPr>
        </p:nvSpPr>
        <p:spPr/>
        <p:txBody>
          <a:bodyPr/>
          <a:lstStyle/>
          <a:p>
            <a:r>
              <a:rPr lang="en-US"/>
              <a:t>Uses of Identity</a:t>
            </a:r>
          </a:p>
        </p:txBody>
      </p:sp>
      <p:sp>
        <p:nvSpPr>
          <p:cNvPr id="361475" name="Rectangle 3"/>
          <p:cNvSpPr>
            <a:spLocks noGrp="1" noChangeArrowheads="1"/>
          </p:cNvSpPr>
          <p:nvPr>
            <p:ph type="body" idx="1"/>
          </p:nvPr>
        </p:nvSpPr>
        <p:spPr/>
        <p:txBody>
          <a:bodyPr/>
          <a:lstStyle/>
          <a:p>
            <a:r>
              <a:rPr lang="en-US"/>
              <a:t>Access Control</a:t>
            </a:r>
          </a:p>
          <a:p>
            <a:r>
              <a:rPr lang="en-US"/>
              <a:t>Accountability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71714" name="Rectangle 2"/>
          <p:cNvSpPr>
            <a:spLocks noGrp="1" noChangeArrowheads="1"/>
          </p:cNvSpPr>
          <p:nvPr>
            <p:ph type="title"/>
          </p:nvPr>
        </p:nvSpPr>
        <p:spPr/>
        <p:txBody>
          <a:bodyPr/>
          <a:lstStyle/>
          <a:p>
            <a:r>
              <a:rPr lang="en-US"/>
              <a:t>Unix Users</a:t>
            </a:r>
          </a:p>
        </p:txBody>
      </p:sp>
      <p:sp>
        <p:nvSpPr>
          <p:cNvPr id="371715" name="Rectangle 3"/>
          <p:cNvSpPr>
            <a:spLocks noGrp="1" noChangeArrowheads="1"/>
          </p:cNvSpPr>
          <p:nvPr>
            <p:ph type="body" idx="1"/>
          </p:nvPr>
        </p:nvSpPr>
        <p:spPr/>
        <p:txBody>
          <a:bodyPr/>
          <a:lstStyle/>
          <a:p>
            <a:pPr>
              <a:lnSpc>
                <a:spcPct val="90000"/>
              </a:lnSpc>
            </a:pPr>
            <a:r>
              <a:rPr lang="en-US"/>
              <a:t>UNIX uses UID (User identification number) for Access Control</a:t>
            </a:r>
          </a:p>
          <a:p>
            <a:pPr>
              <a:lnSpc>
                <a:spcPct val="90000"/>
              </a:lnSpc>
            </a:pPr>
            <a:r>
              <a:rPr lang="en-US"/>
              <a:t>UNIX uses Username for Accountability</a:t>
            </a:r>
          </a:p>
          <a:p>
            <a:pPr>
              <a:lnSpc>
                <a:spcPct val="90000"/>
              </a:lnSpc>
            </a:pPr>
            <a:r>
              <a:rPr lang="en-US"/>
              <a:t>Users provide a username and password to authenticate</a:t>
            </a:r>
          </a:p>
          <a:p>
            <a:pPr>
              <a:lnSpc>
                <a:spcPct val="90000"/>
              </a:lnSpc>
            </a:pPr>
            <a:r>
              <a:rPr lang="en-US"/>
              <a:t>Password file maps usernames to UIDs</a:t>
            </a:r>
          </a:p>
          <a:p>
            <a:pPr>
              <a:lnSpc>
                <a:spcPct val="90000"/>
              </a:lnSpc>
            </a:pPr>
            <a:r>
              <a:rPr lang="en-US"/>
              <a:t>Common for one principal to have multiple usernames (and UIDs)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63522" name="Rectangle 2"/>
          <p:cNvSpPr>
            <a:spLocks noGrp="1" noChangeArrowheads="1"/>
          </p:cNvSpPr>
          <p:nvPr>
            <p:ph type="title"/>
          </p:nvPr>
        </p:nvSpPr>
        <p:spPr/>
        <p:txBody>
          <a:bodyPr/>
          <a:lstStyle/>
          <a:p>
            <a:r>
              <a:rPr lang="en-US"/>
              <a:t>Object identity</a:t>
            </a:r>
          </a:p>
        </p:txBody>
      </p:sp>
      <p:sp>
        <p:nvSpPr>
          <p:cNvPr id="363523" name="Rectangle 3"/>
          <p:cNvSpPr>
            <a:spLocks noGrp="1" noChangeArrowheads="1"/>
          </p:cNvSpPr>
          <p:nvPr>
            <p:ph type="body" idx="1"/>
          </p:nvPr>
        </p:nvSpPr>
        <p:spPr/>
        <p:txBody>
          <a:bodyPr/>
          <a:lstStyle/>
          <a:p>
            <a:r>
              <a:rPr lang="en-US"/>
              <a:t>Object sharing</a:t>
            </a:r>
          </a:p>
          <a:p>
            <a:r>
              <a:rPr lang="en-US"/>
              <a:t>E.g. unix files</a:t>
            </a:r>
          </a:p>
          <a:p>
            <a:pPr lvl="1"/>
            <a:r>
              <a:rPr lang="en-US"/>
              <a:t>file names map to inodes</a:t>
            </a:r>
          </a:p>
          <a:p>
            <a:pPr lvl="1"/>
            <a:r>
              <a:rPr lang="en-US"/>
              <a:t>inodes map to “real” files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65570" name="Rectangle 2"/>
          <p:cNvSpPr>
            <a:spLocks noGrp="1" noChangeArrowheads="1"/>
          </p:cNvSpPr>
          <p:nvPr>
            <p:ph type="title"/>
          </p:nvPr>
        </p:nvSpPr>
        <p:spPr>
          <a:xfrm>
            <a:off x="533400" y="228600"/>
            <a:ext cx="7772400" cy="1143000"/>
          </a:xfrm>
        </p:spPr>
        <p:txBody>
          <a:bodyPr/>
          <a:lstStyle/>
          <a:p>
            <a:r>
              <a:rPr lang="en-US"/>
              <a:t>Identity in distributed systems</a:t>
            </a:r>
          </a:p>
        </p:txBody>
      </p:sp>
      <p:graphicFrame>
        <p:nvGraphicFramePr>
          <p:cNvPr id="365605" name="Group 37"/>
          <p:cNvGraphicFramePr>
            <a:graphicFrameLocks noGrp="1"/>
          </p:cNvGraphicFramePr>
          <p:nvPr/>
        </p:nvGraphicFramePr>
        <p:xfrm>
          <a:off x="609600" y="1600200"/>
          <a:ext cx="7924800" cy="4064000"/>
        </p:xfrm>
        <a:graphic>
          <a:graphicData uri="http://schemas.openxmlformats.org/drawingml/2006/table">
            <a:tbl>
              <a:tblPr/>
              <a:tblGrid>
                <a:gridCol w="2641600"/>
                <a:gridCol w="2641600"/>
                <a:gridCol w="2641600"/>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3"/>
                        </a:rPr>
                        <a:t>jghook@pdx.edu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PSU OIT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windows boxes across campus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4"/>
                        </a:rPr>
                        <a:t>hook@cs.pdx.edu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PSU 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unix boxes in CS department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5"/>
                        </a:rPr>
                        <a:t>hook@linux.cecs.pdx.edu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PSU MCECS/CAT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linux boxes in Engineering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6"/>
                        </a:rPr>
                        <a:t>hook@beethoven.cs.pdx.edu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laptop (owned by PSU)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user administered laptop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67618" name="Rectangle 2"/>
          <p:cNvSpPr>
            <a:spLocks noGrp="1" noChangeArrowheads="1"/>
          </p:cNvSpPr>
          <p:nvPr>
            <p:ph type="title"/>
          </p:nvPr>
        </p:nvSpPr>
        <p:spPr/>
        <p:txBody>
          <a:bodyPr/>
          <a:lstStyle/>
          <a:p>
            <a:r>
              <a:rPr lang="en-US"/>
              <a:t>Phone Systems</a:t>
            </a:r>
          </a:p>
        </p:txBody>
      </p:sp>
      <p:sp>
        <p:nvSpPr>
          <p:cNvPr id="367619" name="Rectangle 3"/>
          <p:cNvSpPr>
            <a:spLocks noGrp="1" noChangeArrowheads="1"/>
          </p:cNvSpPr>
          <p:nvPr>
            <p:ph type="body" idx="1"/>
          </p:nvPr>
        </p:nvSpPr>
        <p:spPr/>
        <p:txBody>
          <a:bodyPr/>
          <a:lstStyle/>
          <a:p>
            <a:r>
              <a:rPr lang="en-US"/>
              <a:t>Phone fraud</a:t>
            </a:r>
          </a:p>
          <a:p>
            <a:pPr lvl="1"/>
            <a:r>
              <a:rPr lang="en-US"/>
              <a:t>Attacks on metering</a:t>
            </a:r>
          </a:p>
          <a:p>
            <a:pPr lvl="1"/>
            <a:r>
              <a:rPr lang="en-US"/>
              <a:t>Attacks on signaling</a:t>
            </a:r>
          </a:p>
          <a:p>
            <a:pPr lvl="1"/>
            <a:r>
              <a:rPr lang="en-US"/>
              <a:t>attacks on switching and configuration</a:t>
            </a:r>
          </a:p>
          <a:p>
            <a:pPr lvl="1"/>
            <a:r>
              <a:rPr lang="en-US"/>
              <a:t>insecure end systems</a:t>
            </a:r>
          </a:p>
          <a:p>
            <a:pPr lvl="2"/>
            <a:r>
              <a:rPr lang="en-US"/>
              <a:t>dial-through fraud</a:t>
            </a:r>
          </a:p>
          <a:p>
            <a:pPr lvl="1"/>
            <a:r>
              <a:rPr lang="en-US"/>
              <a:t>feature interaction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69666" name="Rectangle 2"/>
          <p:cNvSpPr>
            <a:spLocks noGrp="1" noChangeArrowheads="1"/>
          </p:cNvSpPr>
          <p:nvPr>
            <p:ph type="title"/>
          </p:nvPr>
        </p:nvSpPr>
        <p:spPr/>
        <p:txBody>
          <a:bodyPr/>
          <a:lstStyle/>
          <a:p>
            <a:r>
              <a:rPr lang="en-US"/>
              <a:t>Fraud detection problem</a:t>
            </a:r>
          </a:p>
        </p:txBody>
      </p:sp>
      <p:sp>
        <p:nvSpPr>
          <p:cNvPr id="369667" name="Rectangle 3"/>
          <p:cNvSpPr>
            <a:spLocks noGrp="1" noChangeArrowheads="1"/>
          </p:cNvSpPr>
          <p:nvPr>
            <p:ph type="body" idx="1"/>
          </p:nvPr>
        </p:nvSpPr>
        <p:spPr/>
        <p:txBody>
          <a:bodyPr/>
          <a:lstStyle/>
          <a:p>
            <a:r>
              <a:rPr lang="en-US"/>
              <a:t>Subscription fraud</a:t>
            </a:r>
          </a:p>
          <a:p>
            <a:pPr lvl="1"/>
            <a:r>
              <a:rPr lang="en-US"/>
              <a:t>customer opens account with the intention of never paying</a:t>
            </a:r>
          </a:p>
          <a:p>
            <a:r>
              <a:rPr lang="en-US"/>
              <a:t>Superimposition fraud</a:t>
            </a:r>
          </a:p>
          <a:p>
            <a:pPr lvl="1"/>
            <a:r>
              <a:rPr lang="en-US"/>
              <a:t>legitimate account; some legitimate activity</a:t>
            </a:r>
          </a:p>
          <a:p>
            <a:pPr lvl="1"/>
            <a:r>
              <a:rPr lang="en-US"/>
              <a:t>illegitimate activity “superimposed” by a person other than the account holder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97314" name="Rectangle 2"/>
          <p:cNvSpPr>
            <a:spLocks noGrp="1" noChangeArrowheads="1"/>
          </p:cNvSpPr>
          <p:nvPr>
            <p:ph type="title"/>
          </p:nvPr>
        </p:nvSpPr>
        <p:spPr/>
        <p:txBody>
          <a:bodyPr/>
          <a:lstStyle/>
          <a:p>
            <a:r>
              <a:rPr lang="en-US"/>
              <a:t>Fraud detection as identity</a:t>
            </a:r>
          </a:p>
        </p:txBody>
      </p:sp>
      <p:sp>
        <p:nvSpPr>
          <p:cNvPr id="397315" name="Rectangle 3"/>
          <p:cNvSpPr>
            <a:spLocks noGrp="1" noChangeArrowheads="1"/>
          </p:cNvSpPr>
          <p:nvPr>
            <p:ph type="body" idx="1"/>
          </p:nvPr>
        </p:nvSpPr>
        <p:spPr/>
        <p:txBody>
          <a:bodyPr/>
          <a:lstStyle/>
          <a:p>
            <a:r>
              <a:rPr lang="en-US"/>
              <a:t>Both Subscription fraud and superimposition fraud are asking if we can identify a principal by their behavior (and without their cooperation)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99362" name="Rectangle 2"/>
          <p:cNvSpPr>
            <a:spLocks noGrp="1" noChangeArrowheads="1"/>
          </p:cNvSpPr>
          <p:nvPr>
            <p:ph type="title"/>
          </p:nvPr>
        </p:nvSpPr>
        <p:spPr/>
        <p:txBody>
          <a:bodyPr/>
          <a:lstStyle/>
          <a:p>
            <a:r>
              <a:rPr lang="en-US"/>
              <a:t>Communities of Interest</a:t>
            </a:r>
          </a:p>
        </p:txBody>
      </p:sp>
      <p:sp>
        <p:nvSpPr>
          <p:cNvPr id="399363" name="Rectangle 3"/>
          <p:cNvSpPr>
            <a:spLocks noGrp="1" noChangeArrowheads="1"/>
          </p:cNvSpPr>
          <p:nvPr>
            <p:ph type="body" idx="1"/>
          </p:nvPr>
        </p:nvSpPr>
        <p:spPr/>
        <p:txBody>
          <a:bodyPr/>
          <a:lstStyle/>
          <a:p>
            <a:pPr>
              <a:lnSpc>
                <a:spcPct val="90000"/>
              </a:lnSpc>
            </a:pPr>
            <a:r>
              <a:rPr lang="en-US" sz="2800"/>
              <a:t>On the telephone you are who you call</a:t>
            </a:r>
          </a:p>
          <a:p>
            <a:pPr>
              <a:lnSpc>
                <a:spcPct val="90000"/>
              </a:lnSpc>
            </a:pPr>
            <a:r>
              <a:rPr lang="en-US" sz="2800"/>
              <a:t>Coretes, Pregibon and Volinsky paper</a:t>
            </a:r>
          </a:p>
          <a:p>
            <a:pPr lvl="1">
              <a:lnSpc>
                <a:spcPct val="90000"/>
              </a:lnSpc>
            </a:pPr>
            <a:r>
              <a:rPr lang="en-US" sz="2400"/>
              <a:t>use “top 9 lists” of ingoing and outgoing calls to characterize a user’s Community of Interest (COI)</a:t>
            </a:r>
          </a:p>
          <a:p>
            <a:pPr lvl="1">
              <a:lnSpc>
                <a:spcPct val="90000"/>
              </a:lnSpc>
            </a:pPr>
            <a:r>
              <a:rPr lang="en-US" sz="2400"/>
              <a:t>Define Overlap of two COIs to be a distance measure</a:t>
            </a:r>
          </a:p>
          <a:p>
            <a:pPr>
              <a:lnSpc>
                <a:spcPct val="90000"/>
              </a:lnSpc>
            </a:pPr>
            <a:r>
              <a:rPr lang="en-US" sz="2800"/>
              <a:t>Overlap is highly effective at identifying fraudsters</a:t>
            </a:r>
          </a:p>
          <a:p>
            <a:pPr lvl="1">
              <a:lnSpc>
                <a:spcPct val="90000"/>
              </a:lnSpc>
            </a:pPr>
            <a:r>
              <a:rPr lang="en-US" sz="1800"/>
              <a:t>“Record Linkage Using COI-based matching”</a:t>
            </a:r>
          </a:p>
          <a:p>
            <a:pPr>
              <a:lnSpc>
                <a:spcPct val="90000"/>
              </a:lnSpc>
            </a:pPr>
            <a:r>
              <a:rPr lang="en-US" sz="2800"/>
              <a:t>NB: Application not limited to phone networks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Clark Wilson Model</a:t>
            </a:r>
            <a:endParaRPr lang="en-US" dirty="0"/>
          </a:p>
        </p:txBody>
      </p:sp>
      <p:sp>
        <p:nvSpPr>
          <p:cNvPr id="3" name="Content Placeholder 2"/>
          <p:cNvSpPr>
            <a:spLocks noGrp="1"/>
          </p:cNvSpPr>
          <p:nvPr>
            <p:ph idx="1"/>
          </p:nvPr>
        </p:nvSpPr>
        <p:spPr/>
        <p:txBody>
          <a:bodyPr/>
          <a:lstStyle/>
          <a:p>
            <a:pPr>
              <a:buNone/>
            </a:pPr>
            <a:r>
              <a:rPr lang="en-US" dirty="0" smtClean="0"/>
              <a:t>“Essentially, there are two mechanisms at the heart of fraud and error control:  the well-formed transaction, and separation of duty among employees.”</a:t>
            </a:r>
          </a:p>
          <a:p>
            <a:pPr algn="r">
              <a:buNone/>
            </a:pPr>
            <a:r>
              <a:rPr lang="en-US" sz="2400" dirty="0" smtClean="0"/>
              <a:t>A Comparison of Commercial and Military Computer Security Policies, Clark and Wilson, 1987</a:t>
            </a:r>
            <a:endParaRPr lang="en-US" sz="2400" dirty="0"/>
          </a:p>
        </p:txBody>
      </p:sp>
      <p:sp>
        <p:nvSpPr>
          <p:cNvPr id="4" name="Date Placeholder 3"/>
          <p:cNvSpPr>
            <a:spLocks noGrp="1"/>
          </p:cNvSpPr>
          <p:nvPr>
            <p:ph type="dt" sz="half" idx="10"/>
          </p:nvPr>
        </p:nvSpPr>
        <p:spPr/>
        <p:txBody>
          <a:bodyPr/>
          <a:lstStyle/>
          <a:p>
            <a:fld id="{8A940A99-8B6E-254F-BABD-F489AF77A9AC}" type="datetime8">
              <a:rPr lang="en-US" smtClean="0"/>
              <a:pPr/>
              <a:t>4/16/09 13:15</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402434" name="Rectangle 2"/>
          <p:cNvSpPr>
            <a:spLocks noGrp="1" noChangeArrowheads="1"/>
          </p:cNvSpPr>
          <p:nvPr>
            <p:ph type="title"/>
          </p:nvPr>
        </p:nvSpPr>
        <p:spPr/>
        <p:txBody>
          <a:bodyPr/>
          <a:lstStyle/>
          <a:p>
            <a:r>
              <a:rPr lang="en-US"/>
              <a:t>Phone Fraud </a:t>
            </a:r>
          </a:p>
        </p:txBody>
      </p:sp>
      <p:sp>
        <p:nvSpPr>
          <p:cNvPr id="402435" name="Rectangle 3"/>
          <p:cNvSpPr>
            <a:spLocks noGrp="1" noChangeArrowheads="1"/>
          </p:cNvSpPr>
          <p:nvPr>
            <p:ph type="body" idx="1"/>
          </p:nvPr>
        </p:nvSpPr>
        <p:spPr/>
        <p:txBody>
          <a:bodyPr/>
          <a:lstStyle/>
          <a:p>
            <a:pPr>
              <a:lnSpc>
                <a:spcPct val="90000"/>
              </a:lnSpc>
            </a:pPr>
            <a:r>
              <a:rPr lang="en-US"/>
              <a:t>Where does the data come from?</a:t>
            </a:r>
          </a:p>
          <a:p>
            <a:pPr>
              <a:lnSpc>
                <a:spcPct val="90000"/>
              </a:lnSpc>
            </a:pPr>
            <a:r>
              <a:rPr lang="en-US"/>
              <a:t>Phone switches generate call detail records (Weiss paper)</a:t>
            </a:r>
          </a:p>
          <a:p>
            <a:pPr>
              <a:lnSpc>
                <a:spcPct val="90000"/>
              </a:lnSpc>
            </a:pPr>
            <a:r>
              <a:rPr lang="en-US"/>
              <a:t>These records can be harvested to yield CPV’s top 9 lists</a:t>
            </a:r>
          </a:p>
          <a:p>
            <a:pPr lvl="1">
              <a:lnSpc>
                <a:spcPct val="90000"/>
              </a:lnSpc>
            </a:pPr>
            <a:r>
              <a:rPr lang="en-US"/>
              <a:t>Hancock is a DSL for writing code to read large volumes of data</a:t>
            </a:r>
          </a:p>
          <a:p>
            <a:pPr>
              <a:lnSpc>
                <a:spcPct val="90000"/>
              </a:lnSpc>
            </a:pP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51234" name="Rectangle 2"/>
          <p:cNvSpPr>
            <a:spLocks noGrp="1" noChangeArrowheads="1"/>
          </p:cNvSpPr>
          <p:nvPr>
            <p:ph type="title"/>
          </p:nvPr>
        </p:nvSpPr>
        <p:spPr/>
        <p:txBody>
          <a:bodyPr/>
          <a:lstStyle/>
          <a:p>
            <a:r>
              <a:rPr lang="en-US" sz="4000"/>
              <a:t>Telephone fraud detection</a:t>
            </a:r>
          </a:p>
        </p:txBody>
      </p:sp>
      <p:sp>
        <p:nvSpPr>
          <p:cNvPr id="351235" name="Rectangle 3"/>
          <p:cNvSpPr>
            <a:spLocks noGrp="1" noChangeArrowheads="1"/>
          </p:cNvSpPr>
          <p:nvPr>
            <p:ph type="body" idx="1"/>
          </p:nvPr>
        </p:nvSpPr>
        <p:spPr/>
        <p:txBody>
          <a:bodyPr/>
          <a:lstStyle/>
          <a:p>
            <a:r>
              <a:rPr lang="en-US" sz="2800"/>
              <a:t>Historically, COI-based matching is used to detect a deadbeat customer who has assumed a new network identity</a:t>
            </a:r>
          </a:p>
          <a:p>
            <a:r>
              <a:rPr lang="en-US" sz="2800"/>
              <a:t>Is this a legitimate business use?</a:t>
            </a:r>
          </a:p>
          <a:p>
            <a:r>
              <a:rPr lang="en-US" sz="2800"/>
              <a:t>Is there a potential privacy issue?</a:t>
            </a:r>
          </a:p>
          <a:p>
            <a:r>
              <a:rPr lang="en-US" sz="2800"/>
              <a:t>Discuss potential abuses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47138" name="Rectangle 2"/>
          <p:cNvSpPr>
            <a:spLocks noGrp="1" noChangeArrowheads="1"/>
          </p:cNvSpPr>
          <p:nvPr>
            <p:ph type="title"/>
          </p:nvPr>
        </p:nvSpPr>
        <p:spPr/>
        <p:txBody>
          <a:bodyPr/>
          <a:lstStyle/>
          <a:p>
            <a:r>
              <a:rPr lang="en-US" sz="4000"/>
              <a:t>Credit Card Fraud detection</a:t>
            </a:r>
          </a:p>
        </p:txBody>
      </p:sp>
      <p:sp>
        <p:nvSpPr>
          <p:cNvPr id="347139" name="Rectangle 3"/>
          <p:cNvSpPr>
            <a:spLocks noGrp="1" noChangeArrowheads="1"/>
          </p:cNvSpPr>
          <p:nvPr>
            <p:ph type="body" idx="1"/>
          </p:nvPr>
        </p:nvSpPr>
        <p:spPr/>
        <p:txBody>
          <a:bodyPr/>
          <a:lstStyle/>
          <a:p>
            <a:pPr>
              <a:lnSpc>
                <a:spcPct val="90000"/>
              </a:lnSpc>
            </a:pPr>
            <a:r>
              <a:rPr lang="en-US" sz="2800"/>
              <a:t>Credit Card companies have done nearly real-time analysis of card usage</a:t>
            </a:r>
          </a:p>
          <a:p>
            <a:pPr>
              <a:lnSpc>
                <a:spcPct val="90000"/>
              </a:lnSpc>
            </a:pPr>
            <a:r>
              <a:rPr lang="en-US" sz="2800"/>
              <a:t>Anomalies are flagged; card holder is contacted</a:t>
            </a:r>
          </a:p>
          <a:p>
            <a:pPr>
              <a:lnSpc>
                <a:spcPct val="90000"/>
              </a:lnSpc>
            </a:pPr>
            <a:r>
              <a:rPr lang="en-US" sz="2800"/>
              <a:t>Customers have come to expect this service</a:t>
            </a:r>
          </a:p>
          <a:p>
            <a:pPr lvl="1">
              <a:lnSpc>
                <a:spcPct val="90000"/>
              </a:lnSpc>
            </a:pPr>
            <a:r>
              <a:rPr lang="en-US" sz="2400"/>
              <a:t>It is considered a protection and an added value	</a:t>
            </a:r>
          </a:p>
          <a:p>
            <a:pPr>
              <a:lnSpc>
                <a:spcPct val="90000"/>
              </a:lnSpc>
            </a:pPr>
            <a:r>
              <a:rPr lang="en-US" sz="2800"/>
              <a:t>Discuss:</a:t>
            </a:r>
          </a:p>
          <a:p>
            <a:pPr lvl="1">
              <a:lnSpc>
                <a:spcPct val="90000"/>
              </a:lnSpc>
            </a:pPr>
            <a:r>
              <a:rPr lang="en-US" sz="2400"/>
              <a:t>Abuse potential</a:t>
            </a:r>
          </a:p>
          <a:p>
            <a:pPr lvl="1">
              <a:lnSpc>
                <a:spcPct val="90000"/>
              </a:lnSpc>
            </a:pPr>
            <a:r>
              <a:rPr lang="en-US" sz="2400"/>
              <a:t>Does government have a role? Why or why not?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53282" name="Rectangle 2"/>
          <p:cNvSpPr>
            <a:spLocks noGrp="1" noChangeArrowheads="1"/>
          </p:cNvSpPr>
          <p:nvPr>
            <p:ph type="title"/>
          </p:nvPr>
        </p:nvSpPr>
        <p:spPr/>
        <p:txBody>
          <a:bodyPr/>
          <a:lstStyle/>
          <a:p>
            <a:r>
              <a:rPr lang="en-US" sz="4000"/>
              <a:t>NY Times Story</a:t>
            </a:r>
          </a:p>
        </p:txBody>
      </p:sp>
      <p:sp>
        <p:nvSpPr>
          <p:cNvPr id="353283" name="Rectangle 3"/>
          <p:cNvSpPr>
            <a:spLocks noGrp="1" noChangeArrowheads="1"/>
          </p:cNvSpPr>
          <p:nvPr>
            <p:ph type="body" idx="1"/>
          </p:nvPr>
        </p:nvSpPr>
        <p:spPr/>
        <p:txBody>
          <a:bodyPr/>
          <a:lstStyle/>
          <a:p>
            <a:r>
              <a:rPr lang="en-US" sz="2800"/>
              <a:t>Revealed content of international phone calls between “persons of interest” were monitored outside of FISA</a:t>
            </a:r>
          </a:p>
          <a:p>
            <a:pPr lvl="1"/>
            <a:r>
              <a:rPr lang="en-US" sz="2400"/>
              <a:t>What not use FISA?</a:t>
            </a:r>
          </a:p>
          <a:p>
            <a:pPr lvl="1"/>
            <a:r>
              <a:rPr lang="en-US" sz="2400"/>
              <a:t>What if identity is a surrogate, not a name?</a:t>
            </a:r>
          </a:p>
          <a:p>
            <a:r>
              <a:rPr lang="en-US" sz="2800"/>
              <a:t>[Note:  I don’t know if the COI papers and the news stories reference in this lecture are related.]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55330" name="Rectangle 2"/>
          <p:cNvSpPr>
            <a:spLocks noGrp="1" noChangeArrowheads="1"/>
          </p:cNvSpPr>
          <p:nvPr>
            <p:ph type="title"/>
          </p:nvPr>
        </p:nvSpPr>
        <p:spPr/>
        <p:txBody>
          <a:bodyPr/>
          <a:lstStyle/>
          <a:p>
            <a:r>
              <a:rPr lang="en-US" sz="4000"/>
              <a:t>USA Today Story</a:t>
            </a:r>
          </a:p>
        </p:txBody>
      </p:sp>
      <p:sp>
        <p:nvSpPr>
          <p:cNvPr id="355331" name="Rectangle 3"/>
          <p:cNvSpPr>
            <a:spLocks noGrp="1" noChangeArrowheads="1"/>
          </p:cNvSpPr>
          <p:nvPr>
            <p:ph type="body" idx="1"/>
          </p:nvPr>
        </p:nvSpPr>
        <p:spPr>
          <a:xfrm>
            <a:off x="685800" y="1676400"/>
            <a:ext cx="7772400" cy="4114800"/>
          </a:xfrm>
        </p:spPr>
        <p:txBody>
          <a:bodyPr/>
          <a:lstStyle/>
          <a:p>
            <a:pPr>
              <a:lnSpc>
                <a:spcPct val="90000"/>
              </a:lnSpc>
            </a:pPr>
            <a:r>
              <a:rPr lang="en-US" sz="2000"/>
              <a:t>Several telephone companies providing call detail data to NSA</a:t>
            </a:r>
          </a:p>
          <a:p>
            <a:pPr>
              <a:lnSpc>
                <a:spcPct val="90000"/>
              </a:lnSpc>
            </a:pPr>
            <a:r>
              <a:rPr lang="en-US" sz="2000"/>
              <a:t>“Largest database ever”</a:t>
            </a:r>
          </a:p>
          <a:p>
            <a:pPr>
              <a:lnSpc>
                <a:spcPct val="90000"/>
              </a:lnSpc>
            </a:pPr>
            <a:r>
              <a:rPr lang="en-US" sz="2000"/>
              <a:t>Asserts no content being monitored</a:t>
            </a:r>
          </a:p>
          <a:p>
            <a:pPr>
              <a:lnSpc>
                <a:spcPct val="90000"/>
              </a:lnSpc>
            </a:pPr>
            <a:r>
              <a:rPr lang="en-US" sz="2000"/>
              <a:t>Discussion/Conjecture:  </a:t>
            </a:r>
          </a:p>
          <a:p>
            <a:pPr lvl="1">
              <a:lnSpc>
                <a:spcPct val="90000"/>
              </a:lnSpc>
            </a:pPr>
            <a:r>
              <a:rPr lang="en-US" sz="1800"/>
              <a:t>What if they are calculating COI? Or COI-like data?</a:t>
            </a:r>
          </a:p>
          <a:p>
            <a:pPr lvl="1">
              <a:lnSpc>
                <a:spcPct val="90000"/>
              </a:lnSpc>
            </a:pPr>
            <a:r>
              <a:rPr lang="en-US" sz="1800"/>
              <a:t>Could this serve as the source of the “surrogate identities” used for non-FISA wiretaps</a:t>
            </a:r>
          </a:p>
          <a:p>
            <a:pPr lvl="1">
              <a:lnSpc>
                <a:spcPct val="90000"/>
              </a:lnSpc>
            </a:pPr>
            <a:r>
              <a:rPr lang="en-US" sz="1800"/>
              <a:t>If it is reasonable for business to use this technology for fraud detection is it reasonable for the government to exploit it as well?</a:t>
            </a:r>
          </a:p>
          <a:p>
            <a:pPr lvl="1">
              <a:lnSpc>
                <a:spcPct val="90000"/>
              </a:lnSpc>
            </a:pPr>
            <a:r>
              <a:rPr lang="en-US" sz="1800"/>
              <a:t>What other personal information could be obtained from this data?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345090" name="Rectangle 2"/>
          <p:cNvSpPr>
            <a:spLocks noGrp="1" noChangeArrowheads="1"/>
          </p:cNvSpPr>
          <p:nvPr>
            <p:ph type="title"/>
          </p:nvPr>
        </p:nvSpPr>
        <p:spPr/>
        <p:txBody>
          <a:bodyPr/>
          <a:lstStyle/>
          <a:p>
            <a:r>
              <a:rPr lang="en-US" sz="4000"/>
              <a:t>US Constitution</a:t>
            </a:r>
            <a:br>
              <a:rPr lang="en-US" sz="4000"/>
            </a:br>
            <a:r>
              <a:rPr lang="en-US" sz="4000"/>
              <a:t>Amendment IV</a:t>
            </a:r>
          </a:p>
        </p:txBody>
      </p:sp>
      <p:sp>
        <p:nvSpPr>
          <p:cNvPr id="345091" name="Rectangle 3"/>
          <p:cNvSpPr>
            <a:spLocks noGrp="1" noChangeArrowheads="1"/>
          </p:cNvSpPr>
          <p:nvPr>
            <p:ph type="body" idx="1"/>
          </p:nvPr>
        </p:nvSpPr>
        <p:spPr>
          <a:xfrm>
            <a:off x="685800" y="2057400"/>
            <a:ext cx="7772400" cy="3886200"/>
          </a:xfrm>
        </p:spPr>
        <p:txBody>
          <a:bodyPr/>
          <a:lstStyle/>
          <a:p>
            <a:pPr>
              <a:lnSpc>
                <a:spcPct val="90000"/>
              </a:lnSpc>
              <a:buFontTx/>
              <a:buNone/>
            </a:pPr>
            <a:r>
              <a:rPr lang="en-US" sz="2800">
                <a:latin typeface="Verdana" charset="0"/>
              </a:rPr>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4/16/09 13:25</a:t>
            </a:fld>
            <a:endParaRPr lang="en-US"/>
          </a:p>
        </p:txBody>
      </p:sp>
      <p:sp>
        <p:nvSpPr>
          <p:cNvPr id="452610" name="Rectangle 2"/>
          <p:cNvSpPr>
            <a:spLocks noGrp="1" noChangeArrowheads="1"/>
          </p:cNvSpPr>
          <p:nvPr>
            <p:ph type="title"/>
          </p:nvPr>
        </p:nvSpPr>
        <p:spPr/>
        <p:txBody>
          <a:bodyPr/>
          <a:lstStyle/>
          <a:p>
            <a:r>
              <a:rPr lang="en-US">
                <a:latin typeface="Verdana" charset="0"/>
              </a:rPr>
              <a:t>Discussion</a:t>
            </a:r>
          </a:p>
        </p:txBody>
      </p:sp>
      <p:sp>
        <p:nvSpPr>
          <p:cNvPr id="452611" name="Rectangle 3"/>
          <p:cNvSpPr>
            <a:spLocks noGrp="1" noChangeArrowheads="1"/>
          </p:cNvSpPr>
          <p:nvPr>
            <p:ph type="body" idx="1"/>
          </p:nvPr>
        </p:nvSpPr>
        <p:spPr/>
        <p:txBody>
          <a:bodyPr/>
          <a:lstStyle/>
          <a:p>
            <a:r>
              <a:rPr lang="en-US">
                <a:latin typeface="Verdana" charset="0"/>
              </a:rPr>
              <a:t>Is a COI a sufficient description to meet the requirement:</a:t>
            </a:r>
          </a:p>
          <a:p>
            <a:pPr lvl="1"/>
            <a:r>
              <a:rPr lang="en-US">
                <a:latin typeface="Verdana" charset="0"/>
              </a:rPr>
              <a:t>particularly describing the place to be searched, and the persons or things to be seized</a:t>
            </a:r>
          </a:p>
          <a:p>
            <a:endParaRPr lang="en-US">
              <a:latin typeface="Verdana"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CW Criteria</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The system must separately authenticate and identify every user</a:t>
            </a:r>
          </a:p>
          <a:p>
            <a:pPr marL="514350" indent="-514350">
              <a:buFont typeface="+mj-lt"/>
              <a:buAutoNum type="arabicPeriod"/>
            </a:pPr>
            <a:r>
              <a:rPr lang="en-US" dirty="0" smtClean="0"/>
              <a:t>The system must ensure that specified data items can be manipulated only by a restricted set of programs</a:t>
            </a:r>
          </a:p>
          <a:p>
            <a:pPr marL="514350" indent="-514350">
              <a:buFont typeface="+mj-lt"/>
              <a:buAutoNum type="arabicPeriod"/>
            </a:pPr>
            <a:r>
              <a:rPr lang="en-US" dirty="0" smtClean="0"/>
              <a:t>The system must associate with each user a valid set of programs to be run (controls must ensure .. Separation of duty)</a:t>
            </a:r>
          </a:p>
          <a:p>
            <a:pPr marL="514350" indent="-514350">
              <a:buFont typeface="+mj-lt"/>
              <a:buAutoNum type="arabicPeriod"/>
            </a:pPr>
            <a:r>
              <a:rPr lang="en-US" dirty="0" smtClean="0"/>
              <a:t>System must maintain an auditing log that records every program executed and the name of the authorizing user</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4/16/09 13:27</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Criteria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System must contain mechanisms to ensure that the system enforces is requirements</a:t>
            </a:r>
          </a:p>
          <a:p>
            <a:pPr marL="514350" indent="-514350">
              <a:buFont typeface="+mj-lt"/>
              <a:buAutoNum type="arabicPeriod"/>
            </a:pPr>
            <a:r>
              <a:rPr lang="en-US" dirty="0" smtClean="0"/>
              <a:t>System must be protected against tampering or unauthorized change.</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4/16/09 13:30</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13:07</a:t>
            </a:fld>
            <a:endParaRPr lang="en-US"/>
          </a:p>
        </p:txBody>
      </p:sp>
      <p:sp>
        <p:nvSpPr>
          <p:cNvPr id="244738" name="Rectangle 2"/>
          <p:cNvSpPr>
            <a:spLocks noGrp="1" noChangeArrowheads="1"/>
          </p:cNvSpPr>
          <p:nvPr>
            <p:ph type="title"/>
          </p:nvPr>
        </p:nvSpPr>
        <p:spPr/>
        <p:txBody>
          <a:bodyPr/>
          <a:lstStyle/>
          <a:p>
            <a:r>
              <a:rPr lang="en-US"/>
              <a:t>Clark-Wilson Integrity Model</a:t>
            </a:r>
          </a:p>
        </p:txBody>
      </p:sp>
      <p:sp>
        <p:nvSpPr>
          <p:cNvPr id="244739" name="Rectangle 3"/>
          <p:cNvSpPr>
            <a:spLocks noGrp="1" noChangeArrowheads="1"/>
          </p:cNvSpPr>
          <p:nvPr>
            <p:ph type="body" idx="1"/>
          </p:nvPr>
        </p:nvSpPr>
        <p:spPr/>
        <p:txBody>
          <a:bodyPr/>
          <a:lstStyle/>
          <a:p>
            <a:pPr>
              <a:lnSpc>
                <a:spcPct val="90000"/>
              </a:lnSpc>
            </a:pPr>
            <a:r>
              <a:rPr lang="en-US" sz="2400" dirty="0"/>
              <a:t>Integrity defined by a set of constraints</a:t>
            </a:r>
          </a:p>
          <a:p>
            <a:pPr lvl="1">
              <a:lnSpc>
                <a:spcPct val="90000"/>
              </a:lnSpc>
            </a:pPr>
            <a:r>
              <a:rPr lang="en-US" sz="2000" dirty="0"/>
              <a:t>Data in a </a:t>
            </a:r>
            <a:r>
              <a:rPr lang="en-US" sz="2000" i="1" dirty="0"/>
              <a:t>consistent</a:t>
            </a:r>
            <a:r>
              <a:rPr lang="en-US" sz="2000" dirty="0"/>
              <a:t> or valid state when it satisfies these</a:t>
            </a:r>
            <a:endParaRPr lang="en-US" sz="2000" dirty="0" smtClean="0"/>
          </a:p>
          <a:p>
            <a:pPr>
              <a:lnSpc>
                <a:spcPct val="90000"/>
              </a:lnSpc>
            </a:pPr>
            <a:r>
              <a:rPr lang="en-US" sz="2400" i="1" dirty="0" smtClean="0"/>
              <a:t>Well</a:t>
            </a:r>
            <a:r>
              <a:rPr lang="en-US" sz="2400" i="1" dirty="0"/>
              <a:t>-formed transaction</a:t>
            </a:r>
            <a:r>
              <a:rPr lang="en-US" sz="2400" dirty="0"/>
              <a:t> move system from one consistent state to another</a:t>
            </a:r>
          </a:p>
          <a:p>
            <a:pPr>
              <a:lnSpc>
                <a:spcPct val="90000"/>
              </a:lnSpc>
            </a:pPr>
            <a:r>
              <a:rPr lang="en-US" sz="2400" dirty="0"/>
              <a:t>Issue: who examines, certifies transactions done correctly?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13:07</a:t>
            </a:fld>
            <a:endParaRPr lang="en-US"/>
          </a:p>
        </p:txBody>
      </p:sp>
      <p:sp>
        <p:nvSpPr>
          <p:cNvPr id="246786" name="Rectangle 2"/>
          <p:cNvSpPr>
            <a:spLocks noGrp="1" noChangeArrowheads="1"/>
          </p:cNvSpPr>
          <p:nvPr>
            <p:ph type="title"/>
          </p:nvPr>
        </p:nvSpPr>
        <p:spPr/>
        <p:txBody>
          <a:bodyPr/>
          <a:lstStyle/>
          <a:p>
            <a:r>
              <a:rPr lang="en-US"/>
              <a:t>Entities</a:t>
            </a:r>
          </a:p>
        </p:txBody>
      </p:sp>
      <p:sp>
        <p:nvSpPr>
          <p:cNvPr id="246787" name="Rectangle 3"/>
          <p:cNvSpPr>
            <a:spLocks noGrp="1" noChangeArrowheads="1"/>
          </p:cNvSpPr>
          <p:nvPr>
            <p:ph type="body" idx="1"/>
          </p:nvPr>
        </p:nvSpPr>
        <p:spPr/>
        <p:txBody>
          <a:bodyPr/>
          <a:lstStyle/>
          <a:p>
            <a:pPr>
              <a:lnSpc>
                <a:spcPct val="90000"/>
              </a:lnSpc>
            </a:pPr>
            <a:r>
              <a:rPr lang="en-US" sz="2400" dirty="0" err="1"/>
              <a:t>CDIs</a:t>
            </a:r>
            <a:r>
              <a:rPr lang="en-US" sz="2400" dirty="0"/>
              <a:t>: constrained data items</a:t>
            </a:r>
          </a:p>
          <a:p>
            <a:pPr lvl="1">
              <a:lnSpc>
                <a:spcPct val="90000"/>
              </a:lnSpc>
            </a:pPr>
            <a:r>
              <a:rPr lang="en-US" sz="2000" dirty="0"/>
              <a:t>Data subject to integrity controls</a:t>
            </a:r>
          </a:p>
          <a:p>
            <a:pPr>
              <a:lnSpc>
                <a:spcPct val="90000"/>
              </a:lnSpc>
            </a:pPr>
            <a:r>
              <a:rPr lang="en-US" sz="2400" dirty="0" err="1"/>
              <a:t>UDIs</a:t>
            </a:r>
            <a:r>
              <a:rPr lang="en-US" sz="2400" dirty="0"/>
              <a:t>: unconstrained data items</a:t>
            </a:r>
          </a:p>
          <a:p>
            <a:pPr lvl="1">
              <a:lnSpc>
                <a:spcPct val="90000"/>
              </a:lnSpc>
            </a:pPr>
            <a:r>
              <a:rPr lang="en-US" sz="2000" dirty="0"/>
              <a:t>Data not subject to integrity controls</a:t>
            </a:r>
          </a:p>
          <a:p>
            <a:pPr>
              <a:lnSpc>
                <a:spcPct val="90000"/>
              </a:lnSpc>
            </a:pPr>
            <a:r>
              <a:rPr lang="en-US" sz="2400" dirty="0" err="1"/>
              <a:t>IVPs</a:t>
            </a:r>
            <a:r>
              <a:rPr lang="en-US" sz="2400" dirty="0"/>
              <a:t>: integrity verification procedures</a:t>
            </a:r>
          </a:p>
          <a:p>
            <a:pPr lvl="1">
              <a:lnSpc>
                <a:spcPct val="90000"/>
              </a:lnSpc>
            </a:pPr>
            <a:r>
              <a:rPr lang="en-US" sz="2000" dirty="0"/>
              <a:t>Procedures that test the </a:t>
            </a:r>
            <a:r>
              <a:rPr lang="en-US" sz="2000" dirty="0" err="1"/>
              <a:t>CDIs</a:t>
            </a:r>
            <a:r>
              <a:rPr lang="en-US" sz="2000" dirty="0"/>
              <a:t> conform to the integrity constraints</a:t>
            </a:r>
          </a:p>
          <a:p>
            <a:pPr>
              <a:lnSpc>
                <a:spcPct val="90000"/>
              </a:lnSpc>
            </a:pPr>
            <a:r>
              <a:rPr lang="en-US" sz="2400" dirty="0" err="1"/>
              <a:t>TPs</a:t>
            </a:r>
            <a:r>
              <a:rPr lang="en-US" sz="2400" dirty="0"/>
              <a:t>:</a:t>
            </a:r>
            <a:r>
              <a:rPr lang="en-US" sz="2400" dirty="0" smtClean="0"/>
              <a:t> Transformation procedures</a:t>
            </a:r>
            <a:endParaRPr lang="en-US" sz="2400" dirty="0"/>
          </a:p>
          <a:p>
            <a:pPr lvl="1">
              <a:lnSpc>
                <a:spcPct val="90000"/>
              </a:lnSpc>
            </a:pPr>
            <a:r>
              <a:rPr lang="en-US" sz="2000" dirty="0"/>
              <a:t>Procedures that take the system from one valid state to another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13:07</a:t>
            </a:fld>
            <a:endParaRPr lang="en-US"/>
          </a:p>
        </p:txBody>
      </p:sp>
      <p:sp>
        <p:nvSpPr>
          <p:cNvPr id="248834" name="Rectangle 2"/>
          <p:cNvSpPr>
            <a:spLocks noGrp="1" noChangeArrowheads="1"/>
          </p:cNvSpPr>
          <p:nvPr>
            <p:ph type="title"/>
          </p:nvPr>
        </p:nvSpPr>
        <p:spPr/>
        <p:txBody>
          <a:bodyPr/>
          <a:lstStyle/>
          <a:p>
            <a:r>
              <a:rPr lang="en-US"/>
              <a:t>Certification Rules 1 and 2</a:t>
            </a:r>
          </a:p>
        </p:txBody>
      </p:sp>
      <p:sp>
        <p:nvSpPr>
          <p:cNvPr id="248835" name="Rectangle 3"/>
          <p:cNvSpPr>
            <a:spLocks noGrp="1" noChangeArrowheads="1"/>
          </p:cNvSpPr>
          <p:nvPr>
            <p:ph type="body" idx="1"/>
          </p:nvPr>
        </p:nvSpPr>
        <p:spPr/>
        <p:txBody>
          <a:bodyPr/>
          <a:lstStyle/>
          <a:p>
            <a:pPr marL="915988" indent="-915988">
              <a:buFontTx/>
              <a:buNone/>
            </a:pPr>
            <a:r>
              <a:rPr lang="en-US" sz="2400"/>
              <a:t>CR1	When any IVP is run, it must ensure all CDIs are in a valid state</a:t>
            </a:r>
          </a:p>
          <a:p>
            <a:pPr marL="915988" indent="-915988">
              <a:buFontTx/>
              <a:buNone/>
            </a:pPr>
            <a:r>
              <a:rPr lang="en-US" sz="2400"/>
              <a:t>CR2	For some associated set of CDIs, a TP must transform those CDIs in a valid state into a (possibly different) valid state</a:t>
            </a:r>
          </a:p>
          <a:p>
            <a:pPr marL="1368425" lvl="1"/>
            <a:r>
              <a:rPr lang="en-US" sz="2000"/>
              <a:t>Defines relation </a:t>
            </a:r>
            <a:r>
              <a:rPr lang="en-US" sz="2000" i="1"/>
              <a:t>certified</a:t>
            </a:r>
            <a:r>
              <a:rPr lang="en-US" sz="2000"/>
              <a:t> that associates a set of CDIs with a particular TP</a:t>
            </a:r>
          </a:p>
          <a:p>
            <a:pPr marL="1368425" lvl="1"/>
            <a:r>
              <a:rPr lang="en-US" sz="2000"/>
              <a:t>Example: TP balance, CDIs accounts, in bank example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2D1A128-2DB0-E84E-96DA-DCE64E4E42CD}" type="datetime8">
              <a:rPr lang="en-US"/>
              <a:pPr/>
              <a:t>4/16/09 13:07</a:t>
            </a:fld>
            <a:endParaRPr lang="en-US"/>
          </a:p>
        </p:txBody>
      </p:sp>
      <p:sp>
        <p:nvSpPr>
          <p:cNvPr id="250882" name="Rectangle 2"/>
          <p:cNvSpPr>
            <a:spLocks noGrp="1" noChangeArrowheads="1"/>
          </p:cNvSpPr>
          <p:nvPr>
            <p:ph type="title"/>
          </p:nvPr>
        </p:nvSpPr>
        <p:spPr/>
        <p:txBody>
          <a:bodyPr/>
          <a:lstStyle/>
          <a:p>
            <a:r>
              <a:rPr lang="en-US"/>
              <a:t>Enforcement Rules 1 and 2</a:t>
            </a:r>
          </a:p>
        </p:txBody>
      </p:sp>
      <p:sp>
        <p:nvSpPr>
          <p:cNvPr id="250883" name="Rectangle 3"/>
          <p:cNvSpPr>
            <a:spLocks noGrp="1" noChangeArrowheads="1"/>
          </p:cNvSpPr>
          <p:nvPr>
            <p:ph type="body" idx="1"/>
          </p:nvPr>
        </p:nvSpPr>
        <p:spPr/>
        <p:txBody>
          <a:bodyPr/>
          <a:lstStyle/>
          <a:p>
            <a:pPr marL="915988" indent="-915988">
              <a:lnSpc>
                <a:spcPct val="90000"/>
              </a:lnSpc>
              <a:buFontTx/>
              <a:buNone/>
            </a:pPr>
            <a:r>
              <a:rPr lang="en-US" sz="2400"/>
              <a:t>ER1	The system must maintain the certified relations and must ensure that only TPs certified to run on a CDI manipulate that CDI.</a:t>
            </a:r>
          </a:p>
          <a:p>
            <a:pPr marL="915988" indent="-915988">
              <a:lnSpc>
                <a:spcPct val="90000"/>
              </a:lnSpc>
              <a:buFontTx/>
              <a:buNone/>
            </a:pPr>
            <a:r>
              <a:rPr lang="en-US" sz="2400"/>
              <a:t>ER2	The system must associate a user with each TP and set of CDIs. The TP may access those CDIs on behalf of the associated user. The TP cannot access that CDI on behalf of a user not associated with that TP and CDI.</a:t>
            </a:r>
          </a:p>
          <a:p>
            <a:pPr marL="1368425" lvl="1">
              <a:lnSpc>
                <a:spcPct val="90000"/>
              </a:lnSpc>
            </a:pPr>
            <a:r>
              <a:rPr lang="en-US" sz="2000"/>
              <a:t>System must maintain, enforce certified relation</a:t>
            </a:r>
          </a:p>
          <a:p>
            <a:pPr marL="1368425" lvl="1">
              <a:lnSpc>
                <a:spcPct val="90000"/>
              </a:lnSpc>
            </a:pPr>
            <a:r>
              <a:rPr lang="en-US" sz="2000"/>
              <a:t>System must also restrict access based on user ID (</a:t>
            </a:r>
            <a:r>
              <a:rPr lang="en-US" sz="2000" i="1"/>
              <a:t>allowed</a:t>
            </a:r>
            <a:r>
              <a:rPr lang="en-US" sz="2000"/>
              <a:t> relation)</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USEAMSFONTS" val="1"/>
  <p:tag name="EMBEDFONTS" val="1"/>
  <p:tag name="USEBOLDAMS" val="0"/>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0"/>
  <p:tag name="DEFAULTTRANSPARENT" val="0"/>
  <p:tag name="DEFAULTWORKAROUNDTRANSPARENCYBUG" val="0"/>
  <p:tag name="DEFAULTRESOLUTION" val="1200"/>
  <p:tag name="DEFAULTWORDWRAP" val="0"/>
  <p:tag name="DEFAULTMAGNIFICATION" val="2000"/>
  <p:tag name="DEFAULTWIDTH" val="0"/>
  <p:tag name="DEFAULTHEIGHT" val="0"/>
</p:tagLst>
</file>

<file path=ppt/theme/theme1.xml><?xml version="1.0" encoding="utf-8"?>
<a:theme xmlns:a="http://schemas.openxmlformats.org/drawingml/2006/main" name="Blank Presentation">
  <a:themeElements>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39392</TotalTime>
  <Words>1837</Words>
  <Application>Microsoft PowerPoint</Application>
  <PresentationFormat>On-screen Show (4:3)</PresentationFormat>
  <Paragraphs>256</Paragraphs>
  <Slides>36</Slides>
  <Notes>28</Notes>
  <HiddenSlides>0</HiddenSlides>
  <MMClips>0</MMClips>
  <ScaleCrop>false</ScaleCrop>
  <HeadingPairs>
    <vt:vector size="4" baseType="variant">
      <vt:variant>
        <vt:lpstr>Design Template</vt:lpstr>
      </vt:variant>
      <vt:variant>
        <vt:i4>1</vt:i4>
      </vt:variant>
      <vt:variant>
        <vt:lpstr>Slide Titles</vt:lpstr>
      </vt:variant>
      <vt:variant>
        <vt:i4>36</vt:i4>
      </vt:variant>
    </vt:vector>
  </HeadingPairs>
  <TitlesOfParts>
    <vt:vector size="37" baseType="lpstr">
      <vt:lpstr>Blank Presentation</vt:lpstr>
      <vt:lpstr>Lecture 6: Identity and Data Mining</vt:lpstr>
      <vt:lpstr>Topics</vt:lpstr>
      <vt:lpstr>Clark Wilson Model</vt:lpstr>
      <vt:lpstr>CW Criteria</vt:lpstr>
      <vt:lpstr>Additional Criteria </vt:lpstr>
      <vt:lpstr>Clark-Wilson Integrity Model</vt:lpstr>
      <vt:lpstr>Entities</vt:lpstr>
      <vt:lpstr>Certification Rules 1 and 2</vt:lpstr>
      <vt:lpstr>Enforcement Rules 1 and 2</vt:lpstr>
      <vt:lpstr>Users and Rules</vt:lpstr>
      <vt:lpstr>Logging</vt:lpstr>
      <vt:lpstr>Handling Untrusted Input</vt:lpstr>
      <vt:lpstr>Separation of Duty In Model</vt:lpstr>
      <vt:lpstr>Discussion</vt:lpstr>
      <vt:lpstr>Constrained Data Items:</vt:lpstr>
      <vt:lpstr>Integrity constraints:</vt:lpstr>
      <vt:lpstr>Transaction processes (TPs):</vt:lpstr>
      <vt:lpstr>Comparison to Biba</vt:lpstr>
      <vt:lpstr>Sources</vt:lpstr>
      <vt:lpstr>Identity</vt:lpstr>
      <vt:lpstr>Principal </vt:lpstr>
      <vt:lpstr>Uses of Identity</vt:lpstr>
      <vt:lpstr>Unix Users</vt:lpstr>
      <vt:lpstr>Object identity</vt:lpstr>
      <vt:lpstr>Identity in distributed systems</vt:lpstr>
      <vt:lpstr>Phone Systems</vt:lpstr>
      <vt:lpstr>Fraud detection problem</vt:lpstr>
      <vt:lpstr>Fraud detection as identity</vt:lpstr>
      <vt:lpstr>Communities of Interest</vt:lpstr>
      <vt:lpstr>Phone Fraud </vt:lpstr>
      <vt:lpstr>Telephone fraud detection</vt:lpstr>
      <vt:lpstr>Credit Card Fraud detection</vt:lpstr>
      <vt:lpstr>NY Times Story</vt:lpstr>
      <vt:lpstr>USA Today Story</vt:lpstr>
      <vt:lpstr>US Constitution Amendment IV</vt:lpstr>
      <vt:lpstr>Discussion</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Access Control</dc:title>
  <dc:creator>James Hook</dc:creator>
  <cp:lastModifiedBy>James Hook</cp:lastModifiedBy>
  <cp:revision>91</cp:revision>
  <cp:lastPrinted>2008-04-21T04:03:32Z</cp:lastPrinted>
  <dcterms:created xsi:type="dcterms:W3CDTF">2009-04-16T20:07:43Z</dcterms:created>
  <dcterms:modified xsi:type="dcterms:W3CDTF">2009-04-16T20:47:21Z</dcterms:modified>
</cp:coreProperties>
</file>