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32.xml" ContentType="application/vnd.openxmlformats-officedocument.presentationml.notesSlid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notesSlides/notesSlide18.xml" ContentType="application/vnd.openxmlformats-officedocument.presentationml.notesSlide+xml"/>
  <Default Extension="vml" ContentType="application/vnd.openxmlformats-officedocument.vmlDrawing"/>
  <Default Extension="png" ContentType="image/png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6.xml" ContentType="application/vnd.openxmlformats-officedocument.presentationml.notes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Default Extension="doc" ContentType="application/msword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jpeg" ContentType="image/jpeg"/>
  <Override PartName="/ppt/notesSlides/notesSlide33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notesSlides/notesSlide20.xml" ContentType="application/vnd.openxmlformats-officedocument.presentationml.notesSlide+xml"/>
  <Default Extension="pdf" ContentType="application/pdf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268" r:id="rId4"/>
    <p:sldId id="296" r:id="rId5"/>
    <p:sldId id="269" r:id="rId6"/>
    <p:sldId id="272" r:id="rId7"/>
    <p:sldId id="273" r:id="rId8"/>
    <p:sldId id="274" r:id="rId9"/>
    <p:sldId id="278" r:id="rId10"/>
    <p:sldId id="279" r:id="rId11"/>
    <p:sldId id="275" r:id="rId12"/>
    <p:sldId id="280" r:id="rId13"/>
    <p:sldId id="281" r:id="rId14"/>
    <p:sldId id="270" r:id="rId15"/>
    <p:sldId id="271" r:id="rId16"/>
    <p:sldId id="282" r:id="rId17"/>
    <p:sldId id="283" r:id="rId18"/>
    <p:sldId id="285" r:id="rId19"/>
    <p:sldId id="286" r:id="rId20"/>
    <p:sldId id="287" r:id="rId21"/>
    <p:sldId id="276" r:id="rId22"/>
    <p:sldId id="288" r:id="rId23"/>
    <p:sldId id="277" r:id="rId24"/>
    <p:sldId id="284" r:id="rId25"/>
    <p:sldId id="290" r:id="rId26"/>
    <p:sldId id="289" r:id="rId27"/>
    <p:sldId id="291" r:id="rId28"/>
    <p:sldId id="292" r:id="rId29"/>
    <p:sldId id="293" r:id="rId30"/>
    <p:sldId id="294" r:id="rId31"/>
    <p:sldId id="295" r:id="rId32"/>
    <p:sldId id="259" r:id="rId33"/>
    <p:sldId id="262" r:id="rId34"/>
    <p:sldId id="263" r:id="rId35"/>
    <p:sldId id="265" r:id="rId36"/>
    <p:sldId id="266" r:id="rId37"/>
    <p:sldId id="267" r:id="rId38"/>
    <p:sldId id="297" r:id="rId39"/>
    <p:sldId id="261" r:id="rId40"/>
  </p:sldIdLst>
  <p:sldSz cx="9144000" cy="6858000" type="screen4x3"/>
  <p:notesSz cx="6858000" cy="9144000"/>
  <p:custDataLst>
    <p:tags r:id="rId4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  <a:srgbClr val="CCFF66"/>
    <a:srgbClr val="FFFF66"/>
    <a:srgbClr val="0000FF"/>
    <a:srgbClr val="88888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32787"/>
    <p:restoredTop sz="90929"/>
  </p:normalViewPr>
  <p:slideViewPr>
    <p:cSldViewPr>
      <p:cViewPr>
        <p:scale>
          <a:sx n="100" d="100"/>
          <a:sy n="100" d="100"/>
        </p:scale>
        <p:origin x="-2368" y="-1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43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presProps" Target="presProps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handoutMaster" Target="handoutMasters/handoutMaster1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4" Type="http://schemas.openxmlformats.org/officeDocument/2006/relationships/tags" Target="tags/tag1.xml"/><Relationship Id="rId4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6EA010-7B54-D64E-A0CA-8EBCC57318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93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3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FE2CE4-0453-3C4F-AF9A-985DC1961E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D8606F-5DAB-8440-BB44-7015EE89669A}" type="slidenum">
              <a:rPr lang="en-US"/>
              <a:pPr/>
              <a:t>1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CAF094-7AC9-AB40-A9BE-6402A84C2039}" type="slidenum">
              <a:rPr lang="en-US"/>
              <a:pPr/>
              <a:t>10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07558C-23DE-2249-9DA1-9B2E4956031A}" type="slidenum">
              <a:rPr lang="en-US"/>
              <a:pPr/>
              <a:t>11</a:t>
            </a:fld>
            <a:endParaRPr lang="en-US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6CE6AE-718F-1846-98B5-081BD0BB551D}" type="slidenum">
              <a:rPr lang="en-US"/>
              <a:pPr/>
              <a:t>12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59B96A-97BE-4148-A27B-7688806A1CC7}" type="slidenum">
              <a:rPr lang="en-US"/>
              <a:pPr/>
              <a:t>13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220C0A-86FB-EB41-9424-3478514533AF}" type="slidenum">
              <a:rPr lang="en-US"/>
              <a:pPr/>
              <a:t>14</a:t>
            </a:fld>
            <a:endParaRPr lang="en-US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4A841E-91DA-A449-9973-82F057986963}" type="slidenum">
              <a:rPr lang="en-US"/>
              <a:pPr/>
              <a:t>15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6548AA-75D1-0B45-A72A-38C1A4909618}" type="slidenum">
              <a:rPr lang="en-US"/>
              <a:pPr/>
              <a:t>16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FDBCD4-128D-3748-8985-186968086AE7}" type="slidenum">
              <a:rPr lang="en-US"/>
              <a:pPr/>
              <a:t>17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719CC-4B65-5043-B94A-4BC5F1604DA3}" type="slidenum">
              <a:rPr lang="en-US"/>
              <a:pPr/>
              <a:t>18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E8481B-FE16-9C4F-A9E6-22B223991899}" type="slidenum">
              <a:rPr lang="en-US"/>
              <a:pPr/>
              <a:t>19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6B36E8-923D-6D42-9BDA-68D152ECEB33}" type="slidenum">
              <a:rPr lang="en-US"/>
              <a:pPr/>
              <a:t>2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4372CB-2800-E84D-B5BC-97D8EF942A56}" type="slidenum">
              <a:rPr lang="en-US"/>
              <a:pPr/>
              <a:t>20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F593BA-65F5-3E49-89BE-75BBF11F03A0}" type="slidenum">
              <a:rPr lang="en-US"/>
              <a:pPr/>
              <a:t>21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277727-E72C-8C43-AA1D-07B7F3082C3D}" type="slidenum">
              <a:rPr lang="en-US"/>
              <a:pPr/>
              <a:t>22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C7AE95-7AA5-6342-98E3-5F6DB0848897}" type="slidenum">
              <a:rPr lang="en-US"/>
              <a:pPr/>
              <a:t>23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B98A19-3D99-5842-A66F-56016A8CE3A6}" type="slidenum">
              <a:rPr lang="en-US"/>
              <a:pPr/>
              <a:t>24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757960-76D6-444B-97AB-40B77A55E1D5}" type="slidenum">
              <a:rPr lang="en-US"/>
              <a:pPr/>
              <a:t>25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D144C3-FB8C-C546-A8B0-88D42AB8F7E5}" type="slidenum">
              <a:rPr lang="en-US"/>
              <a:pPr/>
              <a:t>26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1A54BC-E38D-EC4B-ADC6-3CC724CF73A6}" type="slidenum">
              <a:rPr lang="en-US"/>
              <a:pPr/>
              <a:t>27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566BC8-BC85-1442-AFB8-8384EF6A5EE2}" type="slidenum">
              <a:rPr lang="en-US"/>
              <a:pPr/>
              <a:t>28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050F27-B12D-D044-B49E-0823C6A45CA3}" type="slidenum">
              <a:rPr lang="en-US"/>
              <a:pPr/>
              <a:t>29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BF89DE-93DF-3949-8D0B-38A432E1F364}" type="slidenum">
              <a:rPr lang="en-US"/>
              <a:pPr/>
              <a:t>3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854C6B-6588-E746-8530-50D4AC5FAD1A}" type="slidenum">
              <a:rPr lang="en-US"/>
              <a:pPr/>
              <a:t>30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D54DBA-1EF5-E74F-AD1A-B2DCD0CBF570}" type="slidenum">
              <a:rPr lang="en-US"/>
              <a:pPr/>
              <a:t>31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D7176B-3C27-6745-BB57-247D19C51627}" type="slidenum">
              <a:rPr lang="en-US"/>
              <a:pPr/>
              <a:t>32</a:t>
            </a:fld>
            <a:endParaRPr lang="en-US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12EB64-2745-6A4B-B29C-C70EE2EF5970}" type="slidenum">
              <a:rPr lang="en-US"/>
              <a:pPr/>
              <a:t>33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BE9E4F-C89C-1F46-851A-FED346EAE676}" type="slidenum">
              <a:rPr lang="en-US"/>
              <a:pPr/>
              <a:t>34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F1B2AE-E5B1-B344-A19F-8F10F6212C1F}" type="slidenum">
              <a:rPr lang="en-US"/>
              <a:pPr/>
              <a:t>35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B3AE53-1F2F-1648-9A4E-D979BF18071F}" type="slidenum">
              <a:rPr lang="en-US"/>
              <a:pPr/>
              <a:t>36</a:t>
            </a:fld>
            <a:endParaRPr lang="en-US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7CDFB0-7DD4-D047-88EE-88132F1B7CE4}" type="slidenum">
              <a:rPr lang="en-US"/>
              <a:pPr/>
              <a:t>37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BF347B-A5BE-FD4E-892D-A3244B826CF5}" type="slidenum">
              <a:rPr lang="en-US"/>
              <a:pPr/>
              <a:t>39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BF1B43-0A7B-F64C-B8CE-236827C58FCB}" type="slidenum">
              <a:rPr lang="en-US"/>
              <a:pPr/>
              <a:t>4</a:t>
            </a:fld>
            <a:endParaRPr lang="en-US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DD5F28-5F49-424C-863D-C0C8B5AAB4F9}" type="slidenum">
              <a:rPr lang="en-US"/>
              <a:pPr/>
              <a:t>5</a:t>
            </a:fld>
            <a:endParaRPr lang="en-US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569323-76BC-1B45-B6E0-C3069B846C74}" type="slidenum">
              <a:rPr lang="en-US"/>
              <a:pPr/>
              <a:t>6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72390E-E16A-B948-BE2A-6CCA576C0FC8}" type="slidenum">
              <a:rPr lang="en-US"/>
              <a:pPr/>
              <a:t>7</a:t>
            </a:fld>
            <a:endParaRPr lang="en-US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EE6375-8C6E-BC42-BAEA-AFE2AD88055B}" type="slidenum">
              <a:rPr lang="en-US"/>
              <a:pPr/>
              <a:t>8</a:t>
            </a:fld>
            <a:endParaRPr lang="en-US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F73972-672E-7943-87AC-8867C485DDC7}" type="slidenum">
              <a:rPr lang="en-US"/>
              <a:pPr/>
              <a:t>9</a:t>
            </a:fld>
            <a:endParaRPr lang="en-US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B9C1EBF-C911-5146-BF19-13A2012CD7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CEDC58C-CC01-7B40-A38F-A370135A3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DC292F7-5438-2C4C-9A7D-1E9CD6DBEB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CA45CDC-4468-9F4F-9876-438165C713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1435FC9-6BCC-9F4B-A151-B7213920B9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C11F6AC-59BA-CD47-BF04-29532BF0D2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B640D6F-B7A2-174D-8BDF-5620538CAD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07D3430-4E88-6D4F-8C52-B8958AC5B1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29D2978-FFA4-D941-9CD3-9F724AC80D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598BA9-F894-3E41-BE20-BC5A7712F5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B4075E-CE01-AE4F-A747-D49B5074AE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Futura Condensed" charset="0"/>
              </a:defRPr>
            </a:lvl1pPr>
          </a:lstStyle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D9BA8CF-9633-A748-AEFC-BC28F576EB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Word_97_-_2004_Doc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Word_97_-_2004_Document2.doc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3.pd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Lecture 4:</a:t>
            </a:r>
            <a:br>
              <a:rPr lang="en-US"/>
            </a:br>
            <a:r>
              <a:rPr lang="en-US"/>
              <a:t>Bell LaPadula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r>
              <a:rPr lang="en-US"/>
              <a:t>James Hook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143000" y="0"/>
            <a:ext cx="73914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>
                <a:solidFill>
                  <a:schemeClr val="tx2"/>
                </a:solidFill>
              </a:rPr>
              <a:t>CS 591:  Introduction to Computer Security</a:t>
            </a:r>
            <a:br>
              <a:rPr lang="en-US" sz="4400">
                <a:solidFill>
                  <a:schemeClr val="tx2"/>
                </a:solidFill>
              </a:rPr>
            </a:br>
            <a:endParaRPr lang="en-US" sz="44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Poset examples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Natural numbers with less than (total order)</a:t>
            </a:r>
          </a:p>
          <a:p>
            <a:r>
              <a:rPr lang="en-US"/>
              <a:t>Sets under the subset relation (not a total order)</a:t>
            </a:r>
          </a:p>
          <a:p>
            <a:r>
              <a:rPr lang="en-US"/>
              <a:t>Natural numbers ordered by divisibility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Lattice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sz="2800"/>
              <a:t>Partially ordered set (S, </a:t>
            </a:r>
            <a:r>
              <a:rPr lang="en-US" sz="2800">
                <a:sym typeface="Symbol" charset="2"/>
              </a:rPr>
              <a:t></a:t>
            </a:r>
            <a:r>
              <a:rPr lang="en-US" sz="2800"/>
              <a:t>) and two  operations:</a:t>
            </a:r>
          </a:p>
          <a:p>
            <a:pPr lvl="1"/>
            <a:r>
              <a:rPr lang="en-US" sz="2400"/>
              <a:t>greatest lower bound (glb X)</a:t>
            </a:r>
          </a:p>
          <a:p>
            <a:pPr lvl="2"/>
            <a:r>
              <a:rPr lang="en-US" sz="2000"/>
              <a:t>Greatest element less than all elements of set X</a:t>
            </a:r>
          </a:p>
          <a:p>
            <a:pPr lvl="1"/>
            <a:r>
              <a:rPr lang="en-US" sz="2400"/>
              <a:t>least upper bound (lub X)</a:t>
            </a:r>
          </a:p>
          <a:p>
            <a:pPr lvl="2"/>
            <a:r>
              <a:rPr lang="en-US" sz="2000"/>
              <a:t>Least element greater than all elements of set X</a:t>
            </a:r>
          </a:p>
          <a:p>
            <a:r>
              <a:rPr lang="en-US" sz="2800"/>
              <a:t>Every lattice has </a:t>
            </a:r>
          </a:p>
          <a:p>
            <a:pPr lvl="1"/>
            <a:r>
              <a:rPr lang="en-US" sz="2400"/>
              <a:t>bottom (glb L) a least element</a:t>
            </a:r>
          </a:p>
          <a:p>
            <a:pPr lvl="1"/>
            <a:r>
              <a:rPr lang="en-US" sz="2400"/>
              <a:t>top (lub L) a greatest element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Lattice examples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Natural numbers in an interval (0 .. n) with less than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Also the linear order of clearances </a:t>
            </a:r>
            <a:br>
              <a:rPr lang="en-US" sz="2400"/>
            </a:br>
            <a:r>
              <a:rPr lang="en-US" sz="2400"/>
              <a:t>(U </a:t>
            </a:r>
            <a:r>
              <a:rPr lang="en-US" sz="2400">
                <a:sym typeface="Symbol" charset="2"/>
              </a:rPr>
              <a:t> FOUO  S  TS)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The powerset of a set of generators under inclusion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E.g. Powerset of security categories </a:t>
            </a:r>
            <a:br>
              <a:rPr lang="en-US" sz="2400"/>
            </a:br>
            <a:r>
              <a:rPr lang="en-US" sz="2400"/>
              <a:t>{NUC, Crypto, ASI, EUR}</a:t>
            </a:r>
          </a:p>
          <a:p>
            <a:pPr>
              <a:lnSpc>
                <a:spcPct val="90000"/>
              </a:lnSpc>
            </a:pPr>
            <a:r>
              <a:rPr lang="en-US" sz="2800"/>
              <a:t>The divisors of a natural number under divisibility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lattices from old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opposite of a lattice is a lattice</a:t>
            </a:r>
          </a:p>
          <a:p>
            <a:r>
              <a:rPr lang="en-US"/>
              <a:t>The product of two lattices is a lattice</a:t>
            </a:r>
          </a:p>
          <a:p>
            <a:r>
              <a:rPr lang="en-US"/>
              <a:t>The lattice of security classifications used by Bishop is the product of the lattice of clearances and the lattice of sets generated from the categories (compartments)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Mandatory Access Control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a MAC system all documents are assigned labels by a set of rules</a:t>
            </a:r>
          </a:p>
          <a:p>
            <a:r>
              <a:rPr lang="en-US"/>
              <a:t>Documents can only be relabeled under defined special circumstances</a:t>
            </a:r>
          </a:p>
          <a:p>
            <a:r>
              <a:rPr lang="en-US"/>
              <a:t>Violations of the policy are considered very serious offenses (criminal or treasonous acts)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Bell LaPadula Context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Pre-Anderson report policy was not to mix data of different classifications on a single system</a:t>
            </a:r>
          </a:p>
          <a:p>
            <a:r>
              <a:rPr lang="en-US"/>
              <a:t>Still a good idea if it meets your needs</a:t>
            </a:r>
          </a:p>
          <a:p>
            <a:r>
              <a:rPr lang="en-US"/>
              <a:t>Anderson report identified “on-line multi-level secure operation” as a goal of computer security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From Paper to Computers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How to apply MAC to computers?</a:t>
            </a:r>
          </a:p>
          <a:p>
            <a:r>
              <a:rPr lang="en-US" sz="2800"/>
              <a:t>Documents are analogous to objects in Lampson’s Access Control model</a:t>
            </a:r>
          </a:p>
          <a:p>
            <a:pPr lvl="1"/>
            <a:r>
              <a:rPr lang="en-US" sz="2400"/>
              <a:t>Every object can be labeled with a classification</a:t>
            </a:r>
          </a:p>
          <a:p>
            <a:r>
              <a:rPr lang="en-US" sz="2800"/>
              <a:t>Cleared personnel are analogous to subjects</a:t>
            </a:r>
          </a:p>
          <a:p>
            <a:pPr lvl="1"/>
            <a:r>
              <a:rPr lang="en-US" sz="2400"/>
              <a:t>Every subject can be labeled with a clearance</a:t>
            </a:r>
          </a:p>
          <a:p>
            <a:r>
              <a:rPr lang="en-US" sz="2800"/>
              <a:t>What about processes?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 on subject labels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 person is generally cleared “up to” a level</a:t>
            </a:r>
          </a:p>
          <a:p>
            <a:pPr>
              <a:lnSpc>
                <a:spcPct val="90000"/>
              </a:lnSpc>
            </a:pPr>
            <a:r>
              <a:rPr lang="en-US" sz="2800"/>
              <a:t>Cross level communication requires that a person be able to interact below their level of clearance</a:t>
            </a:r>
          </a:p>
          <a:p>
            <a:pPr>
              <a:lnSpc>
                <a:spcPct val="90000"/>
              </a:lnSpc>
            </a:pPr>
            <a:r>
              <a:rPr lang="en-US" sz="2800"/>
              <a:t>Subjects are given two labels: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maximum level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current level</a:t>
            </a:r>
          </a:p>
          <a:p>
            <a:pPr>
              <a:lnSpc>
                <a:spcPct val="90000"/>
              </a:lnSpc>
            </a:pPr>
            <a:r>
              <a:rPr lang="en-US" sz="2800"/>
              <a:t>Current never exceeds maximum</a:t>
            </a:r>
          </a:p>
          <a:p>
            <a:pPr>
              <a:lnSpc>
                <a:spcPct val="90000"/>
              </a:lnSpc>
            </a:pPr>
            <a:r>
              <a:rPr lang="en-US" sz="2800"/>
              <a:t>We will focus on static labelings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 subject will not dynamically change their current level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Bell LaPadula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Task was to propose a theory of multi-level security </a:t>
            </a:r>
          </a:p>
          <a:p>
            <a:pPr lvl="1"/>
            <a:r>
              <a:rPr lang="en-US"/>
              <a:t>supported by a mechanism implemented in an Anderson-style reference monitor</a:t>
            </a:r>
          </a:p>
          <a:p>
            <a:pPr lvl="1"/>
            <a:r>
              <a:rPr lang="en-US"/>
              <a:t>prevents unwanted information 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BLP model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Adapt Lampson ACM</a:t>
            </a:r>
          </a:p>
          <a:p>
            <a:r>
              <a:rPr lang="en-US" sz="2800"/>
              <a:t>Characterize system as state machine</a:t>
            </a:r>
          </a:p>
          <a:p>
            <a:r>
              <a:rPr lang="en-US" sz="2800"/>
              <a:t>Characterize key actions, such as file system interaction, as transitions</a:t>
            </a:r>
          </a:p>
          <a:p>
            <a:pPr lvl="1"/>
            <a:r>
              <a:rPr lang="en-US" sz="2400"/>
              <a:t>Classify actions as </a:t>
            </a:r>
          </a:p>
          <a:p>
            <a:pPr lvl="2"/>
            <a:r>
              <a:rPr lang="en-US" sz="2000"/>
              <a:t>observation (reads)</a:t>
            </a:r>
          </a:p>
          <a:p>
            <a:pPr lvl="2"/>
            <a:r>
              <a:rPr lang="en-US" sz="2000"/>
              <a:t>alteration (writes)</a:t>
            </a:r>
          </a:p>
          <a:p>
            <a:pPr lvl="2"/>
            <a:r>
              <a:rPr lang="en-US" sz="2000"/>
              <a:t>[Aside:  How to classify execute?]</a:t>
            </a:r>
          </a:p>
          <a:p>
            <a:r>
              <a:rPr lang="en-US" sz="2800"/>
              <a:t>Show that only “safe states” are reachable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Introduce the Bell LaPadula framework for confidentiality policy</a:t>
            </a:r>
          </a:p>
          <a:p>
            <a:r>
              <a:rPr lang="en-US"/>
              <a:t>Discuss realizations of Bell LaPadula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Security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simple security property</a:t>
            </a:r>
          </a:p>
          <a:p>
            <a:pPr lvl="1">
              <a:lnSpc>
                <a:spcPct val="90000"/>
              </a:lnSpc>
            </a:pPr>
            <a:r>
              <a:rPr lang="en-US"/>
              <a:t>The current level of a subject dominates the level of every object that it observes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This property strongly analogous to paper systems</a:t>
            </a:r>
          </a:p>
          <a:p>
            <a:pPr>
              <a:lnSpc>
                <a:spcPct val="90000"/>
              </a:lnSpc>
            </a:pPr>
            <a:r>
              <a:rPr lang="en-US"/>
              <a:t>It is referred to by the slogan “no read up”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</a:t>
            </a:r>
          </a:p>
        </p:txBody>
      </p:sp>
      <p:graphicFrame>
        <p:nvGraphicFramePr>
          <p:cNvPr id="215043" name="Object 3"/>
          <p:cNvGraphicFramePr>
            <a:graphicFrameLocks noChangeAspect="1"/>
          </p:cNvGraphicFramePr>
          <p:nvPr>
            <p:ph type="body" idx="1"/>
          </p:nvPr>
        </p:nvGraphicFramePr>
        <p:xfrm>
          <a:off x="2230438" y="1981200"/>
          <a:ext cx="4681537" cy="4114800"/>
        </p:xfrm>
        <a:graphic>
          <a:graphicData uri="http://schemas.openxmlformats.org/presentationml/2006/ole">
            <p:oleObj spid="_x0000_s215043" name="Document" r:id="rId4" imgW="3340615" imgH="2935230" progId="Word.Document.8">
              <p:embed/>
            </p:oleObj>
          </a:graphicData>
        </a:graphic>
      </p:graphicFrame>
      <p:sp>
        <p:nvSpPr>
          <p:cNvPr id="215044" name="Text Box 4"/>
          <p:cNvSpPr txBox="1">
            <a:spLocks noChangeArrowheads="1"/>
          </p:cNvSpPr>
          <p:nvPr/>
        </p:nvSpPr>
        <p:spPr bwMode="auto">
          <a:xfrm>
            <a:off x="3048000" y="61722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Figure from Bell 2005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Simple Security does not account for alterations (writes)</a:t>
            </a:r>
          </a:p>
          <a:p>
            <a:r>
              <a:rPr lang="en-US"/>
              <a:t>Another property is needed to characterize alterations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* - Property</a:t>
            </a:r>
          </a:p>
        </p:txBody>
      </p:sp>
      <p:graphicFrame>
        <p:nvGraphicFramePr>
          <p:cNvPr id="216067" name="Object 3"/>
          <p:cNvGraphicFramePr>
            <a:graphicFrameLocks noChangeAspect="1"/>
          </p:cNvGraphicFramePr>
          <p:nvPr>
            <p:ph type="body" idx="1"/>
          </p:nvPr>
        </p:nvGraphicFramePr>
        <p:xfrm>
          <a:off x="2727325" y="1981200"/>
          <a:ext cx="3687763" cy="4114800"/>
        </p:xfrm>
        <a:graphic>
          <a:graphicData uri="http://schemas.openxmlformats.org/presentationml/2006/ole">
            <p:oleObj spid="_x0000_s216067" name="Document" r:id="rId4" imgW="2947422" imgH="3288799" progId="Word.Document.8">
              <p:embed/>
            </p:oleObj>
          </a:graphicData>
        </a:graphic>
      </p:graphicFrame>
      <p:sp>
        <p:nvSpPr>
          <p:cNvPr id="216068" name="Text Box 4"/>
          <p:cNvSpPr txBox="1">
            <a:spLocks noChangeArrowheads="1"/>
          </p:cNvSpPr>
          <p:nvPr/>
        </p:nvSpPr>
        <p:spPr bwMode="auto">
          <a:xfrm>
            <a:off x="3048000" y="61722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Figure from Bell 2005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*- Property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any state, if a subject has simultaneous “observe” access to object-1 and “alter” access to object-2, then level (object-1) is dominated by level (object-2).</a:t>
            </a:r>
          </a:p>
          <a:p>
            <a:pPr lvl="1"/>
            <a:r>
              <a:rPr lang="en-US"/>
              <a:t>From BLP 1976, Unified Exposition</a:t>
            </a:r>
          </a:p>
          <a:p>
            <a:r>
              <a:rPr lang="en-US"/>
              <a:t>Slogan:  “No write down”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Discretionary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addition to the MAC mechanisms of the simple security and *-properties, the BLP model also has a discretionary component</a:t>
            </a:r>
          </a:p>
          <a:p>
            <a:pPr lvl="1"/>
            <a:r>
              <a:rPr lang="en-US"/>
              <a:t>All accesses must be allowed by both the MAC and discretionary rules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BLP Basic Security Theorem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If all transitions (consdiered individually) satisfy </a:t>
            </a:r>
          </a:p>
          <a:p>
            <a:pPr lvl="1">
              <a:lnSpc>
                <a:spcPct val="90000"/>
              </a:lnSpc>
            </a:pPr>
            <a:r>
              <a:rPr lang="en-US"/>
              <a:t>simple security property</a:t>
            </a:r>
          </a:p>
          <a:p>
            <a:pPr lvl="1">
              <a:lnSpc>
                <a:spcPct val="90000"/>
              </a:lnSpc>
            </a:pPr>
            <a:r>
              <a:rPr lang="en-US"/>
              <a:t>* - property</a:t>
            </a:r>
          </a:p>
          <a:p>
            <a:pPr lvl="1">
              <a:lnSpc>
                <a:spcPct val="90000"/>
              </a:lnSpc>
            </a:pPr>
            <a:r>
              <a:rPr lang="en-US"/>
              <a:t>discretionary security property</a:t>
            </a:r>
          </a:p>
          <a:p>
            <a:pPr>
              <a:lnSpc>
                <a:spcPct val="90000"/>
              </a:lnSpc>
            </a:pPr>
            <a:r>
              <a:rPr lang="en-US"/>
              <a:t>Then system security is preserved inductively (that is, all states reached from a “secure” state are “secure”)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Bell Retrospective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Note:  This presentation and Bishop largely follow “unified exposition”</a:t>
            </a:r>
          </a:p>
          <a:p>
            <a:r>
              <a:rPr lang="en-US"/>
              <a:t>How did the *-property evolve?</a:t>
            </a:r>
          </a:p>
          <a:p>
            <a:r>
              <a:rPr lang="en-US"/>
              <a:t>Where did current security level come from?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Bell Discussion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What was the motivating example of a “trusted subject”</a:t>
            </a:r>
          </a:p>
          <a:p>
            <a:pPr lvl="1">
              <a:lnSpc>
                <a:spcPct val="90000"/>
              </a:lnSpc>
            </a:pPr>
            <a:r>
              <a:rPr lang="en-US"/>
              <a:t>Explain the concept</a:t>
            </a:r>
          </a:p>
          <a:p>
            <a:pPr lvl="1">
              <a:lnSpc>
                <a:spcPct val="90000"/>
              </a:lnSpc>
            </a:pPr>
            <a:r>
              <a:rPr lang="en-US"/>
              <a:t>How must the BLP model be adapted?</a:t>
            </a:r>
          </a:p>
          <a:p>
            <a:pPr>
              <a:lnSpc>
                <a:spcPct val="90000"/>
              </a:lnSpc>
            </a:pPr>
            <a:r>
              <a:rPr lang="en-US"/>
              <a:t>Bell’s paper changes mode in Section 5</a:t>
            </a:r>
          </a:p>
          <a:p>
            <a:pPr lvl="1">
              <a:lnSpc>
                <a:spcPct val="90000"/>
              </a:lnSpc>
            </a:pPr>
            <a:r>
              <a:rPr lang="en-US"/>
              <a:t>transitions from description of BLP to reflections on impact</a:t>
            </a:r>
          </a:p>
          <a:p>
            <a:pPr lvl="1">
              <a:lnSpc>
                <a:spcPct val="90000"/>
              </a:lnSpc>
            </a:pPr>
            <a:r>
              <a:rPr lang="en-US"/>
              <a:t>Will return to these topics periodically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Systems Built on BLP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BLP was a simple model</a:t>
            </a:r>
          </a:p>
          <a:p>
            <a:pPr>
              <a:lnSpc>
                <a:spcPct val="90000"/>
              </a:lnSpc>
            </a:pPr>
            <a:r>
              <a:rPr lang="en-US"/>
              <a:t>Intent was that it could be enforced by simple mechanisms</a:t>
            </a:r>
          </a:p>
          <a:p>
            <a:pPr>
              <a:lnSpc>
                <a:spcPct val="90000"/>
              </a:lnSpc>
            </a:pPr>
            <a:r>
              <a:rPr lang="en-US"/>
              <a:t>File system access control was the obvious choice</a:t>
            </a:r>
          </a:p>
          <a:p>
            <a:pPr>
              <a:lnSpc>
                <a:spcPct val="90000"/>
              </a:lnSpc>
            </a:pPr>
            <a:r>
              <a:rPr lang="en-US"/>
              <a:t>Multics implemented BLP</a:t>
            </a:r>
          </a:p>
          <a:p>
            <a:pPr>
              <a:lnSpc>
                <a:spcPct val="90000"/>
              </a:lnSpc>
            </a:pPr>
            <a:r>
              <a:rPr lang="en-US"/>
              <a:t>Unix inherited its discretionary AC from Multics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References: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Bell </a:t>
            </a:r>
            <a:r>
              <a:rPr lang="en-US" dirty="0" smtClean="0"/>
              <a:t>retrospective</a:t>
            </a:r>
          </a:p>
          <a:p>
            <a:r>
              <a:rPr lang="en-US" dirty="0" smtClean="0"/>
              <a:t>Anderson Chapter 8 (first edition Chapter 7)</a:t>
            </a:r>
          </a:p>
          <a:p>
            <a:r>
              <a:rPr lang="en-US" dirty="0"/>
              <a:t>Bishop Chapter </a:t>
            </a:r>
            <a:r>
              <a:rPr lang="en-US" dirty="0" smtClean="0"/>
              <a:t>5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BLP in action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Bishop describes Data General B2 UNIX system in detail</a:t>
            </a:r>
          </a:p>
          <a:p>
            <a:pPr lvl="1"/>
            <a:r>
              <a:rPr lang="en-US"/>
              <a:t>Treatment addresses:</a:t>
            </a:r>
          </a:p>
          <a:p>
            <a:pPr lvl="2"/>
            <a:r>
              <a:rPr lang="en-US"/>
              <a:t>Explicit and implicit labeling (applied to removable media)</a:t>
            </a:r>
          </a:p>
          <a:p>
            <a:pPr lvl="2"/>
            <a:r>
              <a:rPr lang="en-US"/>
              <a:t>Multilevel directory management</a:t>
            </a:r>
          </a:p>
          <a:p>
            <a:pPr lvl="3"/>
            <a:r>
              <a:rPr lang="en-US"/>
              <a:t>Consider challenges of a multilevel /tmp with traditional UNIX compilation tools</a:t>
            </a:r>
          </a:p>
          <a:p>
            <a:pPr lvl="2"/>
            <a:r>
              <a:rPr lang="en-US"/>
              <a:t>MAC Regions (intervals of levels)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MAC Regions</a:t>
            </a:r>
          </a:p>
        </p:txBody>
      </p:sp>
      <p:pic>
        <p:nvPicPr>
          <p:cNvPr id="251907" name="Picture 3"/>
          <p:cNvPicPr>
            <a:picLocks noChangeAspect="1" noChangeArrowheads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rcRect/>
              <a:stretch>
                <a:fillRect/>
              </a:stretch>
            </p:blipFill>
          </mc:Choice>
          <mc:Fallback>
            <p:blipFill>
              <a:blip r:embed="rId4"/>
              <a:srcRect/>
              <a:stretch>
                <a:fillRect/>
              </a:stretch>
            </p:blipFill>
          </mc:Fallback>
        </mc:AlternateContent>
        <p:spPr bwMode="auto">
          <a:xfrm>
            <a:off x="685800" y="2057400"/>
            <a:ext cx="7772400" cy="336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1908" name="Text Box 4"/>
          <p:cNvSpPr txBox="1">
            <a:spLocks noChangeArrowheads="1"/>
          </p:cNvSpPr>
          <p:nvPr/>
        </p:nvSpPr>
        <p:spPr bwMode="auto">
          <a:xfrm>
            <a:off x="685800" y="5410200"/>
            <a:ext cx="7616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IMPL_HI is “maximum” (least upper bound) of all levels</a:t>
            </a:r>
          </a:p>
          <a:p>
            <a:r>
              <a:rPr lang="en-US"/>
              <a:t>IMPL_LO is “minimum” (greatest lower bound) of all levels</a:t>
            </a:r>
          </a:p>
        </p:txBody>
      </p:sp>
      <p:sp>
        <p:nvSpPr>
          <p:cNvPr id="251909" name="Text Box 5"/>
          <p:cNvSpPr txBox="1">
            <a:spLocks noChangeArrowheads="1"/>
          </p:cNvSpPr>
          <p:nvPr/>
        </p:nvSpPr>
        <p:spPr bwMode="auto">
          <a:xfrm>
            <a:off x="3048000" y="624840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Slide from Bishop “05.ppt”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When would you choose to apply a model this restrictive?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Criticisms of Bell LaPadula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BLP is straightforward, supports formal analysis</a:t>
            </a:r>
          </a:p>
          <a:p>
            <a:r>
              <a:rPr lang="en-US"/>
              <a:t>Is it enough?</a:t>
            </a:r>
          </a:p>
          <a:p>
            <a:r>
              <a:rPr lang="en-US"/>
              <a:t>McLean wrote a critical paper asserting BLP rules were insufficient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McLean’s System Z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Proposed System Z = BLP + (request for downgrade)</a:t>
            </a:r>
          </a:p>
          <a:p>
            <a:r>
              <a:rPr lang="en-US" sz="2800"/>
              <a:t>User L gets file H by first requesting that H be downgraded to L and then doing a legal BLP read</a:t>
            </a:r>
          </a:p>
          <a:p>
            <a:r>
              <a:rPr lang="en-US" sz="2800"/>
              <a:t>Proposed fix:  tranquility</a:t>
            </a:r>
          </a:p>
          <a:p>
            <a:pPr lvl="1"/>
            <a:r>
              <a:rPr lang="en-US" sz="2400"/>
              <a:t>Strong:  Labels never change during operation</a:t>
            </a:r>
          </a:p>
          <a:p>
            <a:pPr lvl="1"/>
            <a:r>
              <a:rPr lang="en-US" sz="2400"/>
              <a:t>Weak:  Labels never change in a manner that would violate a defined policy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Alternatives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Goguen &amp; Meseguer, 1982:  Noninterference</a:t>
            </a:r>
          </a:p>
          <a:p>
            <a:pPr lvl="1"/>
            <a:r>
              <a:rPr lang="en-US" sz="2400"/>
              <a:t>Model computation as event systems</a:t>
            </a:r>
          </a:p>
          <a:p>
            <a:pPr lvl="1"/>
            <a:r>
              <a:rPr lang="en-US" sz="2400"/>
              <a:t>Interleaved or concurrent computation can produce interleaved traces</a:t>
            </a:r>
          </a:p>
          <a:p>
            <a:pPr lvl="1"/>
            <a:r>
              <a:rPr lang="en-US" sz="2400"/>
              <a:t>High actions have no effect on low actions</a:t>
            </a:r>
          </a:p>
          <a:p>
            <a:pPr lvl="2"/>
            <a:r>
              <a:rPr lang="en-US" sz="2000"/>
              <a:t>The trace of a “low trace” of a system is the same for all “high processes” that are added to the mix</a:t>
            </a:r>
          </a:p>
          <a:p>
            <a:pPr lvl="1"/>
            <a:r>
              <a:rPr lang="en-US" sz="2400"/>
              <a:t>Problem:  Needs deterministic traces; does not scale to distributed systems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Nondeducibility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Sutherland, 1986.</a:t>
            </a:r>
          </a:p>
          <a:p>
            <a:pPr lvl="1"/>
            <a:r>
              <a:rPr lang="en-US"/>
              <a:t>Low can not deduce anything about high with 100% certainty</a:t>
            </a:r>
          </a:p>
          <a:p>
            <a:pPr lvl="1"/>
            <a:r>
              <a:rPr lang="en-US"/>
              <a:t>Historically important, hopelessly weak</a:t>
            </a:r>
          </a:p>
          <a:p>
            <a:pPr lvl="1"/>
            <a:r>
              <a:rPr lang="en-US"/>
              <a:t>Addressed issue of nondeterminism in distributed systems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Intranstitive non-interference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Rushby, 1992</a:t>
            </a:r>
          </a:p>
          <a:p>
            <a:pPr lvl="1"/>
            <a:r>
              <a:rPr lang="en-US"/>
              <a:t>Updates Goguen &amp; Meseguer to deal with the reality that some communication may be authorized (e.g. High can interefere with low if it is mediated by crypto)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61C-8AD4-704E-8542-A824EE8F69A6}" type="datetime8">
              <a:rPr lang="en-US"/>
              <a:pPr/>
              <a:t>4/9/09 13:39</a:t>
            </a:fld>
            <a:endParaRPr lang="en-US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Ross Anderson on MLS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“… the contribution of the MLS model is not all positive.  There is a tactical problem, and a strategic one.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“The tactical problem is that the existence of trusted system components … has a strong tendency to displace critical thought. 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“… MLS systems, by making the classification process easier but controlled data sharing harder, actually impair operational effectiveness.”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/>
              <a:t>[Comments at end of 7.6 in first edition]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13:44</a:t>
            </a:fld>
            <a:endParaRPr lang="en-US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Looking forward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Integrity </a:t>
            </a:r>
            <a:r>
              <a:rPr lang="en-US" dirty="0" smtClean="0"/>
              <a:t>Policies</a:t>
            </a:r>
          </a:p>
          <a:p>
            <a:pPr lvl="2"/>
            <a:r>
              <a:rPr lang="en-US" dirty="0" smtClean="0"/>
              <a:t>Read:  Anderson Chapter 9, Brewer and Nash</a:t>
            </a:r>
          </a:p>
          <a:p>
            <a:pPr lvl="2"/>
            <a:r>
              <a:rPr lang="en-US" dirty="0" smtClean="0"/>
              <a:t>Expect significant revision of slides</a:t>
            </a:r>
          </a:p>
          <a:p>
            <a:pPr lvl="2"/>
            <a:r>
              <a:rPr lang="en-US" dirty="0" smtClean="0"/>
              <a:t>Topics will include </a:t>
            </a:r>
            <a:r>
              <a:rPr lang="en-US" dirty="0" err="1" smtClean="0"/>
              <a:t>Biba</a:t>
            </a:r>
            <a:r>
              <a:rPr lang="en-US" dirty="0" smtClean="0"/>
              <a:t> model (Chapter 8), BMA (Chapter 9), Chinese Wall (Chapter 9), and </a:t>
            </a:r>
            <a:r>
              <a:rPr lang="en-US" dirty="0" smtClean="0"/>
              <a:t>may </a:t>
            </a:r>
            <a:r>
              <a:rPr lang="en-US" dirty="0" smtClean="0"/>
              <a:t>include Inference problem (Chapter 9)</a:t>
            </a:r>
          </a:p>
          <a:p>
            <a:pPr lvl="1"/>
            <a:r>
              <a:rPr lang="en-US" dirty="0" smtClean="0"/>
              <a:t>Next + 1</a:t>
            </a:r>
          </a:p>
          <a:p>
            <a:pPr lvl="2"/>
            <a:r>
              <a:rPr lang="en-US" dirty="0" smtClean="0"/>
              <a:t>Read Anderson Chapter 10</a:t>
            </a:r>
          </a:p>
          <a:p>
            <a:pPr lvl="3"/>
            <a:r>
              <a:rPr lang="en-US" dirty="0" smtClean="0"/>
              <a:t>Clark-Wilson model</a:t>
            </a:r>
          </a:p>
          <a:p>
            <a:pPr lvl="3"/>
            <a:r>
              <a:rPr lang="en-US" dirty="0" smtClean="0"/>
              <a:t>May add additional reading on this?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3910F-F18B-3D46-AE8E-287768C0262A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Control Policies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Discretionary Access Control (DAC)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An individual user can set allow or deny access to an object</a:t>
            </a:r>
          </a:p>
          <a:p>
            <a:pPr>
              <a:lnSpc>
                <a:spcPct val="90000"/>
              </a:lnSpc>
            </a:pPr>
            <a:r>
              <a:rPr lang="en-US" sz="2800"/>
              <a:t>Mandatory Access Control (MAC)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System mechanism controls access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User cannot alter that access</a:t>
            </a:r>
          </a:p>
          <a:p>
            <a:pPr>
              <a:lnSpc>
                <a:spcPct val="90000"/>
              </a:lnSpc>
            </a:pPr>
            <a:r>
              <a:rPr lang="en-US" sz="2800"/>
              <a:t>Originator Controlled Access Control (ORCON)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Access control set by creator of information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Owner (if different) can’t alter AC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Like copyright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Clearance levels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Top Secret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In-depth background check; highly trusted individual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Secret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Routine background check; trusted individual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For Official Use Only/Sensitive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No background check, but limited distribution; minimally trusted individuals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May be exempt from disclosure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Unclassified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Unlimited distribution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Untrusted individuals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Clearance levels are only half the story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They give a level of trust of the subject</a:t>
            </a:r>
          </a:p>
          <a:p>
            <a:pPr>
              <a:lnSpc>
                <a:spcPct val="90000"/>
              </a:lnSpc>
            </a:pPr>
            <a:r>
              <a:rPr lang="en-US" sz="2800"/>
              <a:t>The “need to know” policy provides an orthogonal structure called compartmentalization</a:t>
            </a:r>
          </a:p>
          <a:p>
            <a:pPr>
              <a:lnSpc>
                <a:spcPct val="90000"/>
              </a:lnSpc>
            </a:pPr>
            <a:r>
              <a:rPr lang="en-US" sz="2800"/>
              <a:t>A category (or compartment) is a designation related to the “need to know” policy</a:t>
            </a:r>
          </a:p>
          <a:p>
            <a:pPr>
              <a:lnSpc>
                <a:spcPct val="90000"/>
              </a:lnSpc>
            </a:pPr>
            <a:r>
              <a:rPr lang="en-US" sz="2800"/>
              <a:t>Examples: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NUC: Nuclear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EUR:  Europe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ASI:  Asia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Categories and Coalitions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Categories can be critical in complex coalitions</a:t>
            </a:r>
          </a:p>
          <a:p>
            <a:pPr>
              <a:lnSpc>
                <a:spcPct val="90000"/>
              </a:lnSpc>
            </a:pPr>
            <a:r>
              <a:rPr lang="en-US" sz="2800"/>
              <a:t>The US may have two allies that do not wish to share information (perhaps Israel and Saudi Arabia)</a:t>
            </a:r>
          </a:p>
          <a:p>
            <a:pPr>
              <a:lnSpc>
                <a:spcPct val="90000"/>
              </a:lnSpc>
            </a:pPr>
            <a:r>
              <a:rPr lang="en-US" sz="2800"/>
              <a:t>Policy must support: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Top Secret, Israel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Top Secret, Saudi Arabia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Top Secret, Israel and Saudi Arabia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(probably very few people in this set)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Classification Systems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Both notions of classification induce a partial order</a:t>
            </a:r>
          </a:p>
          <a:p>
            <a:pPr lvl="1"/>
            <a:r>
              <a:rPr lang="en-US"/>
              <a:t>TS is more trusted that S</a:t>
            </a:r>
          </a:p>
          <a:p>
            <a:pPr lvl="1"/>
            <a:r>
              <a:rPr lang="en-US"/>
              <a:t>You can only see information if you are cleared to access all categories that label it</a:t>
            </a:r>
          </a:p>
          <a:p>
            <a:r>
              <a:rPr lang="en-US"/>
              <a:t>Mathematicians Bell and LaPadula picked a lattice structure as a natural model for security levels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EF8C-95B1-1647-955E-D74FD6318F33}" type="datetime8">
              <a:rPr lang="en-US"/>
              <a:pPr/>
              <a:t>4/9/09 13:35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Partially Ordered Set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Set S with relation </a:t>
            </a:r>
            <a:r>
              <a:rPr lang="en-US">
                <a:sym typeface="Symbol" charset="2"/>
              </a:rPr>
              <a:t> (written (S, ) is called a partially ordered set if  is</a:t>
            </a:r>
          </a:p>
          <a:p>
            <a:pPr lvl="1"/>
            <a:r>
              <a:rPr lang="en-US"/>
              <a:t>Anti-symmetric</a:t>
            </a:r>
          </a:p>
          <a:p>
            <a:pPr lvl="2"/>
            <a:r>
              <a:rPr lang="en-US"/>
              <a:t>If a </a:t>
            </a:r>
            <a:r>
              <a:rPr lang="en-US">
                <a:sym typeface="Symbol" charset="2"/>
              </a:rPr>
              <a:t> b and b  a then a = b</a:t>
            </a:r>
            <a:endParaRPr lang="en-US"/>
          </a:p>
          <a:p>
            <a:pPr lvl="1"/>
            <a:r>
              <a:rPr lang="en-US"/>
              <a:t>Reflexive</a:t>
            </a:r>
          </a:p>
          <a:p>
            <a:pPr lvl="2"/>
            <a:r>
              <a:rPr lang="en-US"/>
              <a:t>For all a in S, a </a:t>
            </a:r>
            <a:r>
              <a:rPr lang="en-US">
                <a:sym typeface="Symbol" charset="2"/>
              </a:rPr>
              <a:t> a</a:t>
            </a:r>
            <a:endParaRPr lang="en-US"/>
          </a:p>
          <a:p>
            <a:pPr lvl="1"/>
            <a:r>
              <a:rPr lang="en-US"/>
              <a:t>Transitive</a:t>
            </a:r>
          </a:p>
          <a:p>
            <a:pPr lvl="2"/>
            <a:r>
              <a:rPr lang="en-US"/>
              <a:t>For all a, b, c. a </a:t>
            </a:r>
            <a:r>
              <a:rPr lang="en-US">
                <a:sym typeface="Symbol" charset="2"/>
              </a:rPr>
              <a:t> b and b  c implies a 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USEAMSFONTS" val="1"/>
  <p:tag name="EMBEDFONTS" val="1"/>
  <p:tag name="USEBOLDAMS" val="0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FONTSIZE" val="10"/>
  <p:tag name="DEFAULTBITMAP" val="pngmono"/>
  <p:tag name="DEFAULTBLEND" val="0"/>
  <p:tag name="DEFAULTTRANSPARENT" val="0"/>
  <p:tag name="DEFAULTWORKAROUNDTRANSPARENCYBUG" val="0"/>
  <p:tag name="DEFAULTRESOLUTION" val="1200"/>
  <p:tag name="DEFAULTWORDWRAP" val="0"/>
  <p:tag name="DEFAULTMAGNIFICATION" val="2000"/>
  <p:tag name="DEFAULTWIDTH" val="0"/>
  <p:tag name="DEFAULTHEIGHT" val="0"/>
</p:tagLst>
</file>

<file path=ppt/theme/theme1.xml><?xml version="1.0" encoding="utf-8"?>
<a:theme xmlns:a="http://schemas.openxmlformats.org/drawingml/2006/main" name="Blank Presentation">
  <a:themeElements>
    <a:clrScheme name="Blank Presentatio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13411</TotalTime>
  <Words>1740</Words>
  <Application>Microsoft PowerPoint</Application>
  <PresentationFormat>On-screen Show (4:3)</PresentationFormat>
  <Paragraphs>294</Paragraphs>
  <Slides>39</Slides>
  <Notes>38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Blank Presentation</vt:lpstr>
      <vt:lpstr>Document</vt:lpstr>
      <vt:lpstr>Lecture 4: Bell LaPadula</vt:lpstr>
      <vt:lpstr>Objectives</vt:lpstr>
      <vt:lpstr>References:</vt:lpstr>
      <vt:lpstr>Access Control Policies</vt:lpstr>
      <vt:lpstr>Background</vt:lpstr>
      <vt:lpstr>Background</vt:lpstr>
      <vt:lpstr>Categories and Coalitions</vt:lpstr>
      <vt:lpstr>Classification Systems</vt:lpstr>
      <vt:lpstr>Partially Ordered Set</vt:lpstr>
      <vt:lpstr>Poset examples</vt:lpstr>
      <vt:lpstr>Lattice</vt:lpstr>
      <vt:lpstr>Lattice examples</vt:lpstr>
      <vt:lpstr>New lattices from old</vt:lpstr>
      <vt:lpstr>Mandatory Access Control</vt:lpstr>
      <vt:lpstr>Bell LaPadula Context</vt:lpstr>
      <vt:lpstr>From Paper to Computers</vt:lpstr>
      <vt:lpstr>Note on subject labels</vt:lpstr>
      <vt:lpstr>Bell LaPadula</vt:lpstr>
      <vt:lpstr>BLP model</vt:lpstr>
      <vt:lpstr>Simple Security</vt:lpstr>
      <vt:lpstr>Problem</vt:lpstr>
      <vt:lpstr>Problem</vt:lpstr>
      <vt:lpstr>* - Property</vt:lpstr>
      <vt:lpstr>*- Property</vt:lpstr>
      <vt:lpstr>Discretionary</vt:lpstr>
      <vt:lpstr>BLP Basic Security Theorem</vt:lpstr>
      <vt:lpstr>Bell Retrospective</vt:lpstr>
      <vt:lpstr>Bell Discussion</vt:lpstr>
      <vt:lpstr>Systems Built on BLP</vt:lpstr>
      <vt:lpstr>BLP in action</vt:lpstr>
      <vt:lpstr>MAC Regions</vt:lpstr>
      <vt:lpstr>Discussion</vt:lpstr>
      <vt:lpstr>Criticisms of Bell LaPadula</vt:lpstr>
      <vt:lpstr>McLean’s System Z</vt:lpstr>
      <vt:lpstr>Alternatives</vt:lpstr>
      <vt:lpstr>Nondeducibility</vt:lpstr>
      <vt:lpstr>Intranstitive non-interference</vt:lpstr>
      <vt:lpstr>Ross Anderson on MLS</vt:lpstr>
      <vt:lpstr>Looking forward</vt:lpstr>
    </vt:vector>
  </TitlesOfParts>
  <Company>Oregon Health &amp; Science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2: Access Control</dc:title>
  <dc:creator>James Hook</dc:creator>
  <cp:lastModifiedBy>James Hook</cp:lastModifiedBy>
  <cp:revision>82</cp:revision>
  <cp:lastPrinted>2005-10-05T21:53:24Z</cp:lastPrinted>
  <dcterms:created xsi:type="dcterms:W3CDTF">2009-04-09T20:35:25Z</dcterms:created>
  <dcterms:modified xsi:type="dcterms:W3CDTF">2009-04-09T20:46:18Z</dcterms:modified>
</cp:coreProperties>
</file>