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2.xml" ContentType="application/vnd.openxmlformats-officedocument.presentationml.notesSlide+xml"/>
  <Override PartName="/ppt/notesSlides/notesSlide31.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notesSlides/notesSlide11.xml" ContentType="application/vnd.openxmlformats-officedocument.presentationml.notesSlide+xml"/>
  <Override PartName="/docProps/app.xml" ContentType="application/vnd.openxmlformats-officedocument.extended-properties+xml"/>
  <Override PartName="/ppt/slides/slide30.xml" ContentType="application/vnd.openxmlformats-officedocument.presentationml.slide+xml"/>
  <Override PartName="/ppt/notesSlides/notesSlide9.xml" ContentType="application/vnd.openxmlformats-officedocument.presentationml.notes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notesSlides/notesSlide32.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ppt/notesSlides/notesSlide15.xml" ContentType="application/vnd.openxmlformats-officedocument.presentationml.notesSlide+xml"/>
  <Override PartName="/ppt/notesSlides/notesSlide4.xml" ContentType="application/vnd.openxmlformats-officedocument.presentationml.notesSlide+xml"/>
  <Override PartName="/ppt/notesSlides/notesSlide41.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42.xml" ContentType="application/vnd.openxmlformats-officedocument.presentationml.notesSlide+xml"/>
  <Override PartName="/ppt/notesSlides/notesSlide35.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notesSlides/notesSlide43.xml" ContentType="application/vnd.openxmlformats-officedocument.presentationml.notesSlide+xml"/>
  <Override PartName="/ppt/slides/slide10.xml" ContentType="application/vnd.openxmlformats-officedocument.presentationml.slide+xml"/>
  <Override PartName="/ppt/notesSlides/notesSlide45.xml" ContentType="application/vnd.openxmlformats-officedocument.presentationml.notesSlide+xml"/>
  <Override PartName="/ppt/slides/slide33.xml" ContentType="application/vnd.openxmlformats-officedocument.presentationml.slide+xml"/>
  <Override PartName="/ppt/presProps.xml" ContentType="application/vnd.openxmlformats-officedocument.presentationml.presProps+xml"/>
  <Override PartName="/ppt/notesSlides/notesSlide18.xml" ContentType="application/vnd.openxmlformats-officedocument.presentationml.notesSlide+xml"/>
  <Default Extension="png" ContentType="image/png"/>
  <Override PartName="/ppt/slides/slide27.xml" ContentType="application/vnd.openxmlformats-officedocument.presentationml.slide+xml"/>
  <Override PartName="/docProps/core.xml" ContentType="application/vnd.openxmlformats-package.core-properties+xml"/>
  <Override PartName="/ppt/slides/slide31.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Override PartName="/ppt/notesSlides/notesSlide39.xml" ContentType="application/vnd.openxmlformats-officedocument.presentationml.notesSlide+xml"/>
  <Override PartName="/ppt/notesSlides/notesSlide24.xml" ContentType="application/vnd.openxmlformats-officedocument.presentationml.notes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theme/theme2.xml" ContentType="application/vnd.openxmlformats-officedocument.theme+xml"/>
  <Override PartName="/ppt/notesSlides/notesSlide27.xml" ContentType="application/vnd.openxmlformats-officedocument.presentationml.notesSlide+xml"/>
  <Override PartName="/ppt/slides/slide2.xml" ContentType="application/vnd.openxmlformats-officedocument.presentationml.slide+xml"/>
  <Override PartName="/ppt/notesSlides/notesSlide25.xml" ContentType="application/vnd.openxmlformats-officedocument.presentationml.notesSlide+xml"/>
  <Override PartName="/ppt/slides/slide35.xml" ContentType="application/vnd.openxmlformats-officedocument.presentationml.slide+xml"/>
  <Override PartName="/ppt/slides/slide42.xml" ContentType="application/vnd.openxmlformats-officedocument.presentationml.slide+xml"/>
  <Override PartName="/ppt/notesSlides/notesSlide40.xml" ContentType="application/vnd.openxmlformats-officedocument.presentationml.notesSlide+xml"/>
  <Override PartName="/ppt/slides/slide45.xml" ContentType="application/vnd.openxmlformats-officedocument.presentationml.slide+xml"/>
  <Override PartName="/ppt/notesSlides/notesSlide34.xml" ContentType="application/vnd.openxmlformats-officedocument.presentationml.notesSlide+xml"/>
  <Override PartName="/ppt/notesSlides/notesSlide38.xml" ContentType="application/vnd.openxmlformats-officedocument.presentationml.notes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s/slide50.xml" ContentType="application/vnd.openxmlformats-officedocument.presentationml.slide+xml"/>
  <Override PartName="/ppt/notesSlides/notesSlide3.xml" ContentType="application/vnd.openxmlformats-officedocument.presentationml.notesSlide+xml"/>
  <Override PartName="/ppt/notesSlides/notesSlide29.xml" ContentType="application/vnd.openxmlformats-officedocument.presentationml.notesSlide+xml"/>
  <Override PartName="/ppt/notesSlides/notesSlide36.xml" ContentType="application/vnd.openxmlformats-officedocument.presentationml.notes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19.xml" ContentType="application/vnd.openxmlformats-officedocument.presentationml.notesSlide+xml"/>
  <Override PartName="/ppt/slides/slide14.xml" ContentType="application/vnd.openxmlformats-officedocument.presentationml.slide+xml"/>
  <Override PartName="/ppt/slides/slide40.xml" ContentType="application/vnd.openxmlformats-officedocument.presentationml.slide+xml"/>
  <Override PartName="/ppt/slides/slide34.xml" ContentType="application/vnd.openxmlformats-officedocument.presentationml.slide+xml"/>
  <Override PartName="/ppt/notesSlides/notesSlide26.xml" ContentType="application/vnd.openxmlformats-officedocument.presentationml.notesSlide+xml"/>
  <Override PartName="/ppt/slides/slide44.xml" ContentType="application/vnd.openxmlformats-officedocument.presentationml.slide+xml"/>
  <Override PartName="/ppt/notesSlides/notesSlide12.xml" ContentType="application/vnd.openxmlformats-officedocument.presentationml.notesSlide+xml"/>
  <Override PartName="/ppt/notesSlides/notesSlide37.xml" ContentType="application/vnd.openxmlformats-officedocument.presentationml.notesSlide+xml"/>
  <Override PartName="/ppt/notesSlides/notesSlide44.xml" ContentType="application/vnd.openxmlformats-officedocument.presentationml.notesSlide+xml"/>
  <Override PartName="/ppt/notesSlides/notesSlide5.xml" ContentType="application/vnd.openxmlformats-officedocument.presentationml.notesSlide+xml"/>
  <Override PartName="/ppt/slides/slide49.xml" ContentType="application/vnd.openxmlformats-officedocument.presentationml.slide+xml"/>
  <Override PartName="/ppt/slideLayouts/slideLayout1.xml" ContentType="application/vnd.openxmlformats-officedocument.presentationml.slideLayout+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Default Extension="jpeg" ContentType="image/jpeg"/>
  <Override PartName="/ppt/notesSlides/notesSlide33.xml" ContentType="application/vnd.openxmlformats-officedocument.presentationml.notesSlide+xml"/>
  <Override PartName="/ppt/notesSlides/notesSlide46.xml" ContentType="application/vnd.openxmlformats-officedocument.presentationml.notes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tags/tag1.xml" ContentType="application/vnd.openxmlformats-officedocument.presentationml.tags+xml"/>
  <Override PartName="/ppt/slides/slide32.xml" ContentType="application/vnd.openxmlformats-officedocument.presentationml.slide+xml"/>
  <Override PartName="/ppt/notesSlides/notesSlide30.xml" ContentType="application/vnd.openxmlformats-officedocument.presentationml.notesSlide+xml"/>
  <Override PartName="/ppt/slides/slide6.xml" ContentType="application/vnd.openxmlformats-officedocument.presentationml.slide+xml"/>
  <Default Extension="pdf" ContentType="application/pdf"/>
  <Override PartName="/ppt/slides/slide16.xml" ContentType="application/vnd.openxmlformats-officedocument.presentationml.slide+xml"/>
  <Override PartName="/ppt/slides/slide38.xml" ContentType="application/vnd.openxmlformats-officedocument.presentationml.slide+xml"/>
  <Override PartName="/ppt/notesSlides/notesSlide20.xml" ContentType="application/vnd.openxmlformats-officedocument.presentationml.notes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52"/>
  </p:notesMasterIdLst>
  <p:handoutMasterIdLst>
    <p:handoutMasterId r:id="rId53"/>
  </p:handoutMasterIdLst>
  <p:sldIdLst>
    <p:sldId id="256" r:id="rId2"/>
    <p:sldId id="333" r:id="rId3"/>
    <p:sldId id="257" r:id="rId4"/>
    <p:sldId id="276" r:id="rId5"/>
    <p:sldId id="278" r:id="rId6"/>
    <p:sldId id="279" r:id="rId7"/>
    <p:sldId id="282" r:id="rId8"/>
    <p:sldId id="280" r:id="rId9"/>
    <p:sldId id="281" r:id="rId10"/>
    <p:sldId id="283" r:id="rId11"/>
    <p:sldId id="284" r:id="rId12"/>
    <p:sldId id="287" r:id="rId13"/>
    <p:sldId id="291" r:id="rId14"/>
    <p:sldId id="292" r:id="rId15"/>
    <p:sldId id="293" r:id="rId16"/>
    <p:sldId id="295" r:id="rId17"/>
    <p:sldId id="294" r:id="rId18"/>
    <p:sldId id="296" r:id="rId19"/>
    <p:sldId id="297" r:id="rId20"/>
    <p:sldId id="312" r:id="rId21"/>
    <p:sldId id="310" r:id="rId22"/>
    <p:sldId id="313" r:id="rId23"/>
    <p:sldId id="299" r:id="rId24"/>
    <p:sldId id="300" r:id="rId25"/>
    <p:sldId id="330" r:id="rId26"/>
    <p:sldId id="331" r:id="rId27"/>
    <p:sldId id="332" r:id="rId28"/>
    <p:sldId id="315" r:id="rId29"/>
    <p:sldId id="316" r:id="rId30"/>
    <p:sldId id="301" r:id="rId31"/>
    <p:sldId id="302" r:id="rId32"/>
    <p:sldId id="303" r:id="rId33"/>
    <p:sldId id="304" r:id="rId34"/>
    <p:sldId id="317" r:id="rId35"/>
    <p:sldId id="319" r:id="rId36"/>
    <p:sldId id="321" r:id="rId37"/>
    <p:sldId id="322" r:id="rId38"/>
    <p:sldId id="320" r:id="rId39"/>
    <p:sldId id="323" r:id="rId40"/>
    <p:sldId id="324" r:id="rId41"/>
    <p:sldId id="325" r:id="rId42"/>
    <p:sldId id="326" r:id="rId43"/>
    <p:sldId id="327" r:id="rId44"/>
    <p:sldId id="306" r:id="rId45"/>
    <p:sldId id="307" r:id="rId46"/>
    <p:sldId id="308" r:id="rId47"/>
    <p:sldId id="318" r:id="rId48"/>
    <p:sldId id="329" r:id="rId49"/>
    <p:sldId id="285" r:id="rId50"/>
    <p:sldId id="328" r:id="rId51"/>
  </p:sldIdLst>
  <p:sldSz cx="9144000" cy="6858000" type="screen4x3"/>
  <p:notesSz cx="6858000" cy="9144000"/>
  <p:custDataLst>
    <p:tags r:id="rId55"/>
  </p:custDataLst>
  <p:defaultTextStyle>
    <a:defPPr>
      <a:defRPr lang="en-US"/>
    </a:defPPr>
    <a:lvl1pPr algn="l" rtl="0" eaLnBrk="0" fontAlgn="base" hangingPunct="0">
      <a:spcBef>
        <a:spcPct val="0"/>
      </a:spcBef>
      <a:spcAft>
        <a:spcPct val="0"/>
      </a:spcAft>
      <a:defRPr sz="2400" kern="1200">
        <a:solidFill>
          <a:schemeClr val="tx1"/>
        </a:solidFill>
        <a:latin typeface="Times" pitchFamily="-10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0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0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0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08" charset="0"/>
        <a:ea typeface="+mn-ea"/>
        <a:cs typeface="+mn-cs"/>
      </a:defRPr>
    </a:lvl5pPr>
    <a:lvl6pPr marL="2286000" algn="l" defTabSz="457200" rtl="0" eaLnBrk="1" latinLnBrk="0" hangingPunct="1">
      <a:defRPr sz="2400" kern="1200">
        <a:solidFill>
          <a:schemeClr val="tx1"/>
        </a:solidFill>
        <a:latin typeface="Times" pitchFamily="-108" charset="0"/>
        <a:ea typeface="+mn-ea"/>
        <a:cs typeface="+mn-cs"/>
      </a:defRPr>
    </a:lvl6pPr>
    <a:lvl7pPr marL="2743200" algn="l" defTabSz="457200" rtl="0" eaLnBrk="1" latinLnBrk="0" hangingPunct="1">
      <a:defRPr sz="2400" kern="1200">
        <a:solidFill>
          <a:schemeClr val="tx1"/>
        </a:solidFill>
        <a:latin typeface="Times" pitchFamily="-108" charset="0"/>
        <a:ea typeface="+mn-ea"/>
        <a:cs typeface="+mn-cs"/>
      </a:defRPr>
    </a:lvl7pPr>
    <a:lvl8pPr marL="3200400" algn="l" defTabSz="457200" rtl="0" eaLnBrk="1" latinLnBrk="0" hangingPunct="1">
      <a:defRPr sz="2400" kern="1200">
        <a:solidFill>
          <a:schemeClr val="tx1"/>
        </a:solidFill>
        <a:latin typeface="Times" pitchFamily="-108" charset="0"/>
        <a:ea typeface="+mn-ea"/>
        <a:cs typeface="+mn-cs"/>
      </a:defRPr>
    </a:lvl8pPr>
    <a:lvl9pPr marL="3657600" algn="l" defTabSz="457200" rtl="0" eaLnBrk="1" latinLnBrk="0" hangingPunct="1">
      <a:defRPr sz="2400" kern="1200">
        <a:solidFill>
          <a:schemeClr val="tx1"/>
        </a:solidFill>
        <a:latin typeface="Times" pitchFamily="-10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clrMru>
    <a:srgbClr val="FF0000"/>
    <a:srgbClr val="FFFFD9"/>
    <a:srgbClr val="0000FF"/>
    <a:srgbClr val="88888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34551" autoAdjust="0"/>
    <p:restoredTop sz="86398" autoAdjust="0"/>
  </p:normalViewPr>
  <p:slideViewPr>
    <p:cSldViewPr>
      <p:cViewPr varScale="1">
        <p:scale>
          <a:sx n="137" d="100"/>
          <a:sy n="137" d="100"/>
        </p:scale>
        <p:origin x="-1200" y="-112"/>
      </p:cViewPr>
      <p:guideLst>
        <p:guide orient="horz" pos="2160"/>
        <p:guide pos="2880"/>
      </p:guideLst>
    </p:cSldViewPr>
  </p:slideViewPr>
  <p:outlineViewPr>
    <p:cViewPr>
      <p:scale>
        <a:sx n="33" d="100"/>
        <a:sy n="33" d="100"/>
      </p:scale>
      <p:origin x="0" y="3700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slide" Target="slides/slide49.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58" Type="http://schemas.openxmlformats.org/officeDocument/2006/relationships/theme" Target="theme/theme1.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57" Type="http://schemas.openxmlformats.org/officeDocument/2006/relationships/viewProps" Target="viewProps.xml"/><Relationship Id="rId59" Type="http://schemas.openxmlformats.org/officeDocument/2006/relationships/tableStyles" Target="tableStyles.xml"/><Relationship Id="rId35" Type="http://schemas.openxmlformats.org/officeDocument/2006/relationships/slide" Target="slides/slide34.xml"/><Relationship Id="rId51" Type="http://schemas.openxmlformats.org/officeDocument/2006/relationships/slide" Target="slides/slide50.xml"/><Relationship Id="rId55" Type="http://schemas.openxmlformats.org/officeDocument/2006/relationships/tags" Target="tags/tag1.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presProps" Target="presProps.xml"/><Relationship Id="rId48" Type="http://schemas.openxmlformats.org/officeDocument/2006/relationships/slide" Target="slides/slide47.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notesMaster" Target="notesMasters/notesMaster1.xml"/><Relationship Id="rId54" Type="http://schemas.openxmlformats.org/officeDocument/2006/relationships/printerSettings" Target="printerSettings/printerSettings1.bin"/><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53" Type="http://schemas.openxmlformats.org/officeDocument/2006/relationships/handoutMaster" Target="handoutMasters/handoutMaster1.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06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066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066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FFA571B-2596-AF45-9CF5-17F4E2EAFA7B}"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4745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47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746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746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4746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8497446-7B1F-4E44-AA71-6B0C8FE4E8B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08" charset="0"/>
        <a:ea typeface="+mn-ea"/>
        <a:cs typeface="+mn-cs"/>
      </a:defRPr>
    </a:lvl1pPr>
    <a:lvl2pPr marL="457200" algn="l" rtl="0" fontAlgn="base">
      <a:spcBef>
        <a:spcPct val="30000"/>
      </a:spcBef>
      <a:spcAft>
        <a:spcPct val="0"/>
      </a:spcAft>
      <a:defRPr sz="1200" kern="1200">
        <a:solidFill>
          <a:schemeClr val="tx1"/>
        </a:solidFill>
        <a:latin typeface="Times" pitchFamily="-108" charset="0"/>
        <a:ea typeface="ＭＳ Ｐゴシック" pitchFamily="-108" charset="-128"/>
        <a:cs typeface="+mn-cs"/>
      </a:defRPr>
    </a:lvl2pPr>
    <a:lvl3pPr marL="914400" algn="l" rtl="0" fontAlgn="base">
      <a:spcBef>
        <a:spcPct val="30000"/>
      </a:spcBef>
      <a:spcAft>
        <a:spcPct val="0"/>
      </a:spcAft>
      <a:defRPr sz="1200" kern="1200">
        <a:solidFill>
          <a:schemeClr val="tx1"/>
        </a:solidFill>
        <a:latin typeface="Times" pitchFamily="-108" charset="0"/>
        <a:ea typeface="ＭＳ Ｐゴシック" pitchFamily="-108" charset="-128"/>
        <a:cs typeface="+mn-cs"/>
      </a:defRPr>
    </a:lvl3pPr>
    <a:lvl4pPr marL="1371600" algn="l" rtl="0" fontAlgn="base">
      <a:spcBef>
        <a:spcPct val="30000"/>
      </a:spcBef>
      <a:spcAft>
        <a:spcPct val="0"/>
      </a:spcAft>
      <a:defRPr sz="1200" kern="1200">
        <a:solidFill>
          <a:schemeClr val="tx1"/>
        </a:solidFill>
        <a:latin typeface="Times" pitchFamily="-108" charset="0"/>
        <a:ea typeface="ＭＳ Ｐゴシック" pitchFamily="-108" charset="-128"/>
        <a:cs typeface="+mn-cs"/>
      </a:defRPr>
    </a:lvl4pPr>
    <a:lvl5pPr marL="1828800" algn="l" rtl="0" fontAlgn="base">
      <a:spcBef>
        <a:spcPct val="30000"/>
      </a:spcBef>
      <a:spcAft>
        <a:spcPct val="0"/>
      </a:spcAft>
      <a:defRPr sz="1200" kern="1200">
        <a:solidFill>
          <a:schemeClr val="tx1"/>
        </a:solidFill>
        <a:latin typeface="Times" pitchFamily="-108" charset="0"/>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CDB3C9-BC2B-2644-B514-A0605440354C}" type="slidenum">
              <a:rPr lang="en-US"/>
              <a:pPr/>
              <a:t>1</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B34F69-94DA-824B-A018-36107F44B798}" type="slidenum">
              <a:rPr lang="en-US"/>
              <a:pPr/>
              <a:t>11</a:t>
            </a:fld>
            <a:endParaRPr lang="en-US"/>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565898-61D6-6F4C-BDAD-4D17BB916855}" type="slidenum">
              <a:rPr lang="en-US"/>
              <a:pPr/>
              <a:t>12</a:t>
            </a:fld>
            <a:endParaRPr lang="en-US"/>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676BD1-AC13-EA46-88B0-7042D08E3D8C}" type="slidenum">
              <a:rPr lang="en-US"/>
              <a:pPr/>
              <a:t>13</a:t>
            </a:fld>
            <a:endParaRPr 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3338D4-C1E1-BF4A-9BAD-68A850EF8E8A}" type="slidenum">
              <a:rPr lang="en-US"/>
              <a:pPr/>
              <a:t>14</a:t>
            </a:fld>
            <a:endParaRPr lang="en-US"/>
          </a:p>
        </p:txBody>
      </p:sp>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DD997B-0914-4543-8D0A-8EA772FDDF19}" type="slidenum">
              <a:rPr lang="en-US"/>
              <a:pPr/>
              <a:t>15</a:t>
            </a:fld>
            <a:endParaRPr lang="en-US"/>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E6A474-2A78-0C42-BD07-37CACAFC67E6}" type="slidenum">
              <a:rPr lang="en-US"/>
              <a:pPr/>
              <a:t>16</a:t>
            </a:fld>
            <a:endParaRPr lang="en-US"/>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21A7B9-026E-324F-A93F-F81EDCFF0DB8}" type="slidenum">
              <a:rPr lang="en-US"/>
              <a:pPr/>
              <a:t>17</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C902CE-D81C-7445-93FD-4BAD4CB3510C}" type="slidenum">
              <a:rPr lang="en-US"/>
              <a:pPr/>
              <a:t>18</a:t>
            </a:fld>
            <a:endParaRPr lang="en-US"/>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7BFAFF-214B-9E46-913D-A5BB2116F10B}" type="slidenum">
              <a:rPr lang="en-US"/>
              <a:pPr/>
              <a:t>19</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26C93B-E27F-FB40-936A-06482A76AD89}" type="slidenum">
              <a:rPr lang="en-US"/>
              <a:pPr/>
              <a:t>20</a:t>
            </a:fld>
            <a:endParaRPr lang="en-US"/>
          </a:p>
        </p:txBody>
      </p:sp>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222856-C515-3240-8A9C-2A1D46E61FA4}" type="slidenum">
              <a:rPr lang="en-US"/>
              <a:pPr/>
              <a:t>3</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F6A825-B944-3D46-800C-34090C560337}" type="slidenum">
              <a:rPr lang="en-US"/>
              <a:pPr/>
              <a:t>21</a:t>
            </a:fld>
            <a:endParaRPr lang="en-US"/>
          </a:p>
        </p:txBody>
      </p:sp>
      <p:sp>
        <p:nvSpPr>
          <p:cNvPr id="232450" name="Rectangle 2"/>
          <p:cNvSpPr>
            <a:spLocks noGrp="1" noRot="1" noChangeAspect="1" noChangeArrowheads="1" noTextEdit="1"/>
          </p:cNvSpPr>
          <p:nvPr>
            <p:ph type="sldImg"/>
          </p:nvPr>
        </p:nvSpPr>
        <p:spPr>
          <a:ln/>
        </p:spPr>
      </p:sp>
      <p:sp>
        <p:nvSpPr>
          <p:cNvPr id="232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1C1C70-2395-8F4F-96AC-0640D24B0F9C}" type="slidenum">
              <a:rPr lang="en-US"/>
              <a:pPr/>
              <a:t>22</a:t>
            </a:fld>
            <a:endParaRPr lang="en-US"/>
          </a:p>
        </p:txBody>
      </p:sp>
      <p:sp>
        <p:nvSpPr>
          <p:cNvPr id="233474" name="Rectangle 2"/>
          <p:cNvSpPr>
            <a:spLocks noGrp="1" noRot="1" noChangeAspec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49088D-19F6-BD43-A1FE-BA6D0D0E1B32}" type="slidenum">
              <a:rPr lang="en-US"/>
              <a:pPr/>
              <a:t>23</a:t>
            </a:fld>
            <a:endParaRPr lang="en-US"/>
          </a:p>
        </p:txBody>
      </p:sp>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3119B0-CEBC-1849-9F46-700EA5F4E3C7}" type="slidenum">
              <a:rPr lang="en-US"/>
              <a:pPr/>
              <a:t>24</a:t>
            </a:fld>
            <a:endParaRPr 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C92B80-2D04-604A-8A93-F86D2305AC97}" type="slidenum">
              <a:rPr lang="en-US"/>
              <a:pPr/>
              <a:t>28</a:t>
            </a:fld>
            <a:endParaRPr lang="en-US"/>
          </a:p>
        </p:txBody>
      </p:sp>
      <p:sp>
        <p:nvSpPr>
          <p:cNvPr id="235522" name="Rectangle 2"/>
          <p:cNvSpPr>
            <a:spLocks noGrp="1" noRot="1" noChangeAspect="1" noChangeArrowheads="1" noTextEdit="1"/>
          </p:cNvSpPr>
          <p:nvPr>
            <p:ph type="sldImg"/>
          </p:nvPr>
        </p:nvSpPr>
        <p:spPr>
          <a:ln/>
        </p:spPr>
      </p:sp>
      <p:sp>
        <p:nvSpPr>
          <p:cNvPr id="235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51F7C3-C1BA-C842-88FF-6250E8F46648}" type="slidenum">
              <a:rPr lang="en-US"/>
              <a:pPr/>
              <a:t>29</a:t>
            </a:fld>
            <a:endParaRPr lang="en-US"/>
          </a:p>
        </p:txBody>
      </p:sp>
      <p:sp>
        <p:nvSpPr>
          <p:cNvPr id="236546" name="Rectangle 2"/>
          <p:cNvSpPr>
            <a:spLocks noGrp="1" noRot="1" noChangeAspect="1" noChangeArrowheads="1" noTextEdit="1"/>
          </p:cNvSpPr>
          <p:nvPr>
            <p:ph type="sldImg"/>
          </p:nvPr>
        </p:nvSpPr>
        <p:spPr>
          <a:ln/>
        </p:spPr>
      </p:sp>
      <p:sp>
        <p:nvSpPr>
          <p:cNvPr id="236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21F75F-3332-BD40-88F9-12277556E787}" type="slidenum">
              <a:rPr lang="en-US"/>
              <a:pPr/>
              <a:t>30</a:t>
            </a:fld>
            <a:endParaRPr lang="en-US"/>
          </a:p>
        </p:txBody>
      </p:sp>
      <p:sp>
        <p:nvSpPr>
          <p:cNvPr id="17715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771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399A99-E0A9-D541-9700-368F7E6A157E}" type="slidenum">
              <a:rPr lang="en-US"/>
              <a:pPr/>
              <a:t>31</a:t>
            </a:fld>
            <a:endParaRPr lang="en-US"/>
          </a:p>
        </p:txBody>
      </p:sp>
      <p:sp>
        <p:nvSpPr>
          <p:cNvPr id="17920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7920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16BDF6-87A2-4248-8EE7-B016784715E9}" type="slidenum">
              <a:rPr lang="en-US"/>
              <a:pPr/>
              <a:t>32</a:t>
            </a:fld>
            <a:endParaRPr lang="en-US"/>
          </a:p>
        </p:txBody>
      </p:sp>
      <p:sp>
        <p:nvSpPr>
          <p:cNvPr id="18125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8125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3AE76A-7FEA-3848-9265-3ED5B2F0D607}" type="slidenum">
              <a:rPr lang="en-US"/>
              <a:pPr/>
              <a:t>33</a:t>
            </a:fld>
            <a:endParaRPr lang="en-US"/>
          </a:p>
        </p:txBody>
      </p:sp>
      <p:sp>
        <p:nvSpPr>
          <p:cNvPr id="18329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8329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B6B428-FC06-334C-A473-33F344C0F2C7}" type="slidenum">
              <a:rPr lang="en-US"/>
              <a:pPr/>
              <a:t>4</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2B4087-1611-754E-9A6F-36D7CF8ED10F}" type="slidenum">
              <a:rPr lang="en-US"/>
              <a:pPr/>
              <a:t>34</a:t>
            </a:fld>
            <a:endParaRPr lang="en-US"/>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D1D9B1-6C8A-A642-B0B2-B1B90F625EFC}" type="slidenum">
              <a:rPr lang="en-US"/>
              <a:pPr/>
              <a:t>35</a:t>
            </a:fld>
            <a:endParaRPr lang="en-US"/>
          </a:p>
        </p:txBody>
      </p:sp>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6835D6-4C73-3341-BA63-04FA788D85C8}" type="slidenum">
              <a:rPr lang="en-US"/>
              <a:pPr/>
              <a:t>36</a:t>
            </a:fld>
            <a:endParaRPr lang="en-US"/>
          </a:p>
        </p:txBody>
      </p:sp>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934403-C00D-6849-95BD-2EE8D62F1BAB}" type="slidenum">
              <a:rPr lang="en-US"/>
              <a:pPr/>
              <a:t>37</a:t>
            </a:fld>
            <a:endParaRPr lang="en-US"/>
          </a:p>
        </p:txBody>
      </p:sp>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01F28B-04BB-514A-8F36-E32E6F53051D}" type="slidenum">
              <a:rPr lang="en-US"/>
              <a:pPr/>
              <a:t>38</a:t>
            </a:fld>
            <a:endParaRPr lang="en-US"/>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1A888F-734B-8045-9A8C-F74B4DF12FBC}" type="slidenum">
              <a:rPr lang="en-US"/>
              <a:pPr/>
              <a:t>39</a:t>
            </a:fld>
            <a:endParaRPr lang="en-US"/>
          </a:p>
        </p:txBody>
      </p:sp>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AB9818-F9B9-8649-AD42-030726D7783E}" type="slidenum">
              <a:rPr lang="en-US"/>
              <a:pPr/>
              <a:t>40</a:t>
            </a:fld>
            <a:endParaRPr lang="en-US"/>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006BD0-EFFF-174E-B1CD-800F708A3DBC}" type="slidenum">
              <a:rPr lang="en-US"/>
              <a:pPr/>
              <a:t>41</a:t>
            </a:fld>
            <a:endParaRPr lang="en-US"/>
          </a:p>
        </p:txBody>
      </p:sp>
      <p:sp>
        <p:nvSpPr>
          <p:cNvPr id="244738" name="Rectangle 2"/>
          <p:cNvSpPr>
            <a:spLocks noGrp="1" noRot="1" noChangeAspec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994D40-255A-E949-838C-89B2A12770F5}" type="slidenum">
              <a:rPr lang="en-US"/>
              <a:pPr/>
              <a:t>42</a:t>
            </a:fld>
            <a:endParaRPr lang="en-US"/>
          </a:p>
        </p:txBody>
      </p:sp>
      <p:sp>
        <p:nvSpPr>
          <p:cNvPr id="245762" name="Rectangle 2"/>
          <p:cNvSpPr>
            <a:spLocks noGrp="1" noRot="1" noChangeAspect="1" noChangeArrowheads="1" noTextEdit="1"/>
          </p:cNvSpPr>
          <p:nvPr>
            <p:ph type="sldImg"/>
          </p:nvPr>
        </p:nvSpPr>
        <p:spPr>
          <a:ln/>
        </p:spPr>
      </p:sp>
      <p:sp>
        <p:nvSpPr>
          <p:cNvPr id="245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32D69A-E440-5248-9AE5-BDBE16491D48}" type="slidenum">
              <a:rPr lang="en-US"/>
              <a:pPr/>
              <a:t>43</a:t>
            </a:fld>
            <a:endParaRPr lang="en-US"/>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15FD57-D6A3-7D4C-AA32-6331ED6BC904}" type="slidenum">
              <a:rPr lang="en-US"/>
              <a:pPr/>
              <a:t>5</a:t>
            </a:fld>
            <a:endParaRPr 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A2151B-BF8D-E14C-9B08-7A09A833FE4B}" type="slidenum">
              <a:rPr lang="en-US"/>
              <a:pPr/>
              <a:t>44</a:t>
            </a:fld>
            <a:endParaRPr lang="en-US"/>
          </a:p>
        </p:txBody>
      </p:sp>
      <p:sp>
        <p:nvSpPr>
          <p:cNvPr id="18739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873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E85594-4788-4243-9426-CA408B1E4FDE}" type="slidenum">
              <a:rPr lang="en-US"/>
              <a:pPr/>
              <a:t>45</a:t>
            </a:fld>
            <a:endParaRPr lang="en-US"/>
          </a:p>
        </p:txBody>
      </p:sp>
      <p:sp>
        <p:nvSpPr>
          <p:cNvPr id="18944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8944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3406DA-2007-6D43-BAC6-DB7578C27C3A}" type="slidenum">
              <a:rPr lang="en-US"/>
              <a:pPr/>
              <a:t>46</a:t>
            </a:fld>
            <a:endParaRPr lang="en-US"/>
          </a:p>
        </p:txBody>
      </p:sp>
      <p:sp>
        <p:nvSpPr>
          <p:cNvPr id="19149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9149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BAC66C-712A-204C-B279-3C287F6C38EA}" type="slidenum">
              <a:rPr lang="en-US"/>
              <a:pPr/>
              <a:t>47</a:t>
            </a:fld>
            <a:endParaRPr lang="en-US"/>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E837BF-979B-B045-97BA-EE153F812387}" type="slidenum">
              <a:rPr lang="en-US"/>
              <a:pPr/>
              <a:t>48</a:t>
            </a:fld>
            <a:endParaRPr lang="en-US"/>
          </a:p>
        </p:txBody>
      </p:sp>
      <p:sp>
        <p:nvSpPr>
          <p:cNvPr id="248834" name="Rectangle 2"/>
          <p:cNvSpPr>
            <a:spLocks noGrp="1" noRot="1" noChangeAspect="1" noChangeArrowheads="1" noTextEdit="1"/>
          </p:cNvSpPr>
          <p:nvPr>
            <p:ph type="sldImg"/>
          </p:nvPr>
        </p:nvSpPr>
        <p:spPr>
          <a:ln/>
        </p:spPr>
      </p:sp>
      <p:sp>
        <p:nvSpPr>
          <p:cNvPr id="248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C31E0A-E049-3B4E-8148-9B591C9DF8AC}" type="slidenum">
              <a:rPr lang="en-US"/>
              <a:pPr/>
              <a:t>49</a:t>
            </a:fld>
            <a:endParaRPr lang="en-US"/>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F90F73-8B1E-864F-96F4-24F68E9F6971}" type="slidenum">
              <a:rPr lang="en-US"/>
              <a:pPr/>
              <a:t>50</a:t>
            </a:fld>
            <a:endParaRPr lang="en-US"/>
          </a:p>
        </p:txBody>
      </p:sp>
      <p:sp>
        <p:nvSpPr>
          <p:cNvPr id="249858" name="Rectangle 2"/>
          <p:cNvSpPr>
            <a:spLocks noGrp="1" noRot="1" noChangeAspect="1" noChangeArrowheads="1" noTextEdit="1"/>
          </p:cNvSpPr>
          <p:nvPr>
            <p:ph type="sldImg"/>
          </p:nvPr>
        </p:nvSpPr>
        <p:spPr>
          <a:ln/>
        </p:spPr>
      </p:sp>
      <p:sp>
        <p:nvSpPr>
          <p:cNvPr id="249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8A0D43-B294-0843-A1C0-D32D660F2651}" type="slidenum">
              <a:rPr lang="en-US"/>
              <a:pPr/>
              <a:t>6</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A632A1-656B-A043-AD51-BDB5FD38A76B}" type="slidenum">
              <a:rPr lang="en-US"/>
              <a:pPr/>
              <a:t>7</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10D07A-0412-5847-B3DC-BB72F3812E90}" type="slidenum">
              <a:rPr lang="en-US"/>
              <a:pPr/>
              <a:t>8</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CFA4B-08F0-F24C-9A85-F3B8E1926754}" type="slidenum">
              <a:rPr lang="en-US"/>
              <a:pPr/>
              <a:t>9</a:t>
            </a:fld>
            <a:endParaRPr lang="en-US"/>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4269DB-1D72-F241-9A59-0F78967A1143}" type="slidenum">
              <a:rPr lang="en-US"/>
              <a:pPr/>
              <a:t>10</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mtClean="0"/>
            </a:lvl1pPr>
          </a:lstStyle>
          <a:p>
            <a:fld id="{77170694-7F26-4244-AD62-A0EB54B301CC}" type="datetime8">
              <a:rPr lang="en-US"/>
              <a:pPr/>
              <a:t>11/1/10 10:37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CD1975F6-D837-7A49-B910-4D9DD614C40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77170694-7F26-4244-AD62-A0EB54B301CC}" type="datetime8">
              <a:rPr lang="en-US"/>
              <a:pPr/>
              <a:t>11/1/10 10:37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F736BB50-ADBE-8146-BF69-8122C55283E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77170694-7F26-4244-AD62-A0EB54B301CC}" type="datetime8">
              <a:rPr lang="en-US"/>
              <a:pPr/>
              <a:t>11/1/10 10:37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4336D3A6-9379-9E46-AF00-DF10E4CA2F9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77170694-7F26-4244-AD62-A0EB54B301CC}" type="datetime8">
              <a:rPr lang="en-US"/>
              <a:pPr/>
              <a:t>11/1/10 10:37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A9A6F3A3-8F8E-6B45-9E7F-B843851EC48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fld id="{77170694-7F26-4244-AD62-A0EB54B301CC}" type="datetime8">
              <a:rPr lang="en-US"/>
              <a:pPr/>
              <a:t>11/1/10 10:37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6DD30186-3F75-0B43-9BA5-739D7750DA1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fld id="{77170694-7F26-4244-AD62-A0EB54B301CC}" type="datetime8">
              <a:rPr lang="en-US"/>
              <a:pPr/>
              <a:t>11/1/10 10:37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E958E3BF-306E-7341-B1E8-30289E15836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fld id="{77170694-7F26-4244-AD62-A0EB54B301CC}" type="datetime8">
              <a:rPr lang="en-US"/>
              <a:pPr/>
              <a:t>11/1/10 10:37</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1B020C3C-92D7-F641-989B-3C047559CC6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fld id="{77170694-7F26-4244-AD62-A0EB54B301CC}" type="datetime8">
              <a:rPr lang="en-US"/>
              <a:pPr/>
              <a:t>11/1/10 10:37</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8EDB4491-1418-E448-8999-C5D139B4DF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fld id="{77170694-7F26-4244-AD62-A0EB54B301CC}" type="datetime8">
              <a:rPr lang="en-US"/>
              <a:pPr/>
              <a:t>11/1/10 10:37</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7677AE08-8FA6-1143-B735-4C2901DC4C0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77170694-7F26-4244-AD62-A0EB54B301CC}" type="datetime8">
              <a:rPr lang="en-US"/>
              <a:pPr/>
              <a:t>11/1/10 10:37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38E02C10-24AF-F54F-8B15-2C5F0314478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77170694-7F26-4244-AD62-A0EB54B301CC}" type="datetime8">
              <a:rPr lang="en-US"/>
              <a:pPr/>
              <a:t>11/1/10 10:37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477E2216-EE3C-7444-933B-D9773864EDF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Futura Condensed" pitchFamily="-108" charset="0"/>
              </a:defRPr>
            </a:lvl1pPr>
          </a:lstStyle>
          <a:p>
            <a:fld id="{77170694-7F26-4244-AD62-A0EB54B301CC}" type="datetime8">
              <a:rPr lang="en-US"/>
              <a:pPr/>
              <a:t>11/1/10 10:37</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B2108CB-BD49-0241-8257-295C4822BEE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ahoma" pitchFamily="-108" charset="0"/>
        </a:defRPr>
      </a:lvl2pPr>
      <a:lvl3pPr algn="ctr" rtl="0" fontAlgn="base">
        <a:spcBef>
          <a:spcPct val="0"/>
        </a:spcBef>
        <a:spcAft>
          <a:spcPct val="0"/>
        </a:spcAft>
        <a:defRPr sz="4400">
          <a:solidFill>
            <a:schemeClr val="tx2"/>
          </a:solidFill>
          <a:latin typeface="Tahoma" pitchFamily="-108" charset="0"/>
        </a:defRPr>
      </a:lvl3pPr>
      <a:lvl4pPr algn="ctr" rtl="0" fontAlgn="base">
        <a:spcBef>
          <a:spcPct val="0"/>
        </a:spcBef>
        <a:spcAft>
          <a:spcPct val="0"/>
        </a:spcAft>
        <a:defRPr sz="4400">
          <a:solidFill>
            <a:schemeClr val="tx2"/>
          </a:solidFill>
          <a:latin typeface="Tahoma" pitchFamily="-108" charset="0"/>
        </a:defRPr>
      </a:lvl4pPr>
      <a:lvl5pPr algn="ctr" rtl="0" fontAlgn="base">
        <a:spcBef>
          <a:spcPct val="0"/>
        </a:spcBef>
        <a:spcAft>
          <a:spcPct val="0"/>
        </a:spcAft>
        <a:defRPr sz="4400">
          <a:solidFill>
            <a:schemeClr val="tx2"/>
          </a:solidFill>
          <a:latin typeface="Tahoma" pitchFamily="-108" charset="0"/>
        </a:defRPr>
      </a:lvl5pPr>
      <a:lvl6pPr marL="457200" algn="ctr" rtl="0" fontAlgn="base">
        <a:spcBef>
          <a:spcPct val="0"/>
        </a:spcBef>
        <a:spcAft>
          <a:spcPct val="0"/>
        </a:spcAft>
        <a:defRPr sz="4400">
          <a:solidFill>
            <a:schemeClr val="tx2"/>
          </a:solidFill>
          <a:latin typeface="Tahoma" pitchFamily="-108" charset="0"/>
        </a:defRPr>
      </a:lvl6pPr>
      <a:lvl7pPr marL="914400" algn="ctr" rtl="0" fontAlgn="base">
        <a:spcBef>
          <a:spcPct val="0"/>
        </a:spcBef>
        <a:spcAft>
          <a:spcPct val="0"/>
        </a:spcAft>
        <a:defRPr sz="4400">
          <a:solidFill>
            <a:schemeClr val="tx2"/>
          </a:solidFill>
          <a:latin typeface="Tahoma" pitchFamily="-108" charset="0"/>
        </a:defRPr>
      </a:lvl7pPr>
      <a:lvl8pPr marL="1371600" algn="ctr" rtl="0" fontAlgn="base">
        <a:spcBef>
          <a:spcPct val="0"/>
        </a:spcBef>
        <a:spcAft>
          <a:spcPct val="0"/>
        </a:spcAft>
        <a:defRPr sz="4400">
          <a:solidFill>
            <a:schemeClr val="tx2"/>
          </a:solidFill>
          <a:latin typeface="Tahoma" pitchFamily="-108" charset="0"/>
        </a:defRPr>
      </a:lvl8pPr>
      <a:lvl9pPr marL="1828800" algn="ctr" rtl="0" fontAlgn="base">
        <a:spcBef>
          <a:spcPct val="0"/>
        </a:spcBef>
        <a:spcAft>
          <a:spcPct val="0"/>
        </a:spcAft>
        <a:defRPr sz="4400">
          <a:solidFill>
            <a:schemeClr val="tx2"/>
          </a:solidFill>
          <a:latin typeface="Tahoma" pitchFamily="-10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pitchFamily="-108" charset="-128"/>
        </a:defRPr>
      </a:lvl2pPr>
      <a:lvl3pPr marL="1085850" indent="-228600" algn="l" rtl="0" fontAlgn="base">
        <a:spcBef>
          <a:spcPct val="20000"/>
        </a:spcBef>
        <a:spcAft>
          <a:spcPct val="0"/>
        </a:spcAft>
        <a:buChar char="•"/>
        <a:defRPr sz="2400">
          <a:solidFill>
            <a:schemeClr val="tx1"/>
          </a:solidFill>
          <a:latin typeface="+mn-lt"/>
          <a:ea typeface="ＭＳ Ｐゴシック" pitchFamily="-108" charset="-128"/>
        </a:defRPr>
      </a:lvl3pPr>
      <a:lvl4pPr marL="1428750" indent="-228600" algn="l" rtl="0" fontAlgn="base">
        <a:spcBef>
          <a:spcPct val="20000"/>
        </a:spcBef>
        <a:spcAft>
          <a:spcPct val="0"/>
        </a:spcAft>
        <a:buChar char="–"/>
        <a:defRPr sz="2000">
          <a:solidFill>
            <a:schemeClr val="tx1"/>
          </a:solidFill>
          <a:latin typeface="+mn-lt"/>
          <a:ea typeface="ＭＳ Ｐゴシック" pitchFamily="-108" charset="-128"/>
        </a:defRPr>
      </a:lvl4pPr>
      <a:lvl5pPr marL="1771650" indent="-228600" algn="l" rtl="0" fontAlgn="base">
        <a:spcBef>
          <a:spcPct val="20000"/>
        </a:spcBef>
        <a:spcAft>
          <a:spcPct val="0"/>
        </a:spcAft>
        <a:buChar char="»"/>
        <a:defRPr sz="2000">
          <a:solidFill>
            <a:schemeClr val="tx1"/>
          </a:solidFill>
          <a:latin typeface="+mn-lt"/>
          <a:ea typeface="ＭＳ Ｐゴシック" pitchFamily="-108" charset="-128"/>
        </a:defRPr>
      </a:lvl5pPr>
      <a:lvl6pPr marL="2228850" indent="-228600" algn="l" rtl="0" fontAlgn="base">
        <a:spcBef>
          <a:spcPct val="20000"/>
        </a:spcBef>
        <a:spcAft>
          <a:spcPct val="0"/>
        </a:spcAft>
        <a:buChar char="»"/>
        <a:defRPr sz="2000">
          <a:solidFill>
            <a:schemeClr val="tx1"/>
          </a:solidFill>
          <a:latin typeface="+mn-lt"/>
          <a:ea typeface="ＭＳ Ｐゴシック" pitchFamily="-108" charset="-128"/>
        </a:defRPr>
      </a:lvl6pPr>
      <a:lvl7pPr marL="2686050" indent="-228600" algn="l" rtl="0" fontAlgn="base">
        <a:spcBef>
          <a:spcPct val="20000"/>
        </a:spcBef>
        <a:spcAft>
          <a:spcPct val="0"/>
        </a:spcAft>
        <a:buChar char="»"/>
        <a:defRPr sz="2000">
          <a:solidFill>
            <a:schemeClr val="tx1"/>
          </a:solidFill>
          <a:latin typeface="+mn-lt"/>
          <a:ea typeface="ＭＳ Ｐゴシック" pitchFamily="-108" charset="-128"/>
        </a:defRPr>
      </a:lvl7pPr>
      <a:lvl8pPr marL="3143250" indent="-228600" algn="l" rtl="0" fontAlgn="base">
        <a:spcBef>
          <a:spcPct val="20000"/>
        </a:spcBef>
        <a:spcAft>
          <a:spcPct val="0"/>
        </a:spcAft>
        <a:buChar char="»"/>
        <a:defRPr sz="2000">
          <a:solidFill>
            <a:schemeClr val="tx1"/>
          </a:solidFill>
          <a:latin typeface="+mn-lt"/>
          <a:ea typeface="ＭＳ Ｐゴシック" pitchFamily="-108" charset="-128"/>
        </a:defRPr>
      </a:lvl8pPr>
      <a:lvl9pPr marL="3600450" indent="-228600" algn="l" rtl="0" fontAlgn="base">
        <a:spcBef>
          <a:spcPct val="20000"/>
        </a:spcBef>
        <a:spcAft>
          <a:spcPct val="0"/>
        </a:spcAft>
        <a:buChar char="»"/>
        <a:defRPr sz="2000">
          <a:solidFill>
            <a:schemeClr val="tx1"/>
          </a:solidFill>
          <a:latin typeface="+mn-lt"/>
          <a:ea typeface="ＭＳ Ｐゴシック" pitchFamily="-10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4" Type="http://schemas.openxmlformats.org/officeDocument/2006/relationships/image" Target="../media/image7.png"/><Relationship Id="rId1" Type="http://schemas.openxmlformats.org/officeDocument/2006/relationships/slideLayout" Target="../slideLayouts/slideLayout6.xml"/><Relationship Id="rId2" Type="http://schemas.openxmlformats.org/officeDocument/2006/relationships/notesSlide" Target="../notesSlides/notesSlide20.xml"/><Relationship Id="rId3" Type="http://schemas.openxmlformats.org/officeDocument/2006/relationships/image" Target="../media/image6.pd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4" Type="http://schemas.openxmlformats.org/officeDocument/2006/relationships/image" Target="../media/image2.jpeg"/><Relationship Id="rId5" Type="http://schemas.openxmlformats.org/officeDocument/2006/relationships/image" Target="../media/image3.jpeg"/><Relationship Id="rId7"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eg"/><Relationship Id="rId6" Type="http://schemas.openxmlformats.org/officeDocument/2006/relationships/hyperlink" Target="http://www.dfrc.nasa.gov/Gallery/Photo/"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2050" name="Rectangle 2"/>
          <p:cNvSpPr>
            <a:spLocks noGrp="1" noChangeArrowheads="1"/>
          </p:cNvSpPr>
          <p:nvPr>
            <p:ph type="ctrTitle"/>
          </p:nvPr>
        </p:nvSpPr>
        <p:spPr>
          <a:xfrm>
            <a:off x="685800" y="2286000"/>
            <a:ext cx="7772400" cy="1143000"/>
          </a:xfrm>
        </p:spPr>
        <p:txBody>
          <a:bodyPr/>
          <a:lstStyle/>
          <a:p>
            <a:r>
              <a:rPr lang="en-US" dirty="0"/>
              <a:t>Lecture</a:t>
            </a:r>
            <a:r>
              <a:rPr lang="en-US" dirty="0" smtClean="0"/>
              <a:t> 9:</a:t>
            </a:r>
            <a:r>
              <a:rPr lang="en-US" dirty="0"/>
              <a:t/>
            </a:r>
            <a:br>
              <a:rPr lang="en-US" dirty="0"/>
            </a:br>
            <a:r>
              <a:rPr lang="en-US" dirty="0"/>
              <a:t>Assurance &amp; Evaluation</a:t>
            </a:r>
          </a:p>
        </p:txBody>
      </p:sp>
      <p:sp>
        <p:nvSpPr>
          <p:cNvPr id="2051" name="Rectangle 3"/>
          <p:cNvSpPr>
            <a:spLocks noGrp="1" noChangeArrowheads="1"/>
          </p:cNvSpPr>
          <p:nvPr>
            <p:ph type="subTitle" idx="1"/>
          </p:nvPr>
        </p:nvSpPr>
        <p:spPr>
          <a:xfrm>
            <a:off x="1371600" y="4191000"/>
            <a:ext cx="6400800" cy="1752600"/>
          </a:xfrm>
        </p:spPr>
        <p:txBody>
          <a:bodyPr/>
          <a:lstStyle/>
          <a:p>
            <a:r>
              <a:rPr lang="en-US"/>
              <a:t>James Hook</a:t>
            </a:r>
          </a:p>
        </p:txBody>
      </p:sp>
      <p:sp>
        <p:nvSpPr>
          <p:cNvPr id="2053" name="Text Box 5"/>
          <p:cNvSpPr txBox="1">
            <a:spLocks noChangeArrowheads="1"/>
          </p:cNvSpPr>
          <p:nvPr/>
        </p:nvSpPr>
        <p:spPr bwMode="auto">
          <a:xfrm>
            <a:off x="1143000" y="0"/>
            <a:ext cx="7391400" cy="2123658"/>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4400" dirty="0">
                <a:solidFill>
                  <a:schemeClr val="tx2"/>
                </a:solidFill>
              </a:rPr>
              <a:t>CS</a:t>
            </a:r>
            <a:r>
              <a:rPr lang="en-US" sz="4400" dirty="0" smtClean="0">
                <a:solidFill>
                  <a:schemeClr val="tx2"/>
                </a:solidFill>
              </a:rPr>
              <a:t> 4/591</a:t>
            </a:r>
            <a:r>
              <a:rPr lang="en-US" sz="4400" dirty="0">
                <a:solidFill>
                  <a:schemeClr val="tx2"/>
                </a:solidFill>
              </a:rPr>
              <a:t>:  Introduction to Computer Security</a:t>
            </a:r>
            <a:br>
              <a:rPr lang="en-US" sz="4400" dirty="0">
                <a:solidFill>
                  <a:schemeClr val="tx2"/>
                </a:solidFill>
              </a:rPr>
            </a:br>
            <a:endParaRPr lang="en-US" sz="44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99330" name="Rectangle 2"/>
          <p:cNvSpPr>
            <a:spLocks noGrp="1" noChangeArrowheads="1"/>
          </p:cNvSpPr>
          <p:nvPr>
            <p:ph type="title"/>
          </p:nvPr>
        </p:nvSpPr>
        <p:spPr/>
        <p:txBody>
          <a:bodyPr/>
          <a:lstStyle/>
          <a:p>
            <a:r>
              <a:rPr lang="en-US" sz="3600"/>
              <a:t>Trusting Information Systems</a:t>
            </a:r>
          </a:p>
        </p:txBody>
      </p:sp>
      <p:sp>
        <p:nvSpPr>
          <p:cNvPr id="99331" name="Rectangle 3"/>
          <p:cNvSpPr>
            <a:spLocks noGrp="1" noChangeArrowheads="1"/>
          </p:cNvSpPr>
          <p:nvPr>
            <p:ph type="body" idx="1"/>
          </p:nvPr>
        </p:nvSpPr>
        <p:spPr/>
        <p:txBody>
          <a:bodyPr/>
          <a:lstStyle/>
          <a:p>
            <a:r>
              <a:rPr lang="en-US" sz="2400"/>
              <a:t>How can we trust an information system?</a:t>
            </a:r>
          </a:p>
          <a:p>
            <a:r>
              <a:rPr lang="en-US" sz="2400"/>
              <a:t>What can we trust it to do?</a:t>
            </a:r>
          </a:p>
          <a:p>
            <a:r>
              <a:rPr lang="en-US" sz="2400"/>
              <a:t>Can we trust a mechanism to implement a policy?</a:t>
            </a:r>
          </a:p>
          <a:p>
            <a:r>
              <a:rPr lang="en-US" sz="2400"/>
              <a:t>How well does the analogy to aviation apply?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01378" name="Rectangle 2"/>
          <p:cNvSpPr>
            <a:spLocks noGrp="1" noChangeArrowheads="1"/>
          </p:cNvSpPr>
          <p:nvPr>
            <p:ph type="title"/>
          </p:nvPr>
        </p:nvSpPr>
        <p:spPr/>
        <p:txBody>
          <a:bodyPr/>
          <a:lstStyle/>
          <a:p>
            <a:r>
              <a:rPr lang="en-US" sz="3600"/>
              <a:t>The Analogy</a:t>
            </a:r>
          </a:p>
        </p:txBody>
      </p:sp>
      <p:sp>
        <p:nvSpPr>
          <p:cNvPr id="101379" name="Rectangle 3"/>
          <p:cNvSpPr>
            <a:spLocks noGrp="1" noChangeArrowheads="1"/>
          </p:cNvSpPr>
          <p:nvPr>
            <p:ph type="body" idx="1"/>
          </p:nvPr>
        </p:nvSpPr>
        <p:spPr/>
        <p:txBody>
          <a:bodyPr/>
          <a:lstStyle/>
          <a:p>
            <a:r>
              <a:rPr lang="en-US" sz="2400" dirty="0"/>
              <a:t>Key factor of trust of commercial airplanes is that we trust the engineering processes used to design, build, maintain, and improve them</a:t>
            </a:r>
          </a:p>
          <a:p>
            <a:r>
              <a:rPr lang="en-US" sz="2400" dirty="0"/>
              <a:t>Assurance techniques for information systems are predicated on software engineering practices</a:t>
            </a:r>
          </a:p>
          <a:p>
            <a:pPr lvl="1"/>
            <a:r>
              <a:rPr lang="en-US" sz="2000" dirty="0"/>
              <a:t>Is our discipline a sufficiently mature engineering discipline to earn the trust that the public has placed in us</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17762" name="Rectangle 2"/>
          <p:cNvSpPr>
            <a:spLocks noGrp="1" noChangeArrowheads="1"/>
          </p:cNvSpPr>
          <p:nvPr>
            <p:ph type="title"/>
          </p:nvPr>
        </p:nvSpPr>
        <p:spPr/>
        <p:txBody>
          <a:bodyPr/>
          <a:lstStyle/>
          <a:p>
            <a:r>
              <a:rPr lang="en-US" sz="4000"/>
              <a:t>Ross Anderson on Assurance</a:t>
            </a:r>
          </a:p>
        </p:txBody>
      </p:sp>
      <p:sp>
        <p:nvSpPr>
          <p:cNvPr id="117763" name="Rectangle 3"/>
          <p:cNvSpPr>
            <a:spLocks noGrp="1" noChangeArrowheads="1"/>
          </p:cNvSpPr>
          <p:nvPr>
            <p:ph type="body" idx="1"/>
          </p:nvPr>
        </p:nvSpPr>
        <p:spPr/>
        <p:txBody>
          <a:bodyPr/>
          <a:lstStyle/>
          <a:p>
            <a:r>
              <a:rPr lang="en-US" sz="2800"/>
              <a:t>“Fundamentally, assurance comes down to the question of whether capable, motivated people have beat up on the system enough.  But how do you define enough?  And how do you define the system?  How do you deal with people who protect the wrong thing, … out of date or plain wrong? … allow for human failures?”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25954" name="Rectangle 2"/>
          <p:cNvSpPr>
            <a:spLocks noGrp="1" noChangeArrowheads="1"/>
          </p:cNvSpPr>
          <p:nvPr>
            <p:ph type="title"/>
          </p:nvPr>
        </p:nvSpPr>
        <p:spPr/>
        <p:txBody>
          <a:bodyPr/>
          <a:lstStyle/>
          <a:p>
            <a:r>
              <a:rPr lang="en-US" sz="3600"/>
              <a:t>Software Engineering</a:t>
            </a:r>
          </a:p>
        </p:txBody>
      </p:sp>
      <p:sp>
        <p:nvSpPr>
          <p:cNvPr id="125955" name="Rectangle 3"/>
          <p:cNvSpPr>
            <a:spLocks noGrp="1" noChangeArrowheads="1"/>
          </p:cNvSpPr>
          <p:nvPr>
            <p:ph type="body" idx="1"/>
          </p:nvPr>
        </p:nvSpPr>
        <p:spPr/>
        <p:txBody>
          <a:bodyPr/>
          <a:lstStyle/>
          <a:p>
            <a:r>
              <a:rPr lang="en-US" sz="2400"/>
              <a:t>Taxonomy of failures and design methods presupposes Software Engineering Principles</a:t>
            </a:r>
          </a:p>
          <a:p>
            <a:pPr lvl="1"/>
            <a:r>
              <a:rPr lang="en-US" sz="2000"/>
              <a:t>Classic lifecycle view of SE posits:</a:t>
            </a:r>
          </a:p>
          <a:p>
            <a:pPr lvl="2"/>
            <a:r>
              <a:rPr lang="en-US" sz="1800"/>
              <a:t>Requirements</a:t>
            </a:r>
          </a:p>
          <a:p>
            <a:pPr lvl="2"/>
            <a:r>
              <a:rPr lang="en-US" sz="1800"/>
              <a:t>Design</a:t>
            </a:r>
          </a:p>
          <a:p>
            <a:pPr lvl="2"/>
            <a:r>
              <a:rPr lang="en-US" sz="1800"/>
              <a:t>Implementation</a:t>
            </a:r>
          </a:p>
          <a:p>
            <a:pPr lvl="2"/>
            <a:r>
              <a:rPr lang="en-US" sz="1800"/>
              <a:t>Integration and Test</a:t>
            </a:r>
          </a:p>
          <a:p>
            <a:pPr lvl="2"/>
            <a:r>
              <a:rPr lang="en-US" sz="1800"/>
              <a:t>Operation and Maintenance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29026" name="Rectangle 2"/>
          <p:cNvSpPr>
            <a:spLocks noGrp="1" noChangeArrowheads="1"/>
          </p:cNvSpPr>
          <p:nvPr>
            <p:ph type="title"/>
          </p:nvPr>
        </p:nvSpPr>
        <p:spPr/>
        <p:txBody>
          <a:bodyPr/>
          <a:lstStyle/>
          <a:p>
            <a:r>
              <a:rPr lang="en-US" sz="3600"/>
              <a:t>Design Assurance (broad)</a:t>
            </a:r>
          </a:p>
        </p:txBody>
      </p:sp>
      <p:sp>
        <p:nvSpPr>
          <p:cNvPr id="129027" name="Rectangle 3"/>
          <p:cNvSpPr>
            <a:spLocks noGrp="1" noChangeArrowheads="1"/>
          </p:cNvSpPr>
          <p:nvPr>
            <p:ph type="body" idx="1"/>
          </p:nvPr>
        </p:nvSpPr>
        <p:spPr/>
        <p:txBody>
          <a:bodyPr/>
          <a:lstStyle/>
          <a:p>
            <a:r>
              <a:rPr lang="en-US" sz="2000"/>
              <a:t>Requirements:  statements of goals that must be satisfied</a:t>
            </a:r>
          </a:p>
          <a:p>
            <a:r>
              <a:rPr lang="en-US" sz="2000"/>
              <a:t>For Security assurance, requirements should determine the security policy, or the space of possible security policies (</a:t>
            </a:r>
            <a:r>
              <a:rPr lang="en-US" sz="2000" i="1"/>
              <a:t>security model</a:t>
            </a:r>
            <a:r>
              <a:rPr lang="en-US" sz="2000"/>
              <a:t>), for the system</a:t>
            </a:r>
          </a:p>
          <a:p>
            <a:pPr lvl="1"/>
            <a:r>
              <a:rPr lang="en-US" sz="1800"/>
              <a:t>E.g.  What is the access control mechanism?  What are the subjects?  What are the objects?  What are the rights?  </a:t>
            </a:r>
          </a:p>
          <a:p>
            <a:pPr lvl="1"/>
            <a:r>
              <a:rPr lang="en-US" sz="1800"/>
              <a:t>Is the access control policy mandatory? Discretionary? Originator controlled?</a:t>
            </a:r>
          </a:p>
          <a:p>
            <a:r>
              <a:rPr lang="en-US" sz="2000"/>
              <a:t>The tools introduced in class to date provide a vocabulary for expressing security models, policies, and mechanisms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31074" name="Rectangle 2"/>
          <p:cNvSpPr>
            <a:spLocks noGrp="1" noChangeArrowheads="1"/>
          </p:cNvSpPr>
          <p:nvPr>
            <p:ph type="title"/>
          </p:nvPr>
        </p:nvSpPr>
        <p:spPr/>
        <p:txBody>
          <a:bodyPr/>
          <a:lstStyle/>
          <a:p>
            <a:r>
              <a:rPr lang="en-US" sz="3600"/>
              <a:t>Policy Assurance</a:t>
            </a:r>
          </a:p>
        </p:txBody>
      </p:sp>
      <p:sp>
        <p:nvSpPr>
          <p:cNvPr id="131075" name="Rectangle 3"/>
          <p:cNvSpPr>
            <a:spLocks noGrp="1" noChangeArrowheads="1"/>
          </p:cNvSpPr>
          <p:nvPr>
            <p:ph type="body" idx="1"/>
          </p:nvPr>
        </p:nvSpPr>
        <p:spPr/>
        <p:txBody>
          <a:bodyPr/>
          <a:lstStyle/>
          <a:p>
            <a:r>
              <a:rPr lang="en-US" sz="2000"/>
              <a:t>Evidence that the set of security requirements is complete, consistent and technically sound</a:t>
            </a:r>
          </a:p>
          <a:p>
            <a:pPr lvl="1"/>
            <a:r>
              <a:rPr lang="en-US" sz="1800"/>
              <a:t>Complete:  </a:t>
            </a:r>
          </a:p>
          <a:p>
            <a:pPr lvl="2"/>
            <a:r>
              <a:rPr lang="en-US" sz="1600"/>
              <a:t>Logic:  complete means every sentence is either true or false</a:t>
            </a:r>
          </a:p>
          <a:p>
            <a:pPr lvl="2"/>
            <a:r>
              <a:rPr lang="en-US" sz="1600"/>
              <a:t>Security:  every system state can be classified as “safe” or “unsafe”</a:t>
            </a:r>
          </a:p>
          <a:p>
            <a:pPr lvl="1"/>
            <a:r>
              <a:rPr lang="en-US" sz="1800"/>
              <a:t>Consistent:</a:t>
            </a:r>
          </a:p>
          <a:p>
            <a:pPr lvl="2"/>
            <a:r>
              <a:rPr lang="en-US" sz="1600"/>
              <a:t>Logic:  there is no sentence that is both true and false, or, equivalently that the sentence “false” is not a theorem</a:t>
            </a:r>
          </a:p>
          <a:p>
            <a:pPr lvl="2"/>
            <a:r>
              <a:rPr lang="en-US" sz="1600"/>
              <a:t>Security: no system state is both “safe” and “unsafe”.</a:t>
            </a:r>
          </a:p>
          <a:p>
            <a:pPr lvl="1"/>
            <a:r>
              <a:rPr lang="en-US" sz="1800"/>
              <a:t>Technically sound:</a:t>
            </a:r>
          </a:p>
          <a:p>
            <a:pPr lvl="2"/>
            <a:r>
              <a:rPr lang="en-US" sz="1600"/>
              <a:t>Logic:  a rule is sound if it does not introduce inconsistencies</a:t>
            </a:r>
          </a:p>
          <a:p>
            <a:pPr lvl="2"/>
            <a:r>
              <a:rPr lang="en-US" sz="1600"/>
              <a:t>?  I think the author intends a necessarily informal notion that the model is appropriate to the situation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35170" name="Rectangle 2"/>
          <p:cNvSpPr>
            <a:spLocks noGrp="1" noChangeArrowheads="1"/>
          </p:cNvSpPr>
          <p:nvPr>
            <p:ph type="title"/>
          </p:nvPr>
        </p:nvSpPr>
        <p:spPr/>
        <p:txBody>
          <a:bodyPr/>
          <a:lstStyle/>
          <a:p>
            <a:r>
              <a:rPr lang="en-US" sz="3600"/>
              <a:t>Policy Assurance Examples</a:t>
            </a:r>
          </a:p>
        </p:txBody>
      </p:sp>
      <p:sp>
        <p:nvSpPr>
          <p:cNvPr id="135171" name="Rectangle 3"/>
          <p:cNvSpPr>
            <a:spLocks noGrp="1" noChangeArrowheads="1"/>
          </p:cNvSpPr>
          <p:nvPr>
            <p:ph type="body" idx="1"/>
          </p:nvPr>
        </p:nvSpPr>
        <p:spPr/>
        <p:txBody>
          <a:bodyPr/>
          <a:lstStyle/>
          <a:p>
            <a:r>
              <a:rPr lang="en-US" sz="2400"/>
              <a:t>The original BLP papers show that the model is complete and consistent</a:t>
            </a:r>
          </a:p>
          <a:p>
            <a:r>
              <a:rPr lang="en-US" sz="2400"/>
              <a:t>The Volpano, Irvine and Smith paper shows that the Denning and Denning Information Flow Security concepts can be made sound</a:t>
            </a:r>
          </a:p>
          <a:p>
            <a:pPr lvl="1"/>
            <a:r>
              <a:rPr lang="en-US" sz="2000"/>
              <a:t>That analysis is necessarily incomplete (halting problem)</a:t>
            </a:r>
          </a:p>
          <a:p>
            <a:r>
              <a:rPr lang="en-US" sz="2400"/>
              <a:t>Many Policy Assurance arguments are carried out using </a:t>
            </a:r>
          </a:p>
          <a:p>
            <a:pPr lvl="1"/>
            <a:r>
              <a:rPr lang="en-US" sz="2000"/>
              <a:t>“rigorous mathematics” (I.e. pencil and paper proofs)</a:t>
            </a:r>
          </a:p>
          <a:p>
            <a:pPr lvl="1"/>
            <a:r>
              <a:rPr lang="en-US" sz="2000"/>
              <a:t>some use theorem provers (machine checked proofs)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33122" name="Rectangle 2"/>
          <p:cNvSpPr>
            <a:spLocks noGrp="1" noChangeArrowheads="1"/>
          </p:cNvSpPr>
          <p:nvPr>
            <p:ph type="title"/>
          </p:nvPr>
        </p:nvSpPr>
        <p:spPr/>
        <p:txBody>
          <a:bodyPr/>
          <a:lstStyle/>
          <a:p>
            <a:r>
              <a:rPr lang="en-US" sz="3600"/>
              <a:t>Design Assurance (strict)</a:t>
            </a:r>
          </a:p>
        </p:txBody>
      </p:sp>
      <p:sp>
        <p:nvSpPr>
          <p:cNvPr id="133123" name="Rectangle 3"/>
          <p:cNvSpPr>
            <a:spLocks noGrp="1" noChangeArrowheads="1"/>
          </p:cNvSpPr>
          <p:nvPr>
            <p:ph type="body" idx="1"/>
          </p:nvPr>
        </p:nvSpPr>
        <p:spPr/>
        <p:txBody>
          <a:bodyPr/>
          <a:lstStyle/>
          <a:p>
            <a:r>
              <a:rPr lang="en-US" sz="2400"/>
              <a:t>Design is sufficient to meet the requirements of the policy</a:t>
            </a:r>
          </a:p>
          <a:p>
            <a:pPr lvl="1"/>
            <a:r>
              <a:rPr lang="en-US" sz="2000"/>
              <a:t>What is a design?</a:t>
            </a:r>
          </a:p>
          <a:p>
            <a:pPr lvl="2"/>
            <a:r>
              <a:rPr lang="en-US" sz="1800"/>
              <a:t>Architecture</a:t>
            </a:r>
          </a:p>
          <a:p>
            <a:pPr lvl="2"/>
            <a:r>
              <a:rPr lang="en-US" sz="1800"/>
              <a:t>Hardware software components</a:t>
            </a:r>
          </a:p>
          <a:p>
            <a:pPr lvl="2"/>
            <a:r>
              <a:rPr lang="en-US" sz="1800"/>
              <a:t>Communication mechanisms</a:t>
            </a:r>
          </a:p>
          <a:p>
            <a:pPr lvl="2"/>
            <a:r>
              <a:rPr lang="en-US" sz="1800"/>
              <a:t>Use-cases?</a:t>
            </a:r>
          </a:p>
          <a:p>
            <a:pPr lvl="2"/>
            <a:r>
              <a:rPr lang="en-US" sz="1800"/>
              <a:t>Threat profile?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37218" name="Rectangle 2"/>
          <p:cNvSpPr>
            <a:spLocks noGrp="1" noChangeArrowheads="1"/>
          </p:cNvSpPr>
          <p:nvPr>
            <p:ph type="title"/>
          </p:nvPr>
        </p:nvSpPr>
        <p:spPr/>
        <p:txBody>
          <a:bodyPr/>
          <a:lstStyle/>
          <a:p>
            <a:r>
              <a:rPr lang="en-US" sz="3600"/>
              <a:t>Implementation Assurance</a:t>
            </a:r>
          </a:p>
        </p:txBody>
      </p:sp>
      <p:sp>
        <p:nvSpPr>
          <p:cNvPr id="137219" name="Rectangle 3"/>
          <p:cNvSpPr>
            <a:spLocks noGrp="1" noChangeArrowheads="1"/>
          </p:cNvSpPr>
          <p:nvPr>
            <p:ph type="body" idx="1"/>
          </p:nvPr>
        </p:nvSpPr>
        <p:spPr/>
        <p:txBody>
          <a:bodyPr/>
          <a:lstStyle/>
          <a:p>
            <a:r>
              <a:rPr lang="en-US" sz="2000"/>
              <a:t>Evidence establishing the implementation is consistent with the requirements and policy</a:t>
            </a:r>
          </a:p>
          <a:p>
            <a:pPr lvl="1"/>
            <a:r>
              <a:rPr lang="en-US" sz="1800"/>
              <a:t>Generally this is done by showing the implementation is consistent with the design, which is consistent with requirements and policy…</a:t>
            </a:r>
          </a:p>
          <a:p>
            <a:r>
              <a:rPr lang="en-US" sz="2000"/>
              <a:t>Considerations</a:t>
            </a:r>
          </a:p>
          <a:p>
            <a:pPr lvl="1"/>
            <a:r>
              <a:rPr lang="en-US" sz="1800"/>
              <a:t>Design implemented correctly</a:t>
            </a:r>
          </a:p>
          <a:p>
            <a:pPr lvl="1"/>
            <a:r>
              <a:rPr lang="en-US" sz="1800"/>
              <a:t>Evidence that appropriate tools and practices used to avoid introducing vulnerabilities (e.g. code insertion/buffer overflow)</a:t>
            </a:r>
          </a:p>
          <a:p>
            <a:pPr lvl="1"/>
            <a:r>
              <a:rPr lang="en-US" sz="1800"/>
              <a:t>Testing</a:t>
            </a:r>
          </a:p>
          <a:p>
            <a:pPr lvl="1"/>
            <a:r>
              <a:rPr lang="en-US" sz="1800"/>
              <a:t>Proof of correctness</a:t>
            </a:r>
          </a:p>
          <a:p>
            <a:pPr lvl="1"/>
            <a:r>
              <a:rPr lang="en-US" sz="1800"/>
              <a:t>Documentation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41314" name="Rectangle 2"/>
          <p:cNvSpPr>
            <a:spLocks noGrp="1" noChangeArrowheads="1"/>
          </p:cNvSpPr>
          <p:nvPr>
            <p:ph type="title"/>
          </p:nvPr>
        </p:nvSpPr>
        <p:spPr/>
        <p:txBody>
          <a:bodyPr/>
          <a:lstStyle/>
          <a:p>
            <a:r>
              <a:rPr lang="en-US" sz="3600"/>
              <a:t>Operational Assurance</a:t>
            </a:r>
          </a:p>
        </p:txBody>
      </p:sp>
      <p:sp>
        <p:nvSpPr>
          <p:cNvPr id="141315" name="Rectangle 3"/>
          <p:cNvSpPr>
            <a:spLocks noGrp="1" noChangeArrowheads="1"/>
          </p:cNvSpPr>
          <p:nvPr>
            <p:ph type="body" idx="1"/>
          </p:nvPr>
        </p:nvSpPr>
        <p:spPr/>
        <p:txBody>
          <a:bodyPr/>
          <a:lstStyle/>
          <a:p>
            <a:pPr>
              <a:lnSpc>
                <a:spcPct val="90000"/>
              </a:lnSpc>
            </a:pPr>
            <a:r>
              <a:rPr lang="en-US" sz="2800"/>
              <a:t>Evidence the system sustains the security policy requirements during installation, configuration, and day-to-day operation</a:t>
            </a:r>
          </a:p>
          <a:p>
            <a:pPr>
              <a:lnSpc>
                <a:spcPct val="90000"/>
              </a:lnSpc>
            </a:pPr>
            <a:r>
              <a:rPr lang="en-US" sz="2800"/>
              <a:t>Text mentions documentation</a:t>
            </a:r>
          </a:p>
          <a:p>
            <a:pPr>
              <a:lnSpc>
                <a:spcPct val="90000"/>
              </a:lnSpc>
            </a:pPr>
            <a:r>
              <a:rPr lang="en-US" sz="2800"/>
              <a:t>Usability testing is also key</a:t>
            </a:r>
          </a:p>
          <a:p>
            <a:pPr lvl="1">
              <a:lnSpc>
                <a:spcPct val="90000"/>
              </a:lnSpc>
            </a:pPr>
            <a:r>
              <a:rPr lang="en-US" sz="2400"/>
              <a:t>Human-Computer Interaction studies are underutilized in mainstream assurance practices!</a:t>
            </a:r>
          </a:p>
          <a:p>
            <a:pPr>
              <a:lnSpc>
                <a:spcPct val="90000"/>
              </a:lnSpc>
            </a:pPr>
            <a:r>
              <a:rPr lang="en-US" sz="2800"/>
              <a:t>Ross Anderson:  usability is “the spectre at the feast”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dirty="0" smtClean="0"/>
              <a:t>These slides still have some references to the chapters on Assurance by Elizabeth Sullivan in the Bishop text</a:t>
            </a:r>
          </a:p>
          <a:p>
            <a:r>
              <a:rPr lang="en-US" dirty="0" smtClean="0"/>
              <a:t>That material is not assigned</a:t>
            </a:r>
          </a:p>
          <a:p>
            <a:endParaRPr lang="en-US" dirty="0"/>
          </a:p>
        </p:txBody>
      </p:sp>
      <p:sp>
        <p:nvSpPr>
          <p:cNvPr id="4" name="Date Placeholder 3"/>
          <p:cNvSpPr>
            <a:spLocks noGrp="1"/>
          </p:cNvSpPr>
          <p:nvPr>
            <p:ph type="dt" sz="half" idx="10"/>
          </p:nvPr>
        </p:nvSpPr>
        <p:spPr/>
        <p:txBody>
          <a:bodyPr/>
          <a:lstStyle/>
          <a:p>
            <a:fld id="{77170694-7F26-4244-AD62-A0EB54B301CC}" type="datetime8">
              <a:rPr lang="en-US" smtClean="0"/>
              <a:pPr/>
              <a:t>11/1/10 10:47</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96610" name="Rectangle 2"/>
          <p:cNvSpPr>
            <a:spLocks noGrp="1" noChangeArrowheads="1"/>
          </p:cNvSpPr>
          <p:nvPr>
            <p:ph type="title"/>
          </p:nvPr>
        </p:nvSpPr>
        <p:spPr/>
        <p:txBody>
          <a:bodyPr/>
          <a:lstStyle/>
          <a:p>
            <a:r>
              <a:rPr lang="en-US"/>
              <a:t>Structure of An Assurance Argument</a:t>
            </a:r>
          </a:p>
        </p:txBody>
      </p:sp>
      <p:sp>
        <p:nvSpPr>
          <p:cNvPr id="196611" name="Rectangle 3"/>
          <p:cNvSpPr>
            <a:spLocks noGrp="1" noChangeArrowheads="1"/>
          </p:cNvSpPr>
          <p:nvPr>
            <p:ph type="body" idx="1"/>
          </p:nvPr>
        </p:nvSpPr>
        <p:spPr/>
        <p:txBody>
          <a:bodyPr/>
          <a:lstStyle/>
          <a:p>
            <a:r>
              <a:rPr lang="en-US"/>
              <a:t>Software Engineering Process View is typically used to organize assurance argument</a:t>
            </a:r>
          </a:p>
          <a:p>
            <a:r>
              <a:rPr lang="en-US"/>
              <a:t>Software is viewed to have a “life cycle”</a:t>
            </a:r>
          </a:p>
          <a:p>
            <a:pPr lvl="1"/>
            <a:r>
              <a:rPr lang="en-US"/>
              <a:t>Inspired by biology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77170694-7F26-4244-AD62-A0EB54B301CC}" type="datetime8">
              <a:rPr lang="en-US"/>
              <a:pPr/>
              <a:t>11/1/10 10:37</a:t>
            </a:fld>
            <a:endParaRPr lang="en-US"/>
          </a:p>
        </p:txBody>
      </p:sp>
      <p:sp>
        <p:nvSpPr>
          <p:cNvPr id="193538" name="Rectangle 2"/>
          <p:cNvSpPr>
            <a:spLocks noGrp="1" noChangeArrowheads="1"/>
          </p:cNvSpPr>
          <p:nvPr>
            <p:ph type="title"/>
          </p:nvPr>
        </p:nvSpPr>
        <p:spPr/>
        <p:txBody>
          <a:bodyPr/>
          <a:lstStyle/>
          <a:p>
            <a:r>
              <a:rPr lang="en-US"/>
              <a:t>Life Cycle</a:t>
            </a:r>
          </a:p>
        </p:txBody>
      </p:sp>
      <p:pic>
        <p:nvPicPr>
          <p:cNvPr id="193539" name="Picture 3"/>
          <p:cNvPicPr>
            <a:picLocks noChangeAspect="1" noChangeArrowheads="1"/>
          </p:cNvPicPr>
          <p:nvPr/>
        </p:nvPicPr>
        <mc:AlternateContent>
          <mc:Choice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685800" y="2590800"/>
            <a:ext cx="7848600" cy="26082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99682" name="Rectangle 2"/>
          <p:cNvSpPr>
            <a:spLocks noGrp="1" noChangeArrowheads="1"/>
          </p:cNvSpPr>
          <p:nvPr>
            <p:ph type="title"/>
          </p:nvPr>
        </p:nvSpPr>
        <p:spPr>
          <a:xfrm>
            <a:off x="838200" y="228600"/>
            <a:ext cx="7772400" cy="1143000"/>
          </a:xfrm>
        </p:spPr>
        <p:txBody>
          <a:bodyPr/>
          <a:lstStyle/>
          <a:p>
            <a:r>
              <a:rPr lang="en-US"/>
              <a:t>Life Cycle Assurance</a:t>
            </a:r>
          </a:p>
        </p:txBody>
      </p:sp>
      <p:sp>
        <p:nvSpPr>
          <p:cNvPr id="199683" name="Rectangle 3"/>
          <p:cNvSpPr>
            <a:spLocks noGrp="1" noChangeArrowheads="1"/>
          </p:cNvSpPr>
          <p:nvPr>
            <p:ph type="body" idx="1"/>
          </p:nvPr>
        </p:nvSpPr>
        <p:spPr/>
        <p:txBody>
          <a:bodyPr/>
          <a:lstStyle/>
          <a:p>
            <a:pPr>
              <a:lnSpc>
                <a:spcPct val="90000"/>
              </a:lnSpc>
            </a:pPr>
            <a:r>
              <a:rPr lang="en-US" sz="1800"/>
              <a:t>Conception</a:t>
            </a:r>
          </a:p>
          <a:p>
            <a:pPr lvl="1">
              <a:lnSpc>
                <a:spcPct val="90000"/>
              </a:lnSpc>
            </a:pPr>
            <a:r>
              <a:rPr lang="en-US" sz="1600"/>
              <a:t>Initial focus is on policy and requirements</a:t>
            </a:r>
          </a:p>
          <a:p>
            <a:pPr>
              <a:lnSpc>
                <a:spcPct val="90000"/>
              </a:lnSpc>
            </a:pPr>
            <a:r>
              <a:rPr lang="en-US" sz="1800"/>
              <a:t>Manufacture</a:t>
            </a:r>
          </a:p>
          <a:p>
            <a:pPr lvl="1">
              <a:lnSpc>
                <a:spcPct val="90000"/>
              </a:lnSpc>
            </a:pPr>
            <a:r>
              <a:rPr lang="en-US" sz="1600"/>
              <a:t>Select mechanisms to enforce policy</a:t>
            </a:r>
          </a:p>
          <a:p>
            <a:pPr lvl="1">
              <a:lnSpc>
                <a:spcPct val="90000"/>
              </a:lnSpc>
            </a:pPr>
            <a:r>
              <a:rPr lang="en-US" sz="1600"/>
              <a:t>Give evidence that mechanisms are appropriate</a:t>
            </a:r>
          </a:p>
          <a:p>
            <a:pPr>
              <a:lnSpc>
                <a:spcPct val="90000"/>
              </a:lnSpc>
            </a:pPr>
            <a:r>
              <a:rPr lang="en-US" sz="1800"/>
              <a:t>Deployment</a:t>
            </a:r>
          </a:p>
          <a:p>
            <a:pPr lvl="1">
              <a:lnSpc>
                <a:spcPct val="90000"/>
              </a:lnSpc>
            </a:pPr>
            <a:r>
              <a:rPr lang="en-US" sz="1600"/>
              <a:t>Prepare operational plans that realize policy goals</a:t>
            </a:r>
          </a:p>
          <a:p>
            <a:pPr lvl="1">
              <a:lnSpc>
                <a:spcPct val="90000"/>
              </a:lnSpc>
            </a:pPr>
            <a:r>
              <a:rPr lang="en-US" sz="1600"/>
              <a:t>Provide mechanism for distribution and delivery that assures product integrity</a:t>
            </a:r>
          </a:p>
          <a:p>
            <a:pPr lvl="1">
              <a:lnSpc>
                <a:spcPct val="90000"/>
              </a:lnSpc>
            </a:pPr>
            <a:r>
              <a:rPr lang="en-US" sz="1600"/>
              <a:t>Support appropriate configuration</a:t>
            </a:r>
          </a:p>
          <a:p>
            <a:pPr>
              <a:lnSpc>
                <a:spcPct val="90000"/>
              </a:lnSpc>
            </a:pPr>
            <a:r>
              <a:rPr lang="en-US" sz="1800"/>
              <a:t>Fielded Product Life</a:t>
            </a:r>
          </a:p>
          <a:p>
            <a:pPr lvl="1">
              <a:lnSpc>
                <a:spcPct val="90000"/>
              </a:lnSpc>
            </a:pPr>
            <a:r>
              <a:rPr lang="en-US" sz="1600"/>
              <a:t>Update and patch mechanism</a:t>
            </a:r>
          </a:p>
          <a:p>
            <a:pPr lvl="1">
              <a:lnSpc>
                <a:spcPct val="90000"/>
              </a:lnSpc>
            </a:pPr>
            <a:r>
              <a:rPr lang="en-US" sz="1600"/>
              <a:t>Customer support</a:t>
            </a:r>
          </a:p>
          <a:p>
            <a:pPr lvl="1">
              <a:lnSpc>
                <a:spcPct val="90000"/>
              </a:lnSpc>
            </a:pPr>
            <a:r>
              <a:rPr lang="en-US" sz="1600"/>
              <a:t>Product decommissioning and end of life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43362" name="Rectangle 2"/>
          <p:cNvSpPr>
            <a:spLocks noGrp="1" noChangeArrowheads="1"/>
          </p:cNvSpPr>
          <p:nvPr>
            <p:ph type="title"/>
          </p:nvPr>
        </p:nvSpPr>
        <p:spPr/>
        <p:txBody>
          <a:bodyPr/>
          <a:lstStyle/>
          <a:p>
            <a:r>
              <a:rPr lang="en-US"/>
              <a:t>Assurance</a:t>
            </a:r>
          </a:p>
        </p:txBody>
      </p:sp>
      <p:sp>
        <p:nvSpPr>
          <p:cNvPr id="143363" name="Rectangle 3"/>
          <p:cNvSpPr>
            <a:spLocks noGrp="1" noChangeArrowheads="1"/>
          </p:cNvSpPr>
          <p:nvPr>
            <p:ph type="body" idx="1"/>
          </p:nvPr>
        </p:nvSpPr>
        <p:spPr/>
        <p:txBody>
          <a:bodyPr/>
          <a:lstStyle/>
          <a:p>
            <a:r>
              <a:rPr lang="en-US" sz="2800"/>
              <a:t>Myth or Reality?</a:t>
            </a:r>
          </a:p>
          <a:p>
            <a:r>
              <a:rPr lang="en-US" sz="2800"/>
              <a:t>Are we behaving like good engineers and avoiding the Failures of Past?</a:t>
            </a:r>
          </a:p>
          <a:p>
            <a:pPr lvl="1"/>
            <a:r>
              <a:rPr lang="en-US" sz="2400"/>
              <a:t>Or are we alchemists promising to make gold out of manure?  </a:t>
            </a:r>
          </a:p>
          <a:p>
            <a:r>
              <a:rPr lang="en-US" sz="2800"/>
              <a:t>If we really cared about code insertion attacks would we use C for routine programming 18 years after the Morris worm?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45410" name="Rectangle 2"/>
          <p:cNvSpPr>
            <a:spLocks noGrp="1" noChangeArrowheads="1"/>
          </p:cNvSpPr>
          <p:nvPr>
            <p:ph type="title"/>
          </p:nvPr>
        </p:nvSpPr>
        <p:spPr/>
        <p:txBody>
          <a:bodyPr/>
          <a:lstStyle/>
          <a:p>
            <a:r>
              <a:rPr lang="en-US"/>
              <a:t>Confounding Issue</a:t>
            </a:r>
          </a:p>
        </p:txBody>
      </p:sp>
      <p:sp>
        <p:nvSpPr>
          <p:cNvPr id="145411" name="Rectangle 3"/>
          <p:cNvSpPr>
            <a:spLocks noGrp="1" noChangeArrowheads="1"/>
          </p:cNvSpPr>
          <p:nvPr>
            <p:ph type="body" idx="1"/>
          </p:nvPr>
        </p:nvSpPr>
        <p:spPr/>
        <p:txBody>
          <a:bodyPr/>
          <a:lstStyle/>
          <a:p>
            <a:r>
              <a:rPr lang="en-US" sz="2800"/>
              <a:t>In Software Engineering which matters more:</a:t>
            </a:r>
          </a:p>
          <a:p>
            <a:pPr lvl="1"/>
            <a:r>
              <a:rPr lang="en-US" sz="2400"/>
              <a:t>People</a:t>
            </a:r>
          </a:p>
          <a:p>
            <a:pPr lvl="1"/>
            <a:r>
              <a:rPr lang="en-US" sz="2400"/>
              <a:t>Tools</a:t>
            </a:r>
          </a:p>
          <a:p>
            <a:pPr lvl="1"/>
            <a:r>
              <a:rPr lang="en-US" sz="2400"/>
              <a:t>Process</a:t>
            </a:r>
          </a:p>
          <a:p>
            <a:r>
              <a:rPr lang="en-US" sz="2800"/>
              <a:t>All evidence of which I am aware says people matter more than tools or process</a:t>
            </a:r>
          </a:p>
          <a:p>
            <a:r>
              <a:rPr lang="en-US" sz="2800"/>
              <a:t>Given this, can we achieve assurance by mandating tools and process?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Anderson:  Incentives</a:t>
            </a:r>
            <a:endParaRPr lang="en-US" dirty="0"/>
          </a:p>
        </p:txBody>
      </p:sp>
      <p:sp>
        <p:nvSpPr>
          <p:cNvPr id="3" name="Content Placeholder 2"/>
          <p:cNvSpPr>
            <a:spLocks noGrp="1"/>
          </p:cNvSpPr>
          <p:nvPr>
            <p:ph idx="1"/>
          </p:nvPr>
        </p:nvSpPr>
        <p:spPr/>
        <p:txBody>
          <a:bodyPr/>
          <a:lstStyle/>
          <a:p>
            <a:r>
              <a:rPr lang="en-US" sz="2400" dirty="0" smtClean="0"/>
              <a:t>Security Engineering</a:t>
            </a:r>
          </a:p>
          <a:p>
            <a:pPr lvl="1"/>
            <a:r>
              <a:rPr lang="en-US" sz="2000" dirty="0" smtClean="0"/>
              <a:t>Incentives:  If people don’t want to protect a system it’s hard to make them</a:t>
            </a:r>
          </a:p>
          <a:p>
            <a:pPr lvl="1"/>
            <a:r>
              <a:rPr lang="en-US" sz="2000" dirty="0" smtClean="0"/>
              <a:t>Policy:  People often end up protecting the wrong things, or protecting the right things in the wrong way</a:t>
            </a:r>
          </a:p>
          <a:p>
            <a:pPr lvl="1"/>
            <a:r>
              <a:rPr lang="en-US" sz="2000" dirty="0" smtClean="0"/>
              <a:t>Mechanisms:  US export controls led to …DVDs being shipped …that were intrinsically vulnerable.</a:t>
            </a:r>
          </a:p>
          <a:p>
            <a:pPr lvl="1"/>
            <a:r>
              <a:rPr lang="en-US" sz="2000" dirty="0" smtClean="0"/>
              <a:t>Assurance of architecture:  Does this address the exploitable bugs, such as stack overflows, race conditions, etc. </a:t>
            </a:r>
          </a:p>
        </p:txBody>
      </p:sp>
      <p:sp>
        <p:nvSpPr>
          <p:cNvPr id="4" name="Date Placeholder 3"/>
          <p:cNvSpPr>
            <a:spLocks noGrp="1"/>
          </p:cNvSpPr>
          <p:nvPr>
            <p:ph type="dt" sz="half" idx="10"/>
          </p:nvPr>
        </p:nvSpPr>
        <p:spPr/>
        <p:txBody>
          <a:bodyPr/>
          <a:lstStyle/>
          <a:p>
            <a:fld id="{77170694-7F26-4244-AD62-A0EB54B301CC}" type="datetime8">
              <a:rPr lang="en-US" smtClean="0"/>
              <a:pPr/>
              <a:t>11/1/10 10:37</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Incentives</a:t>
            </a:r>
            <a:endParaRPr lang="en-US" dirty="0"/>
          </a:p>
        </p:txBody>
      </p:sp>
      <p:sp>
        <p:nvSpPr>
          <p:cNvPr id="3" name="Content Placeholder 2"/>
          <p:cNvSpPr>
            <a:spLocks noGrp="1"/>
          </p:cNvSpPr>
          <p:nvPr>
            <p:ph idx="1"/>
          </p:nvPr>
        </p:nvSpPr>
        <p:spPr/>
        <p:txBody>
          <a:bodyPr/>
          <a:lstStyle/>
          <a:p>
            <a:r>
              <a:rPr lang="en-US" dirty="0" smtClean="0"/>
              <a:t>Who is at risk if it fails?</a:t>
            </a:r>
          </a:p>
          <a:p>
            <a:pPr lvl="1"/>
            <a:r>
              <a:rPr lang="en-US" dirty="0" smtClean="0"/>
              <a:t>The developers?</a:t>
            </a:r>
          </a:p>
          <a:p>
            <a:pPr lvl="1"/>
            <a:r>
              <a:rPr lang="en-US" dirty="0" smtClean="0"/>
              <a:t>The certifying agency?</a:t>
            </a:r>
          </a:p>
          <a:p>
            <a:pPr lvl="1"/>
            <a:r>
              <a:rPr lang="en-US" dirty="0" smtClean="0"/>
              <a:t>The operating agency?</a:t>
            </a:r>
            <a:endParaRPr lang="en-US" dirty="0"/>
          </a:p>
        </p:txBody>
      </p:sp>
      <p:sp>
        <p:nvSpPr>
          <p:cNvPr id="4" name="Date Placeholder 3"/>
          <p:cNvSpPr>
            <a:spLocks noGrp="1"/>
          </p:cNvSpPr>
          <p:nvPr>
            <p:ph type="dt" sz="half" idx="10"/>
          </p:nvPr>
        </p:nvSpPr>
        <p:spPr/>
        <p:txBody>
          <a:bodyPr/>
          <a:lstStyle/>
          <a:p>
            <a:fld id="{77170694-7F26-4244-AD62-A0EB54B301CC}" type="datetime8">
              <a:rPr lang="en-US" smtClean="0"/>
              <a:pPr/>
              <a:t>11/1/10 10:37</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Quis</a:t>
            </a:r>
            <a:r>
              <a:rPr lang="en-US" dirty="0" smtClean="0"/>
              <a:t> </a:t>
            </a:r>
            <a:r>
              <a:rPr lang="en-US" dirty="0" err="1" smtClean="0"/>
              <a:t>Custodiet</a:t>
            </a:r>
            <a:r>
              <a:rPr lang="en-US" dirty="0" smtClean="0"/>
              <a:t>?</a:t>
            </a:r>
            <a:endParaRPr lang="en-US" dirty="0"/>
          </a:p>
        </p:txBody>
      </p:sp>
      <p:sp>
        <p:nvSpPr>
          <p:cNvPr id="3" name="Content Placeholder 2"/>
          <p:cNvSpPr>
            <a:spLocks noGrp="1"/>
          </p:cNvSpPr>
          <p:nvPr>
            <p:ph idx="1"/>
          </p:nvPr>
        </p:nvSpPr>
        <p:spPr/>
        <p:txBody>
          <a:bodyPr/>
          <a:lstStyle/>
          <a:p>
            <a:r>
              <a:rPr lang="en-US" dirty="0" err="1" smtClean="0"/>
              <a:t>Quis</a:t>
            </a:r>
            <a:r>
              <a:rPr lang="en-US" dirty="0" smtClean="0"/>
              <a:t> </a:t>
            </a:r>
            <a:r>
              <a:rPr lang="en-US" dirty="0" err="1" smtClean="0"/>
              <a:t>custodiet</a:t>
            </a:r>
            <a:r>
              <a:rPr lang="en-US" dirty="0" smtClean="0"/>
              <a:t> </a:t>
            </a:r>
            <a:r>
              <a:rPr lang="en-US" dirty="0" err="1" smtClean="0"/>
              <a:t>ipsos</a:t>
            </a:r>
            <a:r>
              <a:rPr lang="en-US" dirty="0" smtClean="0"/>
              <a:t> </a:t>
            </a:r>
            <a:r>
              <a:rPr lang="en-US" dirty="0" err="1" smtClean="0"/>
              <a:t>custodes</a:t>
            </a:r>
            <a:r>
              <a:rPr lang="en-US" dirty="0" smtClean="0"/>
              <a:t>?</a:t>
            </a:r>
          </a:p>
          <a:p>
            <a:pPr lvl="1"/>
            <a:r>
              <a:rPr lang="en-US" dirty="0" smtClean="0"/>
              <a:t>Who shall watch the watchmen?</a:t>
            </a:r>
          </a:p>
          <a:p>
            <a:pPr lvl="1"/>
            <a:endParaRPr lang="en-US" dirty="0"/>
          </a:p>
        </p:txBody>
      </p:sp>
      <p:sp>
        <p:nvSpPr>
          <p:cNvPr id="4" name="Date Placeholder 3"/>
          <p:cNvSpPr>
            <a:spLocks noGrp="1"/>
          </p:cNvSpPr>
          <p:nvPr>
            <p:ph type="dt" sz="half" idx="10"/>
          </p:nvPr>
        </p:nvSpPr>
        <p:spPr/>
        <p:txBody>
          <a:bodyPr/>
          <a:lstStyle/>
          <a:p>
            <a:fld id="{77170694-7F26-4244-AD62-A0EB54B301CC}" type="datetime8">
              <a:rPr lang="en-US" smtClean="0"/>
              <a:pPr/>
              <a:t>11/1/10 10:37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203778" name="Rectangle 2"/>
          <p:cNvSpPr>
            <a:spLocks noGrp="1" noChangeArrowheads="1"/>
          </p:cNvSpPr>
          <p:nvPr>
            <p:ph type="title"/>
          </p:nvPr>
        </p:nvSpPr>
        <p:spPr/>
        <p:txBody>
          <a:bodyPr/>
          <a:lstStyle/>
          <a:p>
            <a:r>
              <a:rPr lang="en-US" dirty="0"/>
              <a:t>Anderson (cont)</a:t>
            </a:r>
          </a:p>
        </p:txBody>
      </p:sp>
      <p:sp>
        <p:nvSpPr>
          <p:cNvPr id="203779" name="Rectangle 3"/>
          <p:cNvSpPr>
            <a:spLocks noGrp="1" noChangeArrowheads="1"/>
          </p:cNvSpPr>
          <p:nvPr>
            <p:ph type="body" idx="1"/>
          </p:nvPr>
        </p:nvSpPr>
        <p:spPr/>
        <p:txBody>
          <a:bodyPr/>
          <a:lstStyle/>
          <a:p>
            <a:pPr>
              <a:lnSpc>
                <a:spcPct val="90000"/>
              </a:lnSpc>
            </a:pPr>
            <a:r>
              <a:rPr lang="en-US" sz="2800"/>
              <a:t>“Government agencies’ … dream is to be able to buy commercial off-the-shelf (COTS) products, replace a small number of components …, and end up with something they can use with existing defense networks.   … There is little concern with usability …  This wish list is unrealistic given not just the cost of high assurance, but also the primacy of time-to-market, …, and the need for frequent product versioning to prevent the commoditization of markets.”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205826" name="Rectangle 2"/>
          <p:cNvSpPr>
            <a:spLocks noGrp="1" noChangeArrowheads="1"/>
          </p:cNvSpPr>
          <p:nvPr>
            <p:ph type="title"/>
          </p:nvPr>
        </p:nvSpPr>
        <p:spPr/>
        <p:txBody>
          <a:bodyPr/>
          <a:lstStyle/>
          <a:p>
            <a:r>
              <a:rPr lang="en-US"/>
              <a:t>Anderson scenario</a:t>
            </a:r>
          </a:p>
        </p:txBody>
      </p:sp>
      <p:sp>
        <p:nvSpPr>
          <p:cNvPr id="205827" name="Rectangle 3"/>
          <p:cNvSpPr>
            <a:spLocks noGrp="1" noChangeArrowheads="1"/>
          </p:cNvSpPr>
          <p:nvPr>
            <p:ph type="body" idx="1"/>
          </p:nvPr>
        </p:nvSpPr>
        <p:spPr/>
        <p:txBody>
          <a:bodyPr/>
          <a:lstStyle/>
          <a:p>
            <a:pPr>
              <a:lnSpc>
                <a:spcPct val="90000"/>
              </a:lnSpc>
            </a:pPr>
            <a:r>
              <a:rPr lang="en-US"/>
              <a:t>Paddy, IRA terrorist:  1,000 hours per year</a:t>
            </a:r>
          </a:p>
          <a:p>
            <a:pPr lvl="1">
              <a:lnSpc>
                <a:spcPct val="90000"/>
              </a:lnSpc>
            </a:pPr>
            <a:r>
              <a:rPr lang="en-US"/>
              <a:t>Finds 1 exploitable bug</a:t>
            </a:r>
          </a:p>
          <a:p>
            <a:pPr>
              <a:lnSpc>
                <a:spcPct val="90000"/>
              </a:lnSpc>
            </a:pPr>
            <a:r>
              <a:rPr lang="en-US"/>
              <a:t>Brian, GCHQ + NSA:  10,000,000 hours per year</a:t>
            </a:r>
          </a:p>
          <a:p>
            <a:pPr lvl="1">
              <a:lnSpc>
                <a:spcPct val="90000"/>
              </a:lnSpc>
            </a:pPr>
            <a:r>
              <a:rPr lang="en-US"/>
              <a:t>Finds 10,000 bugs</a:t>
            </a:r>
          </a:p>
          <a:p>
            <a:pPr>
              <a:lnSpc>
                <a:spcPct val="90000"/>
              </a:lnSpc>
            </a:pPr>
            <a:r>
              <a:rPr lang="en-US"/>
              <a:t>Probability Brian found Paddy’s bug?</a:t>
            </a:r>
          </a:p>
          <a:p>
            <a:pPr lvl="1">
              <a:lnSpc>
                <a:spcPct val="90000"/>
              </a:lnSpc>
            </a:pPr>
            <a:r>
              <a:rPr lang="en-US"/>
              <a:t>Less than 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3074" name="Rectangle 2"/>
          <p:cNvSpPr>
            <a:spLocks noGrp="1" noChangeArrowheads="1"/>
          </p:cNvSpPr>
          <p:nvPr>
            <p:ph type="title"/>
          </p:nvPr>
        </p:nvSpPr>
        <p:spPr/>
        <p:txBody>
          <a:bodyPr/>
          <a:lstStyle/>
          <a:p>
            <a:r>
              <a:rPr lang="en-US"/>
              <a:t>Objectives</a:t>
            </a:r>
          </a:p>
        </p:txBody>
      </p:sp>
      <p:sp>
        <p:nvSpPr>
          <p:cNvPr id="3075" name="Rectangle 3"/>
          <p:cNvSpPr>
            <a:spLocks noGrp="1" noChangeArrowheads="1"/>
          </p:cNvSpPr>
          <p:nvPr>
            <p:ph type="body" idx="1"/>
          </p:nvPr>
        </p:nvSpPr>
        <p:spPr/>
        <p:txBody>
          <a:bodyPr/>
          <a:lstStyle/>
          <a:p>
            <a:r>
              <a:rPr lang="en-US" dirty="0"/>
              <a:t>Introduce Assurance as a concept/goal</a:t>
            </a:r>
          </a:p>
          <a:p>
            <a:r>
              <a:rPr lang="en-US" dirty="0"/>
              <a:t>Introduce methods to increase </a:t>
            </a:r>
            <a:r>
              <a:rPr lang="en-US" dirty="0" smtClean="0"/>
              <a:t>assurance</a:t>
            </a:r>
          </a:p>
          <a:p>
            <a:r>
              <a:rPr lang="en-US" dirty="0" smtClean="0"/>
              <a:t>Introduce frameworks for Certification</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76130" name="Rectangle 2"/>
          <p:cNvSpPr>
            <a:spLocks noGrp="1" noChangeArrowheads="1"/>
          </p:cNvSpPr>
          <p:nvPr>
            <p:ph type="title"/>
          </p:nvPr>
        </p:nvSpPr>
        <p:spPr/>
        <p:txBody>
          <a:bodyPr/>
          <a:lstStyle/>
          <a:p>
            <a:r>
              <a:rPr lang="en-US" sz="4000"/>
              <a:t>Evaluation</a:t>
            </a:r>
          </a:p>
        </p:txBody>
      </p:sp>
      <p:grpSp>
        <p:nvGrpSpPr>
          <p:cNvPr id="176131" name="Group 3"/>
          <p:cNvGrpSpPr>
            <a:grpSpLocks/>
          </p:cNvGrpSpPr>
          <p:nvPr/>
        </p:nvGrpSpPr>
        <p:grpSpPr bwMode="auto">
          <a:xfrm>
            <a:off x="1219200" y="1981200"/>
            <a:ext cx="6705600" cy="3657600"/>
            <a:chOff x="4560" y="3312"/>
            <a:chExt cx="899" cy="576"/>
          </a:xfrm>
        </p:grpSpPr>
        <p:sp>
          <p:nvSpPr>
            <p:cNvPr id="176132" name="Text Box 4"/>
            <p:cNvSpPr txBox="1">
              <a:spLocks noChangeArrowheads="1"/>
            </p:cNvSpPr>
            <p:nvPr/>
          </p:nvSpPr>
          <p:spPr bwMode="auto">
            <a:xfrm>
              <a:off x="4564" y="3532"/>
              <a:ext cx="236" cy="53"/>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US" sz="1600">
                  <a:solidFill>
                    <a:srgbClr val="292929"/>
                  </a:solidFill>
                  <a:latin typeface="Times New Roman" pitchFamily="-108" charset="0"/>
                  <a:ea typeface="Arial" pitchFamily="-108" charset="0"/>
                  <a:cs typeface="Arial" pitchFamily="-108" charset="0"/>
                </a:rPr>
                <a:t>lo</a:t>
              </a:r>
            </a:p>
          </p:txBody>
        </p:sp>
        <p:sp>
          <p:nvSpPr>
            <p:cNvPr id="176133" name="Text Box 5"/>
            <p:cNvSpPr txBox="1">
              <a:spLocks noChangeArrowheads="1"/>
            </p:cNvSpPr>
            <p:nvPr/>
          </p:nvSpPr>
          <p:spPr bwMode="auto">
            <a:xfrm>
              <a:off x="5223" y="3532"/>
              <a:ext cx="236" cy="53"/>
            </a:xfrm>
            <a:prstGeom prst="rect">
              <a:avLst/>
            </a:prstGeom>
            <a:noFill/>
            <a:ln w="9525">
              <a:noFill/>
              <a:miter lim="800000"/>
              <a:headEnd/>
              <a:tailEnd/>
            </a:ln>
            <a:effectLst/>
          </p:spPr>
          <p:txBody>
            <a:bodyPr>
              <a:prstTxWarp prst="textNoShape">
                <a:avLst/>
              </a:prstTxWarp>
              <a:spAutoFit/>
            </a:bodyPr>
            <a:lstStyle/>
            <a:p>
              <a:pPr eaLnBrk="1" hangingPunct="1">
                <a:spcBef>
                  <a:spcPct val="50000"/>
                </a:spcBef>
              </a:pPr>
              <a:r>
                <a:rPr lang="en-US" sz="1600">
                  <a:solidFill>
                    <a:srgbClr val="292929"/>
                  </a:solidFill>
                  <a:latin typeface="Times New Roman" pitchFamily="-108" charset="0"/>
                  <a:ea typeface="Arial" pitchFamily="-108" charset="0"/>
                  <a:cs typeface="Arial" pitchFamily="-108" charset="0"/>
                </a:rPr>
                <a:t>hi</a:t>
              </a:r>
            </a:p>
          </p:txBody>
        </p:sp>
        <p:sp>
          <p:nvSpPr>
            <p:cNvPr id="176134" name="Line 6"/>
            <p:cNvSpPr>
              <a:spLocks noChangeShapeType="1"/>
            </p:cNvSpPr>
            <p:nvPr/>
          </p:nvSpPr>
          <p:spPr bwMode="auto">
            <a:xfrm>
              <a:off x="4720" y="3526"/>
              <a:ext cx="44" cy="27"/>
            </a:xfrm>
            <a:prstGeom prst="line">
              <a:avLst/>
            </a:prstGeom>
            <a:noFill/>
            <a:ln w="9525">
              <a:solidFill>
                <a:srgbClr val="292929"/>
              </a:solidFill>
              <a:round/>
              <a:headEnd/>
              <a:tailEnd/>
            </a:ln>
            <a:effectLst/>
          </p:spPr>
          <p:txBody>
            <a:bodyPr wrap="none">
              <a:prstTxWarp prst="textNoShape">
                <a:avLst/>
              </a:prstTxWarp>
            </a:bodyPr>
            <a:lstStyle/>
            <a:p>
              <a:endParaRPr lang="en-US"/>
            </a:p>
          </p:txBody>
        </p:sp>
        <p:sp>
          <p:nvSpPr>
            <p:cNvPr id="176135" name="Line 7"/>
            <p:cNvSpPr>
              <a:spLocks noChangeShapeType="1"/>
            </p:cNvSpPr>
            <p:nvPr/>
          </p:nvSpPr>
          <p:spPr bwMode="auto">
            <a:xfrm flipH="1">
              <a:off x="5226" y="3526"/>
              <a:ext cx="45" cy="27"/>
            </a:xfrm>
            <a:prstGeom prst="line">
              <a:avLst/>
            </a:prstGeom>
            <a:noFill/>
            <a:ln w="9525">
              <a:solidFill>
                <a:srgbClr val="292929"/>
              </a:solidFill>
              <a:round/>
              <a:headEnd/>
              <a:tailEnd/>
            </a:ln>
            <a:effectLst/>
          </p:spPr>
          <p:txBody>
            <a:bodyPr wrap="none">
              <a:prstTxWarp prst="textNoShape">
                <a:avLst/>
              </a:prstTxWarp>
            </a:bodyPr>
            <a:lstStyle/>
            <a:p>
              <a:endParaRPr lang="en-US"/>
            </a:p>
          </p:txBody>
        </p:sp>
        <p:sp>
          <p:nvSpPr>
            <p:cNvPr id="176136" name="Line 8"/>
            <p:cNvSpPr>
              <a:spLocks noChangeShapeType="1"/>
            </p:cNvSpPr>
            <p:nvPr/>
          </p:nvSpPr>
          <p:spPr bwMode="auto">
            <a:xfrm rot="559141">
              <a:off x="4752" y="3457"/>
              <a:ext cx="45" cy="27"/>
            </a:xfrm>
            <a:prstGeom prst="line">
              <a:avLst/>
            </a:prstGeom>
            <a:noFill/>
            <a:ln w="9525">
              <a:solidFill>
                <a:srgbClr val="292929"/>
              </a:solidFill>
              <a:round/>
              <a:headEnd/>
              <a:tailEnd/>
            </a:ln>
            <a:effectLst/>
          </p:spPr>
          <p:txBody>
            <a:bodyPr wrap="none">
              <a:prstTxWarp prst="textNoShape">
                <a:avLst/>
              </a:prstTxWarp>
            </a:bodyPr>
            <a:lstStyle/>
            <a:p>
              <a:endParaRPr lang="en-US"/>
            </a:p>
          </p:txBody>
        </p:sp>
        <p:sp>
          <p:nvSpPr>
            <p:cNvPr id="176137" name="Line 9"/>
            <p:cNvSpPr>
              <a:spLocks noChangeShapeType="1"/>
            </p:cNvSpPr>
            <p:nvPr/>
          </p:nvSpPr>
          <p:spPr bwMode="auto">
            <a:xfrm rot="1403849">
              <a:off x="4814" y="3409"/>
              <a:ext cx="44" cy="27"/>
            </a:xfrm>
            <a:prstGeom prst="line">
              <a:avLst/>
            </a:prstGeom>
            <a:noFill/>
            <a:ln w="9525">
              <a:solidFill>
                <a:srgbClr val="292929"/>
              </a:solidFill>
              <a:round/>
              <a:headEnd/>
              <a:tailEnd/>
            </a:ln>
            <a:effectLst/>
          </p:spPr>
          <p:txBody>
            <a:bodyPr wrap="none">
              <a:prstTxWarp prst="textNoShape">
                <a:avLst/>
              </a:prstTxWarp>
            </a:bodyPr>
            <a:lstStyle/>
            <a:p>
              <a:endParaRPr lang="en-US"/>
            </a:p>
          </p:txBody>
        </p:sp>
        <p:sp>
          <p:nvSpPr>
            <p:cNvPr id="176138" name="Line 10"/>
            <p:cNvSpPr>
              <a:spLocks noChangeShapeType="1"/>
            </p:cNvSpPr>
            <p:nvPr/>
          </p:nvSpPr>
          <p:spPr bwMode="auto">
            <a:xfrm rot="2589634">
              <a:off x="4897" y="3388"/>
              <a:ext cx="44" cy="27"/>
            </a:xfrm>
            <a:prstGeom prst="line">
              <a:avLst/>
            </a:prstGeom>
            <a:noFill/>
            <a:ln w="9525">
              <a:solidFill>
                <a:srgbClr val="292929"/>
              </a:solidFill>
              <a:round/>
              <a:headEnd/>
              <a:tailEnd/>
            </a:ln>
            <a:effectLst/>
          </p:spPr>
          <p:txBody>
            <a:bodyPr wrap="none">
              <a:prstTxWarp prst="textNoShape">
                <a:avLst/>
              </a:prstTxWarp>
            </a:bodyPr>
            <a:lstStyle/>
            <a:p>
              <a:endParaRPr lang="en-US"/>
            </a:p>
          </p:txBody>
        </p:sp>
        <p:sp>
          <p:nvSpPr>
            <p:cNvPr id="176139" name="Line 11"/>
            <p:cNvSpPr>
              <a:spLocks noChangeShapeType="1"/>
            </p:cNvSpPr>
            <p:nvPr/>
          </p:nvSpPr>
          <p:spPr bwMode="auto">
            <a:xfrm rot="21040859" flipH="1">
              <a:off x="5179" y="3457"/>
              <a:ext cx="44" cy="27"/>
            </a:xfrm>
            <a:prstGeom prst="line">
              <a:avLst/>
            </a:prstGeom>
            <a:noFill/>
            <a:ln w="9525">
              <a:solidFill>
                <a:srgbClr val="292929"/>
              </a:solidFill>
              <a:round/>
              <a:headEnd/>
              <a:tailEnd/>
            </a:ln>
            <a:effectLst/>
          </p:spPr>
          <p:txBody>
            <a:bodyPr wrap="none">
              <a:prstTxWarp prst="textNoShape">
                <a:avLst/>
              </a:prstTxWarp>
            </a:bodyPr>
            <a:lstStyle/>
            <a:p>
              <a:endParaRPr lang="en-US"/>
            </a:p>
          </p:txBody>
        </p:sp>
        <p:sp>
          <p:nvSpPr>
            <p:cNvPr id="176140" name="Line 12"/>
            <p:cNvSpPr>
              <a:spLocks noChangeShapeType="1"/>
            </p:cNvSpPr>
            <p:nvPr/>
          </p:nvSpPr>
          <p:spPr bwMode="auto">
            <a:xfrm rot="20196151" flipH="1">
              <a:off x="5117" y="3409"/>
              <a:ext cx="45" cy="27"/>
            </a:xfrm>
            <a:prstGeom prst="line">
              <a:avLst/>
            </a:prstGeom>
            <a:noFill/>
            <a:ln w="9525">
              <a:solidFill>
                <a:srgbClr val="292929"/>
              </a:solidFill>
              <a:round/>
              <a:headEnd/>
              <a:tailEnd/>
            </a:ln>
            <a:effectLst/>
          </p:spPr>
          <p:txBody>
            <a:bodyPr wrap="none">
              <a:prstTxWarp prst="textNoShape">
                <a:avLst/>
              </a:prstTxWarp>
            </a:bodyPr>
            <a:lstStyle/>
            <a:p>
              <a:endParaRPr lang="en-US"/>
            </a:p>
          </p:txBody>
        </p:sp>
        <p:sp>
          <p:nvSpPr>
            <p:cNvPr id="176141" name="Line 13"/>
            <p:cNvSpPr>
              <a:spLocks noChangeShapeType="1"/>
            </p:cNvSpPr>
            <p:nvPr/>
          </p:nvSpPr>
          <p:spPr bwMode="auto">
            <a:xfrm rot="19010366" flipH="1">
              <a:off x="5035" y="3388"/>
              <a:ext cx="44" cy="27"/>
            </a:xfrm>
            <a:prstGeom prst="line">
              <a:avLst/>
            </a:prstGeom>
            <a:noFill/>
            <a:ln w="9525">
              <a:solidFill>
                <a:srgbClr val="292929"/>
              </a:solidFill>
              <a:round/>
              <a:headEnd/>
              <a:tailEnd/>
            </a:ln>
            <a:effectLst/>
          </p:spPr>
          <p:txBody>
            <a:bodyPr wrap="none">
              <a:prstTxWarp prst="textNoShape">
                <a:avLst/>
              </a:prstTxWarp>
            </a:bodyPr>
            <a:lstStyle/>
            <a:p>
              <a:endParaRPr lang="en-US"/>
            </a:p>
          </p:txBody>
        </p:sp>
        <p:sp>
          <p:nvSpPr>
            <p:cNvPr id="176142" name="Line 14"/>
            <p:cNvSpPr>
              <a:spLocks noChangeShapeType="1"/>
            </p:cNvSpPr>
            <p:nvPr/>
          </p:nvSpPr>
          <p:spPr bwMode="auto">
            <a:xfrm rot="3464949">
              <a:off x="4965" y="3379"/>
              <a:ext cx="46" cy="26"/>
            </a:xfrm>
            <a:prstGeom prst="line">
              <a:avLst/>
            </a:prstGeom>
            <a:noFill/>
            <a:ln w="9525">
              <a:solidFill>
                <a:srgbClr val="292929"/>
              </a:solidFill>
              <a:round/>
              <a:headEnd/>
              <a:tailEnd/>
            </a:ln>
            <a:effectLst/>
          </p:spPr>
          <p:txBody>
            <a:bodyPr wrap="none">
              <a:prstTxWarp prst="textNoShape">
                <a:avLst/>
              </a:prstTxWarp>
            </a:bodyPr>
            <a:lstStyle/>
            <a:p>
              <a:endParaRPr lang="en-US"/>
            </a:p>
          </p:txBody>
        </p:sp>
        <p:sp>
          <p:nvSpPr>
            <p:cNvPr id="176143" name="Line 15"/>
            <p:cNvSpPr>
              <a:spLocks noChangeShapeType="1"/>
            </p:cNvSpPr>
            <p:nvPr/>
          </p:nvSpPr>
          <p:spPr bwMode="auto">
            <a:xfrm flipH="1">
              <a:off x="4988" y="3456"/>
              <a:ext cx="52" cy="288"/>
            </a:xfrm>
            <a:prstGeom prst="line">
              <a:avLst/>
            </a:prstGeom>
            <a:noFill/>
            <a:ln w="31750">
              <a:solidFill>
                <a:srgbClr val="292929"/>
              </a:solidFill>
              <a:round/>
              <a:headEnd/>
              <a:tailEnd/>
            </a:ln>
            <a:effectLst/>
          </p:spPr>
          <p:txBody>
            <a:bodyPr wrap="none">
              <a:prstTxWarp prst="textNoShape">
                <a:avLst/>
              </a:prstTxWarp>
            </a:bodyPr>
            <a:lstStyle/>
            <a:p>
              <a:endParaRPr lang="en-US"/>
            </a:p>
          </p:txBody>
        </p:sp>
        <p:sp>
          <p:nvSpPr>
            <p:cNvPr id="176144" name="Rectangle 16"/>
            <p:cNvSpPr>
              <a:spLocks noChangeArrowheads="1"/>
            </p:cNvSpPr>
            <p:nvPr/>
          </p:nvSpPr>
          <p:spPr bwMode="auto">
            <a:xfrm>
              <a:off x="4560" y="3312"/>
              <a:ext cx="864" cy="432"/>
            </a:xfrm>
            <a:prstGeom prst="rect">
              <a:avLst/>
            </a:prstGeom>
            <a:noFill/>
            <a:ln w="9525">
              <a:solidFill>
                <a:srgbClr val="292929"/>
              </a:solidFill>
              <a:miter lim="800000"/>
              <a:headEnd/>
              <a:tailEnd/>
            </a:ln>
            <a:effectLst/>
          </p:spPr>
          <p:txBody>
            <a:bodyPr wrap="none" anchor="ctr">
              <a:prstTxWarp prst="textNoShape">
                <a:avLst/>
              </a:prstTxWarp>
            </a:bodyPr>
            <a:lstStyle/>
            <a:p>
              <a:endParaRPr lang="en-US"/>
            </a:p>
          </p:txBody>
        </p:sp>
        <p:sp>
          <p:nvSpPr>
            <p:cNvPr id="176145" name="Rectangle 17"/>
            <p:cNvSpPr>
              <a:spLocks noChangeArrowheads="1"/>
            </p:cNvSpPr>
            <p:nvPr/>
          </p:nvSpPr>
          <p:spPr bwMode="auto">
            <a:xfrm>
              <a:off x="4560" y="3744"/>
              <a:ext cx="864" cy="144"/>
            </a:xfrm>
            <a:prstGeom prst="rect">
              <a:avLst/>
            </a:prstGeom>
            <a:solidFill>
              <a:srgbClr val="292929"/>
            </a:solidFill>
            <a:ln w="9525">
              <a:solidFill>
                <a:srgbClr val="292929"/>
              </a:solidFill>
              <a:miter lim="800000"/>
              <a:headEnd/>
              <a:tailEnd/>
            </a:ln>
            <a:effectLst/>
          </p:spPr>
          <p:txBody>
            <a:bodyPr wrap="none" anchor="ctr">
              <a:prstTxWarp prst="textNoShape">
                <a:avLst/>
              </a:prstTxWarp>
            </a:bodyPr>
            <a:lstStyle/>
            <a:p>
              <a:pPr algn="ctr"/>
              <a:r>
                <a:rPr lang="en-US" sz="1200">
                  <a:solidFill>
                    <a:schemeClr val="bg1"/>
                  </a:solidFill>
                  <a:latin typeface="Times New Roman" pitchFamily="-108" charset="0"/>
                  <a:ea typeface="Arial" pitchFamily="-108" charset="0"/>
                  <a:cs typeface="Arial" pitchFamily="-108" charset="0"/>
                </a:rPr>
                <a:t>assure-o-meter</a:t>
              </a:r>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78178" name="Rectangle 2"/>
          <p:cNvSpPr>
            <a:spLocks noGrp="1" noChangeArrowheads="1"/>
          </p:cNvSpPr>
          <p:nvPr>
            <p:ph type="title"/>
          </p:nvPr>
        </p:nvSpPr>
        <p:spPr/>
        <p:txBody>
          <a:bodyPr/>
          <a:lstStyle/>
          <a:p>
            <a:r>
              <a:rPr lang="en-US" sz="4000"/>
              <a:t>Evaluation</a:t>
            </a:r>
          </a:p>
        </p:txBody>
      </p:sp>
      <p:sp>
        <p:nvSpPr>
          <p:cNvPr id="178179" name="Rectangle 3"/>
          <p:cNvSpPr>
            <a:spLocks noGrp="1" noChangeArrowheads="1"/>
          </p:cNvSpPr>
          <p:nvPr>
            <p:ph type="body" idx="1"/>
          </p:nvPr>
        </p:nvSpPr>
        <p:spPr/>
        <p:txBody>
          <a:bodyPr/>
          <a:lstStyle/>
          <a:p>
            <a:r>
              <a:rPr lang="en-US" sz="2800"/>
              <a:t>Context:</a:t>
            </a:r>
          </a:p>
          <a:p>
            <a:pPr lvl="1"/>
            <a:r>
              <a:rPr lang="en-US" sz="2400"/>
              <a:t>DoD identifies computer security as important in ‘70s (Anderson 1972)</a:t>
            </a:r>
          </a:p>
          <a:p>
            <a:pPr lvl="1"/>
            <a:r>
              <a:rPr lang="en-US" sz="2400"/>
              <a:t>Recognizes trend toward networking:  computing is communication</a:t>
            </a:r>
          </a:p>
          <a:p>
            <a:pPr lvl="1"/>
            <a:r>
              <a:rPr lang="en-US" sz="2400"/>
              <a:t>Economic forces dictate they purchase products built outside of the DoD</a:t>
            </a:r>
          </a:p>
          <a:p>
            <a:pPr lvl="1"/>
            <a:r>
              <a:rPr lang="en-US" sz="2400"/>
              <a:t>Need:  Procurement guidelines for DoD to purchase security critical software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180226" name="Rectangle 2"/>
          <p:cNvSpPr>
            <a:spLocks noGrp="1" noChangeArrowheads="1"/>
          </p:cNvSpPr>
          <p:nvPr>
            <p:ph type="title"/>
          </p:nvPr>
        </p:nvSpPr>
        <p:spPr/>
        <p:txBody>
          <a:bodyPr/>
          <a:lstStyle/>
          <a:p>
            <a:r>
              <a:rPr lang="en-US" sz="4000"/>
              <a:t>First Step</a:t>
            </a:r>
          </a:p>
        </p:txBody>
      </p:sp>
      <p:sp>
        <p:nvSpPr>
          <p:cNvPr id="180227" name="Rectangle 3"/>
          <p:cNvSpPr>
            <a:spLocks noGrp="1" noChangeArrowheads="1"/>
          </p:cNvSpPr>
          <p:nvPr>
            <p:ph type="body" idx="1"/>
          </p:nvPr>
        </p:nvSpPr>
        <p:spPr/>
        <p:txBody>
          <a:bodyPr/>
          <a:lstStyle/>
          <a:p>
            <a:pPr>
              <a:lnSpc>
                <a:spcPct val="90000"/>
              </a:lnSpc>
            </a:pPr>
            <a:r>
              <a:rPr lang="en-US" sz="2400"/>
              <a:t>James Anderson’s “Computer Security Planning Study” provides a blueprint</a:t>
            </a:r>
          </a:p>
          <a:p>
            <a:pPr>
              <a:lnSpc>
                <a:spcPct val="90000"/>
              </a:lnSpc>
            </a:pPr>
            <a:r>
              <a:rPr lang="en-US" sz="2400"/>
              <a:t>Needs analysis:</a:t>
            </a:r>
          </a:p>
          <a:p>
            <a:pPr lvl="1">
              <a:lnSpc>
                <a:spcPct val="90000"/>
              </a:lnSpc>
            </a:pPr>
            <a:r>
              <a:rPr lang="en-US" sz="2000"/>
              <a:t>Multi-level operation</a:t>
            </a:r>
          </a:p>
          <a:p>
            <a:pPr lvl="1">
              <a:lnSpc>
                <a:spcPct val="90000"/>
              </a:lnSpc>
            </a:pPr>
            <a:r>
              <a:rPr lang="en-US" sz="2000"/>
              <a:t>Systems connected to the world</a:t>
            </a:r>
          </a:p>
          <a:p>
            <a:pPr lvl="1">
              <a:lnSpc>
                <a:spcPct val="90000"/>
              </a:lnSpc>
            </a:pPr>
            <a:r>
              <a:rPr lang="en-US" sz="2000"/>
              <a:t>On-line operation</a:t>
            </a:r>
          </a:p>
          <a:p>
            <a:pPr lvl="1">
              <a:lnSpc>
                <a:spcPct val="90000"/>
              </a:lnSpc>
            </a:pPr>
            <a:r>
              <a:rPr lang="en-US" sz="2000"/>
              <a:t>Networks</a:t>
            </a:r>
          </a:p>
          <a:p>
            <a:pPr>
              <a:lnSpc>
                <a:spcPct val="90000"/>
              </a:lnSpc>
            </a:pPr>
            <a:r>
              <a:rPr lang="en-US" sz="2400"/>
              <a:t>Vision</a:t>
            </a:r>
          </a:p>
          <a:p>
            <a:pPr lvl="1">
              <a:lnSpc>
                <a:spcPct val="90000"/>
              </a:lnSpc>
            </a:pPr>
            <a:r>
              <a:rPr lang="en-US" sz="2000"/>
              <a:t>Security engineering</a:t>
            </a:r>
          </a:p>
          <a:p>
            <a:pPr lvl="1">
              <a:lnSpc>
                <a:spcPct val="90000"/>
              </a:lnSpc>
            </a:pPr>
            <a:r>
              <a:rPr lang="en-US" sz="2000"/>
              <a:t>Secure components (hardware &amp; software)</a:t>
            </a:r>
          </a:p>
          <a:p>
            <a:pPr lvl="1">
              <a:lnSpc>
                <a:spcPct val="90000"/>
              </a:lnSpc>
            </a:pPr>
            <a:r>
              <a:rPr lang="en-US" sz="2000"/>
              <a:t>Handbook of Computer Security Techniques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10:38</a:t>
            </a:fld>
            <a:endParaRPr lang="en-US"/>
          </a:p>
        </p:txBody>
      </p:sp>
      <p:sp>
        <p:nvSpPr>
          <p:cNvPr id="182274" name="Rectangle 2"/>
          <p:cNvSpPr>
            <a:spLocks noGrp="1" noChangeArrowheads="1"/>
          </p:cNvSpPr>
          <p:nvPr>
            <p:ph type="title"/>
          </p:nvPr>
        </p:nvSpPr>
        <p:spPr/>
        <p:txBody>
          <a:bodyPr/>
          <a:lstStyle/>
          <a:p>
            <a:r>
              <a:rPr lang="en-US" sz="4000"/>
              <a:t>Issues</a:t>
            </a:r>
          </a:p>
        </p:txBody>
      </p:sp>
      <p:sp>
        <p:nvSpPr>
          <p:cNvPr id="182275" name="Rectangle 3"/>
          <p:cNvSpPr>
            <a:spLocks noGrp="1" noChangeArrowheads="1"/>
          </p:cNvSpPr>
          <p:nvPr>
            <p:ph type="body" idx="1"/>
          </p:nvPr>
        </p:nvSpPr>
        <p:spPr/>
        <p:txBody>
          <a:bodyPr/>
          <a:lstStyle/>
          <a:p>
            <a:pPr>
              <a:lnSpc>
                <a:spcPct val="90000"/>
              </a:lnSpc>
            </a:pPr>
            <a:r>
              <a:rPr lang="en-US" sz="2400"/>
              <a:t>How to accelerate maturation of a discipline?</a:t>
            </a:r>
          </a:p>
          <a:p>
            <a:pPr>
              <a:lnSpc>
                <a:spcPct val="90000"/>
              </a:lnSpc>
            </a:pPr>
            <a:r>
              <a:rPr lang="en-US" sz="2400"/>
              <a:t>Desire:  codify best practices</a:t>
            </a:r>
          </a:p>
          <a:p>
            <a:pPr>
              <a:lnSpc>
                <a:spcPct val="90000"/>
              </a:lnSpc>
            </a:pPr>
            <a:r>
              <a:rPr lang="en-US" sz="2400"/>
              <a:t>What if current practice is insufficient?</a:t>
            </a:r>
          </a:p>
          <a:p>
            <a:pPr lvl="1">
              <a:lnSpc>
                <a:spcPct val="90000"/>
              </a:lnSpc>
            </a:pPr>
            <a:r>
              <a:rPr lang="en-US" sz="2000"/>
              <a:t>Legislate what we think best practices should be!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10:38</a:t>
            </a:fld>
            <a:endParaRPr lang="en-US"/>
          </a:p>
        </p:txBody>
      </p:sp>
      <p:sp>
        <p:nvSpPr>
          <p:cNvPr id="207874" name="Rectangle 2"/>
          <p:cNvSpPr>
            <a:spLocks noGrp="1" noChangeArrowheads="1"/>
          </p:cNvSpPr>
          <p:nvPr>
            <p:ph type="title"/>
          </p:nvPr>
        </p:nvSpPr>
        <p:spPr/>
        <p:txBody>
          <a:bodyPr/>
          <a:lstStyle/>
          <a:p>
            <a:pPr>
              <a:lnSpc>
                <a:spcPct val="90000"/>
              </a:lnSpc>
            </a:pPr>
            <a:r>
              <a:rPr lang="en-US" sz="3600"/>
              <a:t>First Attempt</a:t>
            </a:r>
          </a:p>
        </p:txBody>
      </p:sp>
      <p:sp>
        <p:nvSpPr>
          <p:cNvPr id="207875" name="Rectangle 3"/>
          <p:cNvSpPr>
            <a:spLocks noGrp="1" noChangeArrowheads="1"/>
          </p:cNvSpPr>
          <p:nvPr>
            <p:ph type="body" idx="1"/>
          </p:nvPr>
        </p:nvSpPr>
        <p:spPr/>
        <p:txBody>
          <a:bodyPr/>
          <a:lstStyle/>
          <a:p>
            <a:pPr>
              <a:lnSpc>
                <a:spcPct val="90000"/>
              </a:lnSpc>
            </a:pPr>
            <a:r>
              <a:rPr lang="en-US" sz="2400"/>
              <a:t>Trusted Computer Systems Evaluation Criteria (aka “Orange Book”)</a:t>
            </a:r>
          </a:p>
          <a:p>
            <a:pPr>
              <a:lnSpc>
                <a:spcPct val="90000"/>
              </a:lnSpc>
            </a:pPr>
            <a:r>
              <a:rPr lang="en-US" sz="2400"/>
              <a:t>Classify systems in a scale:</a:t>
            </a:r>
          </a:p>
          <a:p>
            <a:pPr lvl="1">
              <a:lnSpc>
                <a:spcPct val="90000"/>
              </a:lnSpc>
            </a:pPr>
            <a:r>
              <a:rPr lang="en-US" sz="2000"/>
              <a:t>C1, C2, B1, B2, B3, A1</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10:38</a:t>
            </a:fld>
            <a:endParaRPr lang="en-US"/>
          </a:p>
        </p:txBody>
      </p:sp>
      <p:sp>
        <p:nvSpPr>
          <p:cNvPr id="210946" name="Rectangle 2"/>
          <p:cNvSpPr>
            <a:spLocks noGrp="1" noChangeArrowheads="1"/>
          </p:cNvSpPr>
          <p:nvPr>
            <p:ph type="title"/>
          </p:nvPr>
        </p:nvSpPr>
        <p:spPr/>
        <p:txBody>
          <a:bodyPr/>
          <a:lstStyle/>
          <a:p>
            <a:pPr>
              <a:lnSpc>
                <a:spcPct val="90000"/>
              </a:lnSpc>
            </a:pPr>
            <a:r>
              <a:rPr lang="en-US" sz="3600"/>
              <a:t>Orange Book</a:t>
            </a:r>
          </a:p>
        </p:txBody>
      </p:sp>
      <p:sp>
        <p:nvSpPr>
          <p:cNvPr id="210947" name="Rectangle 3"/>
          <p:cNvSpPr>
            <a:spLocks noGrp="1" noChangeArrowheads="1"/>
          </p:cNvSpPr>
          <p:nvPr>
            <p:ph type="body" idx="1"/>
          </p:nvPr>
        </p:nvSpPr>
        <p:spPr/>
        <p:txBody>
          <a:bodyPr/>
          <a:lstStyle/>
          <a:p>
            <a:pPr>
              <a:lnSpc>
                <a:spcPct val="90000"/>
              </a:lnSpc>
            </a:pPr>
            <a:r>
              <a:rPr lang="en-US" sz="2400"/>
              <a:t>C1:  Discretionary access control by groups of users</a:t>
            </a:r>
          </a:p>
          <a:p>
            <a:pPr>
              <a:lnSpc>
                <a:spcPct val="90000"/>
              </a:lnSpc>
            </a:pPr>
            <a:r>
              <a:rPr lang="en-US" sz="2400"/>
              <a:t>C2:  Discretionary access control by single users; object reuse; audit</a:t>
            </a:r>
          </a:p>
          <a:p>
            <a:pPr lvl="1">
              <a:lnSpc>
                <a:spcPct val="90000"/>
              </a:lnSpc>
            </a:pPr>
            <a:r>
              <a:rPr lang="en-US" sz="2000"/>
              <a:t>“Carefully configured commercial systems”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10:38</a:t>
            </a:fld>
            <a:endParaRPr lang="en-US"/>
          </a:p>
        </p:txBody>
      </p:sp>
      <p:sp>
        <p:nvSpPr>
          <p:cNvPr id="212994" name="Rectangle 2"/>
          <p:cNvSpPr>
            <a:spLocks noGrp="1" noChangeArrowheads="1"/>
          </p:cNvSpPr>
          <p:nvPr>
            <p:ph type="title"/>
          </p:nvPr>
        </p:nvSpPr>
        <p:spPr/>
        <p:txBody>
          <a:bodyPr/>
          <a:lstStyle/>
          <a:p>
            <a:pPr>
              <a:lnSpc>
                <a:spcPct val="90000"/>
              </a:lnSpc>
            </a:pPr>
            <a:r>
              <a:rPr lang="en-US" sz="3600"/>
              <a:t>Orange Book (cont)</a:t>
            </a:r>
          </a:p>
        </p:txBody>
      </p:sp>
      <p:sp>
        <p:nvSpPr>
          <p:cNvPr id="212995" name="Rectangle 3"/>
          <p:cNvSpPr>
            <a:spLocks noGrp="1" noChangeArrowheads="1"/>
          </p:cNvSpPr>
          <p:nvPr>
            <p:ph type="body" idx="1"/>
          </p:nvPr>
        </p:nvSpPr>
        <p:spPr/>
        <p:txBody>
          <a:bodyPr/>
          <a:lstStyle/>
          <a:p>
            <a:pPr>
              <a:lnSpc>
                <a:spcPct val="90000"/>
              </a:lnSpc>
            </a:pPr>
            <a:r>
              <a:rPr lang="en-US" sz="2400"/>
              <a:t>B1:  Mandatory access control.</a:t>
            </a:r>
          </a:p>
          <a:p>
            <a:pPr lvl="1">
              <a:lnSpc>
                <a:spcPct val="90000"/>
              </a:lnSpc>
            </a:pPr>
            <a:r>
              <a:rPr lang="en-US" sz="2000"/>
              <a:t>MAC labels; BLP-like policy enforced</a:t>
            </a:r>
          </a:p>
          <a:p>
            <a:pPr>
              <a:lnSpc>
                <a:spcPct val="90000"/>
              </a:lnSpc>
            </a:pPr>
            <a:r>
              <a:rPr lang="en-US" sz="2400"/>
              <a:t>B2:  Structured protection</a:t>
            </a:r>
          </a:p>
          <a:p>
            <a:pPr lvl="1">
              <a:lnSpc>
                <a:spcPct val="90000"/>
              </a:lnSpc>
            </a:pPr>
            <a:r>
              <a:rPr lang="en-US" sz="2000"/>
              <a:t>B1 + </a:t>
            </a:r>
          </a:p>
          <a:p>
            <a:pPr lvl="1">
              <a:lnSpc>
                <a:spcPct val="90000"/>
              </a:lnSpc>
            </a:pPr>
            <a:r>
              <a:rPr lang="en-US" sz="2000"/>
              <a:t>formal model of policy, </a:t>
            </a:r>
          </a:p>
          <a:p>
            <a:pPr lvl="1">
              <a:lnSpc>
                <a:spcPct val="90000"/>
              </a:lnSpc>
            </a:pPr>
            <a:r>
              <a:rPr lang="en-US" sz="2000"/>
              <a:t>proof of consistency, </a:t>
            </a:r>
          </a:p>
          <a:p>
            <a:pPr lvl="1">
              <a:lnSpc>
                <a:spcPct val="90000"/>
              </a:lnSpc>
            </a:pPr>
            <a:r>
              <a:rPr lang="en-US" sz="2000"/>
              <a:t>tools for administration and configuration management</a:t>
            </a:r>
          </a:p>
          <a:p>
            <a:pPr lvl="1">
              <a:lnSpc>
                <a:spcPct val="90000"/>
              </a:lnSpc>
            </a:pPr>
            <a:r>
              <a:rPr lang="en-US" sz="2000"/>
              <a:t>TCB structured and interface clearly defined</a:t>
            </a:r>
          </a:p>
          <a:p>
            <a:pPr lvl="1">
              <a:lnSpc>
                <a:spcPct val="90000"/>
              </a:lnSpc>
            </a:pPr>
            <a:r>
              <a:rPr lang="en-US" sz="2000"/>
              <a:t>Cover channel analysis</a:t>
            </a:r>
          </a:p>
          <a:p>
            <a:pPr lvl="1">
              <a:lnSpc>
                <a:spcPct val="90000"/>
              </a:lnSpc>
            </a:pPr>
            <a:r>
              <a:rPr lang="en-US" sz="2000"/>
              <a:t>Trusted path from User to TCB</a:t>
            </a:r>
          </a:p>
          <a:p>
            <a:pPr lvl="1">
              <a:lnSpc>
                <a:spcPct val="90000"/>
              </a:lnSpc>
            </a:pPr>
            <a:r>
              <a:rPr lang="en-US" sz="2000"/>
              <a:t>Severe testing (penetration testing)</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10:38</a:t>
            </a:fld>
            <a:endParaRPr lang="en-US"/>
          </a:p>
        </p:txBody>
      </p:sp>
      <p:sp>
        <p:nvSpPr>
          <p:cNvPr id="214018" name="Rectangle 2"/>
          <p:cNvSpPr>
            <a:spLocks noGrp="1" noChangeArrowheads="1"/>
          </p:cNvSpPr>
          <p:nvPr>
            <p:ph type="title"/>
          </p:nvPr>
        </p:nvSpPr>
        <p:spPr/>
        <p:txBody>
          <a:bodyPr/>
          <a:lstStyle/>
          <a:p>
            <a:pPr>
              <a:lnSpc>
                <a:spcPct val="90000"/>
              </a:lnSpc>
            </a:pPr>
            <a:r>
              <a:rPr lang="en-US" sz="3600"/>
              <a:t>Orange Book (cont)</a:t>
            </a:r>
          </a:p>
        </p:txBody>
      </p:sp>
      <p:sp>
        <p:nvSpPr>
          <p:cNvPr id="214019" name="Rectangle 3"/>
          <p:cNvSpPr>
            <a:spLocks noGrp="1" noChangeArrowheads="1"/>
          </p:cNvSpPr>
          <p:nvPr>
            <p:ph type="body" idx="1"/>
          </p:nvPr>
        </p:nvSpPr>
        <p:spPr/>
        <p:txBody>
          <a:bodyPr/>
          <a:lstStyle/>
          <a:p>
            <a:pPr>
              <a:lnSpc>
                <a:spcPct val="90000"/>
              </a:lnSpc>
            </a:pPr>
            <a:r>
              <a:rPr lang="en-US" sz="2400"/>
              <a:t>B3:  Security domains</a:t>
            </a:r>
          </a:p>
          <a:p>
            <a:pPr lvl="1">
              <a:lnSpc>
                <a:spcPct val="90000"/>
              </a:lnSpc>
            </a:pPr>
            <a:r>
              <a:rPr lang="en-US" sz="2000"/>
              <a:t>As B2 +</a:t>
            </a:r>
          </a:p>
          <a:p>
            <a:pPr lvl="1">
              <a:lnSpc>
                <a:spcPct val="90000"/>
              </a:lnSpc>
            </a:pPr>
            <a:r>
              <a:rPr lang="en-US" sz="2000"/>
              <a:t>TCB </a:t>
            </a:r>
          </a:p>
          <a:p>
            <a:pPr lvl="2">
              <a:lnSpc>
                <a:spcPct val="90000"/>
              </a:lnSpc>
            </a:pPr>
            <a:r>
              <a:rPr lang="en-US" sz="1800"/>
              <a:t>minimal</a:t>
            </a:r>
          </a:p>
          <a:p>
            <a:pPr lvl="2">
              <a:lnSpc>
                <a:spcPct val="90000"/>
              </a:lnSpc>
            </a:pPr>
            <a:r>
              <a:rPr lang="en-US" sz="1800"/>
              <a:t>Mediates all requests</a:t>
            </a:r>
          </a:p>
          <a:p>
            <a:pPr lvl="2">
              <a:lnSpc>
                <a:spcPct val="90000"/>
              </a:lnSpc>
            </a:pPr>
            <a:r>
              <a:rPr lang="en-US" sz="1800"/>
              <a:t>Tamper resistant</a:t>
            </a:r>
          </a:p>
          <a:p>
            <a:pPr lvl="2">
              <a:lnSpc>
                <a:spcPct val="90000"/>
              </a:lnSpc>
            </a:pPr>
            <a:r>
              <a:rPr lang="en-US" sz="1800"/>
              <a:t>Able to withstand formal analysis and testing</a:t>
            </a:r>
          </a:p>
          <a:p>
            <a:pPr lvl="1">
              <a:lnSpc>
                <a:spcPct val="90000"/>
              </a:lnSpc>
            </a:pPr>
            <a:r>
              <a:rPr lang="en-US" sz="2000"/>
              <a:t>Real-time monitoring and alerting</a:t>
            </a:r>
          </a:p>
          <a:p>
            <a:pPr lvl="1">
              <a:lnSpc>
                <a:spcPct val="90000"/>
              </a:lnSpc>
            </a:pPr>
            <a:r>
              <a:rPr lang="en-US" sz="2000"/>
              <a:t>Structured techniques used in implementation</a:t>
            </a:r>
          </a:p>
          <a:p>
            <a:pPr>
              <a:lnSpc>
                <a:spcPct val="90000"/>
              </a:lnSpc>
            </a:pPr>
            <a:r>
              <a:rPr lang="en-US" sz="2400"/>
              <a:t>A1:  Verification design</a:t>
            </a:r>
          </a:p>
          <a:p>
            <a:pPr lvl="1">
              <a:lnSpc>
                <a:spcPct val="90000"/>
              </a:lnSpc>
            </a:pPr>
            <a:r>
              <a:rPr lang="en-US" sz="2000"/>
              <a:t>As B3, but formal techniques are used to prove equivalence between TCB spec and security policy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10:38</a:t>
            </a:fld>
            <a:endParaRPr lang="en-US"/>
          </a:p>
        </p:txBody>
      </p:sp>
      <p:sp>
        <p:nvSpPr>
          <p:cNvPr id="211970" name="Rectangle 2"/>
          <p:cNvSpPr>
            <a:spLocks noGrp="1" noChangeArrowheads="1"/>
          </p:cNvSpPr>
          <p:nvPr>
            <p:ph type="title"/>
          </p:nvPr>
        </p:nvSpPr>
        <p:spPr/>
        <p:txBody>
          <a:bodyPr/>
          <a:lstStyle/>
          <a:p>
            <a:pPr>
              <a:lnSpc>
                <a:spcPct val="90000"/>
              </a:lnSpc>
            </a:pPr>
            <a:r>
              <a:rPr lang="en-US" sz="3600"/>
              <a:t>Orange Book evaluations</a:t>
            </a:r>
          </a:p>
        </p:txBody>
      </p:sp>
      <p:sp>
        <p:nvSpPr>
          <p:cNvPr id="211971" name="Rectangle 3"/>
          <p:cNvSpPr>
            <a:spLocks noGrp="1" noChangeArrowheads="1"/>
          </p:cNvSpPr>
          <p:nvPr>
            <p:ph type="body" idx="1"/>
          </p:nvPr>
        </p:nvSpPr>
        <p:spPr/>
        <p:txBody>
          <a:bodyPr/>
          <a:lstStyle/>
          <a:p>
            <a:pPr>
              <a:lnSpc>
                <a:spcPct val="90000"/>
              </a:lnSpc>
            </a:pPr>
            <a:r>
              <a:rPr lang="en-US" sz="2400"/>
              <a:t>Orange book evaluators worked for the government</a:t>
            </a:r>
          </a:p>
          <a:p>
            <a:pPr lvl="1">
              <a:lnSpc>
                <a:spcPct val="90000"/>
              </a:lnSpc>
            </a:pPr>
            <a:r>
              <a:rPr lang="en-US" sz="2000"/>
              <a:t>Government is an interested party here (purchaser)</a:t>
            </a:r>
          </a:p>
          <a:p>
            <a:pPr>
              <a:lnSpc>
                <a:spcPct val="90000"/>
              </a:lnSpc>
            </a:pPr>
            <a:r>
              <a:rPr lang="en-US" sz="2400"/>
              <a:t>Evaluations took a lot of time</a:t>
            </a:r>
          </a:p>
          <a:p>
            <a:pPr lvl="1">
              <a:lnSpc>
                <a:spcPct val="90000"/>
              </a:lnSpc>
            </a:pPr>
            <a:r>
              <a:rPr lang="en-US" sz="2000"/>
              <a:t>Products, even if successfully certified were generations behind current technology</a:t>
            </a:r>
          </a:p>
          <a:p>
            <a:pPr lvl="1">
              <a:lnSpc>
                <a:spcPct val="90000"/>
              </a:lnSpc>
            </a:pPr>
            <a:r>
              <a:rPr lang="en-US" sz="2000"/>
              <a:t>Both production and certification was very expensive</a:t>
            </a:r>
          </a:p>
          <a:p>
            <a:pPr>
              <a:lnSpc>
                <a:spcPct val="90000"/>
              </a:lnSpc>
            </a:pPr>
            <a:r>
              <a:rPr lang="en-US" sz="2400"/>
              <a:t>Orange book evaluation led to paralysis</a:t>
            </a:r>
          </a:p>
          <a:p>
            <a:pPr lvl="1">
              <a:lnSpc>
                <a:spcPct val="90000"/>
              </a:lnSpc>
            </a:pPr>
            <a:r>
              <a:rPr lang="en-US" sz="2000"/>
              <a:t>Producers and consumers were both frustrated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10:38</a:t>
            </a:fld>
            <a:endParaRPr lang="en-US"/>
          </a:p>
        </p:txBody>
      </p:sp>
      <p:sp>
        <p:nvSpPr>
          <p:cNvPr id="217090" name="Rectangle 2"/>
          <p:cNvSpPr>
            <a:spLocks noGrp="1" noChangeArrowheads="1"/>
          </p:cNvSpPr>
          <p:nvPr>
            <p:ph type="title"/>
          </p:nvPr>
        </p:nvSpPr>
        <p:spPr/>
        <p:txBody>
          <a:bodyPr/>
          <a:lstStyle/>
          <a:p>
            <a:r>
              <a:rPr lang="en-US"/>
              <a:t>Orange Book issues</a:t>
            </a:r>
          </a:p>
        </p:txBody>
      </p:sp>
      <p:sp>
        <p:nvSpPr>
          <p:cNvPr id="217091" name="Rectangle 3"/>
          <p:cNvSpPr>
            <a:spLocks noGrp="1" noChangeArrowheads="1"/>
          </p:cNvSpPr>
          <p:nvPr>
            <p:ph type="body" idx="1"/>
          </p:nvPr>
        </p:nvSpPr>
        <p:spPr/>
        <p:txBody>
          <a:bodyPr/>
          <a:lstStyle/>
          <a:p>
            <a:r>
              <a:rPr lang="en-US" sz="2800"/>
              <a:t>Applied in broad domains</a:t>
            </a:r>
          </a:p>
          <a:p>
            <a:pPr lvl="1"/>
            <a:r>
              <a:rPr lang="en-US" sz="2400"/>
              <a:t>Eventually expanded to “rainbow series”</a:t>
            </a:r>
          </a:p>
          <a:p>
            <a:r>
              <a:rPr lang="en-US" sz="2800"/>
              <a:t>Each level increased</a:t>
            </a:r>
          </a:p>
          <a:p>
            <a:pPr lvl="1"/>
            <a:r>
              <a:rPr lang="en-US" sz="2400"/>
              <a:t>Sophistication of threat model</a:t>
            </a:r>
          </a:p>
          <a:p>
            <a:pPr lvl="1"/>
            <a:r>
              <a:rPr lang="en-US" sz="2400"/>
              <a:t>Sophistication of required mechanisms</a:t>
            </a:r>
          </a:p>
          <a:p>
            <a:pPr lvl="1"/>
            <a:r>
              <a:rPr lang="en-US" sz="2400"/>
              <a:t>Sophistication of analysis</a:t>
            </a:r>
          </a:p>
          <a:p>
            <a:r>
              <a:rPr lang="en-US" sz="2800"/>
              <a:t>Increasing any one dimension is hard, doing 3 simultaneously is nearly impossible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51202" name="Rectangle 2"/>
          <p:cNvSpPr>
            <a:spLocks noGrp="1" noChangeArrowheads="1"/>
          </p:cNvSpPr>
          <p:nvPr>
            <p:ph type="title"/>
          </p:nvPr>
        </p:nvSpPr>
        <p:spPr/>
        <p:txBody>
          <a:bodyPr/>
          <a:lstStyle/>
          <a:p>
            <a:r>
              <a:rPr lang="en-US" sz="3600"/>
              <a:t>Why do you trust an Airplane?</a:t>
            </a:r>
          </a:p>
        </p:txBody>
      </p:sp>
      <p:sp>
        <p:nvSpPr>
          <p:cNvPr id="51203" name="Rectangle 3"/>
          <p:cNvSpPr>
            <a:spLocks noGrp="1" noChangeArrowheads="1"/>
          </p:cNvSpPr>
          <p:nvPr>
            <p:ph type="body" idx="1"/>
          </p:nvPr>
        </p:nvSpPr>
        <p:spPr>
          <a:xfrm>
            <a:off x="685800" y="1676400"/>
            <a:ext cx="7772400" cy="4114800"/>
          </a:xfrm>
        </p:spPr>
        <p:txBody>
          <a:bodyPr/>
          <a:lstStyle/>
          <a:p>
            <a:r>
              <a:rPr lang="en-US" sz="2400"/>
              <a:t>Which of these do you trust more?  Why?</a:t>
            </a:r>
          </a:p>
        </p:txBody>
      </p:sp>
      <p:pic>
        <p:nvPicPr>
          <p:cNvPr id="51204" name="Picture 4"/>
          <p:cNvPicPr>
            <a:picLocks noChangeAspect="1" noChangeArrowheads="1"/>
          </p:cNvPicPr>
          <p:nvPr/>
        </p:nvPicPr>
        <p:blipFill>
          <a:blip r:embed="rId3"/>
          <a:srcRect/>
          <a:stretch>
            <a:fillRect/>
          </a:stretch>
        </p:blipFill>
        <p:spPr bwMode="auto">
          <a:xfrm>
            <a:off x="0" y="2286000"/>
            <a:ext cx="5334000" cy="1747838"/>
          </a:xfrm>
          <a:prstGeom prst="rect">
            <a:avLst/>
          </a:prstGeom>
          <a:noFill/>
        </p:spPr>
      </p:pic>
      <p:pic>
        <p:nvPicPr>
          <p:cNvPr id="51205" name="Picture 5"/>
          <p:cNvPicPr>
            <a:picLocks noChangeAspect="1" noChangeArrowheads="1"/>
          </p:cNvPicPr>
          <p:nvPr/>
        </p:nvPicPr>
        <p:blipFill>
          <a:blip r:embed="rId4"/>
          <a:srcRect/>
          <a:stretch>
            <a:fillRect/>
          </a:stretch>
        </p:blipFill>
        <p:spPr bwMode="auto">
          <a:xfrm>
            <a:off x="5562600" y="2438400"/>
            <a:ext cx="3048000" cy="1371600"/>
          </a:xfrm>
          <a:prstGeom prst="rect">
            <a:avLst/>
          </a:prstGeom>
          <a:noFill/>
        </p:spPr>
      </p:pic>
      <p:pic>
        <p:nvPicPr>
          <p:cNvPr id="51206" name="Picture 6"/>
          <p:cNvPicPr>
            <a:picLocks noChangeAspect="1" noChangeArrowheads="1"/>
          </p:cNvPicPr>
          <p:nvPr/>
        </p:nvPicPr>
        <p:blipFill>
          <a:blip r:embed="rId5"/>
          <a:srcRect/>
          <a:stretch>
            <a:fillRect/>
          </a:stretch>
        </p:blipFill>
        <p:spPr bwMode="auto">
          <a:xfrm>
            <a:off x="7391400" y="1447800"/>
            <a:ext cx="1133475" cy="846138"/>
          </a:xfrm>
          <a:prstGeom prst="rect">
            <a:avLst/>
          </a:prstGeom>
          <a:noFill/>
        </p:spPr>
      </p:pic>
      <p:sp>
        <p:nvSpPr>
          <p:cNvPr id="51208" name="Text Box 8"/>
          <p:cNvSpPr txBox="1">
            <a:spLocks noChangeArrowheads="1"/>
          </p:cNvSpPr>
          <p:nvPr/>
        </p:nvSpPr>
        <p:spPr bwMode="auto">
          <a:xfrm>
            <a:off x="0" y="6248400"/>
            <a:ext cx="5181600" cy="473075"/>
          </a:xfrm>
          <a:prstGeom prst="rect">
            <a:avLst/>
          </a:prstGeom>
          <a:solidFill>
            <a:srgbClr val="FFFFD9"/>
          </a:solidFill>
          <a:ln w="9525">
            <a:noFill/>
            <a:miter lim="800000"/>
            <a:headEnd/>
            <a:tailEnd/>
          </a:ln>
          <a:effectLst/>
        </p:spPr>
        <p:txBody>
          <a:bodyPr>
            <a:prstTxWarp prst="textNoShape">
              <a:avLst/>
            </a:prstTxWarp>
            <a:spAutoFit/>
          </a:bodyPr>
          <a:lstStyle/>
          <a:p>
            <a:pPr>
              <a:spcBef>
                <a:spcPct val="50000"/>
              </a:spcBef>
            </a:pPr>
            <a:r>
              <a:rPr lang="en-US" sz="1000"/>
              <a:t>NASA images from web site:  </a:t>
            </a:r>
            <a:r>
              <a:rPr lang="en-US" sz="1000">
                <a:hlinkClick r:id="rId6"/>
              </a:rPr>
              <a:t>http://www.dfrc.nasa.gov/Gallery/Photo/</a:t>
            </a:r>
            <a:endParaRPr lang="en-US" sz="1000"/>
          </a:p>
          <a:p>
            <a:pPr>
              <a:spcBef>
                <a:spcPct val="50000"/>
              </a:spcBef>
            </a:pPr>
            <a:r>
              <a:rPr lang="en-US" sz="1000"/>
              <a:t>Boeing images from web site:  http://www.boeing.com/companyoffices/gallery/flash.html</a:t>
            </a:r>
          </a:p>
        </p:txBody>
      </p:sp>
      <p:pic>
        <p:nvPicPr>
          <p:cNvPr id="51209" name="Picture 9"/>
          <p:cNvPicPr>
            <a:picLocks noChangeAspect="1" noChangeArrowheads="1"/>
          </p:cNvPicPr>
          <p:nvPr/>
        </p:nvPicPr>
        <p:blipFill>
          <a:blip r:embed="rId7"/>
          <a:srcRect/>
          <a:stretch>
            <a:fillRect/>
          </a:stretch>
        </p:blipFill>
        <p:spPr bwMode="auto">
          <a:xfrm>
            <a:off x="1828800" y="4191000"/>
            <a:ext cx="2590800" cy="2046288"/>
          </a:xfrm>
          <a:prstGeom prst="rect">
            <a:avLst/>
          </a:prstGeom>
          <a:noFill/>
        </p:spPr>
      </p:pic>
      <p:pic>
        <p:nvPicPr>
          <p:cNvPr id="51210" name="Picture 10"/>
          <p:cNvPicPr>
            <a:picLocks noChangeAspect="1" noChangeArrowheads="1"/>
          </p:cNvPicPr>
          <p:nvPr/>
        </p:nvPicPr>
        <p:blipFill>
          <a:blip r:embed="rId8"/>
          <a:srcRect/>
          <a:stretch>
            <a:fillRect/>
          </a:stretch>
        </p:blipFill>
        <p:spPr bwMode="auto">
          <a:xfrm>
            <a:off x="5257800" y="4332288"/>
            <a:ext cx="3886200" cy="2525712"/>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10:38</a:t>
            </a:fld>
            <a:endParaRPr lang="en-US"/>
          </a:p>
        </p:txBody>
      </p:sp>
      <p:sp>
        <p:nvSpPr>
          <p:cNvPr id="219138" name="Rectangle 2"/>
          <p:cNvSpPr>
            <a:spLocks noGrp="1" noChangeArrowheads="1"/>
          </p:cNvSpPr>
          <p:nvPr>
            <p:ph type="title"/>
          </p:nvPr>
        </p:nvSpPr>
        <p:spPr/>
        <p:txBody>
          <a:bodyPr/>
          <a:lstStyle/>
          <a:p>
            <a:r>
              <a:rPr lang="en-US"/>
              <a:t>Crypto Standards</a:t>
            </a:r>
          </a:p>
        </p:txBody>
      </p:sp>
      <p:sp>
        <p:nvSpPr>
          <p:cNvPr id="219139" name="Rectangle 3"/>
          <p:cNvSpPr>
            <a:spLocks noGrp="1" noChangeArrowheads="1"/>
          </p:cNvSpPr>
          <p:nvPr>
            <p:ph type="body" idx="1"/>
          </p:nvPr>
        </p:nvSpPr>
        <p:spPr/>
        <p:txBody>
          <a:bodyPr/>
          <a:lstStyle/>
          <a:p>
            <a:r>
              <a:rPr lang="en-US" dirty="0"/>
              <a:t>Bishop/Sullivan outline a success in certification standards for </a:t>
            </a:r>
            <a:r>
              <a:rPr lang="en-US" dirty="0" smtClean="0"/>
              <a:t>crypto [FIPS 140-1]</a:t>
            </a:r>
          </a:p>
          <a:p>
            <a:r>
              <a:rPr lang="en-US" dirty="0"/>
              <a:t>Domain was narrow</a:t>
            </a:r>
          </a:p>
          <a:p>
            <a:r>
              <a:rPr lang="en-US" dirty="0"/>
              <a:t>Evaluation was informative to developers (evaluators found real bugs)</a:t>
            </a:r>
          </a:p>
          <a:p>
            <a:pPr lvl="1"/>
            <a:r>
              <a:rPr lang="en-US" dirty="0"/>
              <a:t>Adding value is key!</a:t>
            </a:r>
          </a:p>
          <a:p>
            <a:r>
              <a:rPr lang="en-US" dirty="0"/>
              <a:t>Perceived as a success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10:46</a:t>
            </a:fld>
            <a:endParaRPr lang="en-US"/>
          </a:p>
        </p:txBody>
      </p:sp>
      <p:sp>
        <p:nvSpPr>
          <p:cNvPr id="221186" name="Rectangle 2"/>
          <p:cNvSpPr>
            <a:spLocks noGrp="1" noChangeArrowheads="1"/>
          </p:cNvSpPr>
          <p:nvPr>
            <p:ph type="title"/>
          </p:nvPr>
        </p:nvSpPr>
        <p:spPr/>
        <p:txBody>
          <a:bodyPr/>
          <a:lstStyle/>
          <a:p>
            <a:r>
              <a:rPr lang="en-US" dirty="0"/>
              <a:t>Son of Orange Book</a:t>
            </a:r>
          </a:p>
        </p:txBody>
      </p:sp>
      <p:sp>
        <p:nvSpPr>
          <p:cNvPr id="221187" name="Rectangle 3"/>
          <p:cNvSpPr>
            <a:spLocks noGrp="1" noChangeArrowheads="1"/>
          </p:cNvSpPr>
          <p:nvPr>
            <p:ph type="body" idx="1"/>
          </p:nvPr>
        </p:nvSpPr>
        <p:spPr/>
        <p:txBody>
          <a:bodyPr/>
          <a:lstStyle/>
          <a:p>
            <a:r>
              <a:rPr lang="en-US" sz="2800"/>
              <a:t>Common Criteria attempts to “fix” Orange book issues</a:t>
            </a:r>
          </a:p>
          <a:p>
            <a:r>
              <a:rPr lang="en-US" sz="2800"/>
              <a:t>Separates conflated dimensions</a:t>
            </a:r>
          </a:p>
          <a:p>
            <a:pPr lvl="1"/>
            <a:r>
              <a:rPr lang="en-US" sz="2400"/>
              <a:t>Identify a Target of Evaluation (ToE) </a:t>
            </a:r>
          </a:p>
          <a:p>
            <a:pPr lvl="1"/>
            <a:r>
              <a:rPr lang="en-US" sz="2400"/>
              <a:t>Identify a Security Target (ST)</a:t>
            </a:r>
          </a:p>
          <a:p>
            <a:pPr lvl="1"/>
            <a:r>
              <a:rPr lang="en-US" sz="2400"/>
              <a:t>Identify a Protection Profile (PP) reflecting threat context and domain-specific requirements</a:t>
            </a:r>
          </a:p>
          <a:p>
            <a:pPr lvl="1"/>
            <a:r>
              <a:rPr lang="en-US" sz="2400"/>
              <a:t>Classify development by “Evaluation Assurance Level”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10:46</a:t>
            </a:fld>
            <a:endParaRPr lang="en-US"/>
          </a:p>
        </p:txBody>
      </p:sp>
      <p:sp>
        <p:nvSpPr>
          <p:cNvPr id="223234" name="Rectangle 2"/>
          <p:cNvSpPr>
            <a:spLocks noGrp="1" noChangeArrowheads="1"/>
          </p:cNvSpPr>
          <p:nvPr>
            <p:ph type="title"/>
          </p:nvPr>
        </p:nvSpPr>
        <p:spPr/>
        <p:txBody>
          <a:bodyPr/>
          <a:lstStyle/>
          <a:p>
            <a:r>
              <a:rPr lang="en-US"/>
              <a:t>Evaluation Assurance Level</a:t>
            </a:r>
          </a:p>
        </p:txBody>
      </p:sp>
      <p:sp>
        <p:nvSpPr>
          <p:cNvPr id="223235" name="Rectangle 3"/>
          <p:cNvSpPr>
            <a:spLocks noGrp="1" noChangeArrowheads="1"/>
          </p:cNvSpPr>
          <p:nvPr>
            <p:ph type="body" idx="1"/>
          </p:nvPr>
        </p:nvSpPr>
        <p:spPr/>
        <p:txBody>
          <a:bodyPr/>
          <a:lstStyle/>
          <a:p>
            <a:pPr>
              <a:lnSpc>
                <a:spcPct val="90000"/>
              </a:lnSpc>
            </a:pPr>
            <a:r>
              <a:rPr lang="en-US" sz="2800"/>
              <a:t>EAL 1:  functionally tested</a:t>
            </a:r>
          </a:p>
          <a:p>
            <a:pPr>
              <a:lnSpc>
                <a:spcPct val="90000"/>
              </a:lnSpc>
            </a:pPr>
            <a:r>
              <a:rPr lang="en-US" sz="2800"/>
              <a:t>EAL 2:  structurally tested</a:t>
            </a:r>
          </a:p>
          <a:p>
            <a:pPr>
              <a:lnSpc>
                <a:spcPct val="90000"/>
              </a:lnSpc>
            </a:pPr>
            <a:r>
              <a:rPr lang="en-US" sz="2800"/>
              <a:t>EAL 3:  methodically tested and checked</a:t>
            </a:r>
          </a:p>
          <a:p>
            <a:pPr>
              <a:lnSpc>
                <a:spcPct val="90000"/>
              </a:lnSpc>
            </a:pPr>
            <a:r>
              <a:rPr lang="en-US" sz="2800"/>
              <a:t>EAL 4:  methodically designed, tested and reviewed</a:t>
            </a:r>
          </a:p>
          <a:p>
            <a:pPr>
              <a:lnSpc>
                <a:spcPct val="90000"/>
              </a:lnSpc>
            </a:pPr>
            <a:r>
              <a:rPr lang="en-US" sz="2800"/>
              <a:t>EAL 5:  semiformally designed and tested</a:t>
            </a:r>
          </a:p>
          <a:p>
            <a:pPr>
              <a:lnSpc>
                <a:spcPct val="90000"/>
              </a:lnSpc>
            </a:pPr>
            <a:r>
              <a:rPr lang="en-US" sz="2800"/>
              <a:t>EAL 6:  semiformally verified design and tested</a:t>
            </a:r>
          </a:p>
          <a:p>
            <a:pPr>
              <a:lnSpc>
                <a:spcPct val="90000"/>
              </a:lnSpc>
            </a:pPr>
            <a:r>
              <a:rPr lang="en-US" sz="2800"/>
              <a:t>EAL 7:  formally verified design and tested</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10:46</a:t>
            </a:fld>
            <a:endParaRPr lang="en-US"/>
          </a:p>
        </p:txBody>
      </p:sp>
      <p:sp>
        <p:nvSpPr>
          <p:cNvPr id="225282" name="Rectangle 2"/>
          <p:cNvSpPr>
            <a:spLocks noGrp="1" noChangeArrowheads="1"/>
          </p:cNvSpPr>
          <p:nvPr>
            <p:ph type="title"/>
          </p:nvPr>
        </p:nvSpPr>
        <p:spPr/>
        <p:txBody>
          <a:bodyPr/>
          <a:lstStyle/>
          <a:p>
            <a:r>
              <a:rPr lang="en-US"/>
              <a:t>Common Criteria</a:t>
            </a:r>
          </a:p>
        </p:txBody>
      </p:sp>
      <p:sp>
        <p:nvSpPr>
          <p:cNvPr id="225283" name="Rectangle 3"/>
          <p:cNvSpPr>
            <a:spLocks noGrp="1" noChangeArrowheads="1"/>
          </p:cNvSpPr>
          <p:nvPr>
            <p:ph type="body" idx="1"/>
          </p:nvPr>
        </p:nvSpPr>
        <p:spPr/>
        <p:txBody>
          <a:bodyPr/>
          <a:lstStyle/>
          <a:p>
            <a:r>
              <a:rPr lang="en-US"/>
              <a:t>International standard</a:t>
            </a:r>
          </a:p>
          <a:p>
            <a:r>
              <a:rPr lang="en-US"/>
              <a:t>EAL 1 -- 5 transferred across borders</a:t>
            </a:r>
          </a:p>
          <a:p>
            <a:r>
              <a:rPr lang="en-US"/>
              <a:t>EAL 6 and 7 are not</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10:46</a:t>
            </a:fld>
            <a:endParaRPr lang="en-US"/>
          </a:p>
        </p:txBody>
      </p:sp>
      <p:sp>
        <p:nvSpPr>
          <p:cNvPr id="186370" name="Rectangle 2"/>
          <p:cNvSpPr>
            <a:spLocks noGrp="1" noChangeArrowheads="1"/>
          </p:cNvSpPr>
          <p:nvPr>
            <p:ph type="title"/>
          </p:nvPr>
        </p:nvSpPr>
        <p:spPr/>
        <p:txBody>
          <a:bodyPr/>
          <a:lstStyle/>
          <a:p>
            <a:r>
              <a:rPr lang="en-US"/>
              <a:t>Follow up</a:t>
            </a:r>
          </a:p>
        </p:txBody>
      </p:sp>
      <p:sp>
        <p:nvSpPr>
          <p:cNvPr id="186371" name="Rectangle 3"/>
          <p:cNvSpPr>
            <a:spLocks noGrp="1" noChangeArrowheads="1"/>
          </p:cNvSpPr>
          <p:nvPr>
            <p:ph type="body" idx="1"/>
          </p:nvPr>
        </p:nvSpPr>
        <p:spPr/>
        <p:txBody>
          <a:bodyPr/>
          <a:lstStyle/>
          <a:p>
            <a:pPr>
              <a:lnSpc>
                <a:spcPct val="90000"/>
              </a:lnSpc>
            </a:pPr>
            <a:r>
              <a:rPr lang="en-US" sz="2800"/>
              <a:t>NIST:  National Institute of Standards</a:t>
            </a:r>
          </a:p>
          <a:p>
            <a:pPr lvl="1">
              <a:lnSpc>
                <a:spcPct val="90000"/>
              </a:lnSpc>
            </a:pPr>
            <a:r>
              <a:rPr lang="en-US" sz="2400"/>
              <a:t>Founded to make fire fighting equipment interoperable across municipal boundaries</a:t>
            </a:r>
          </a:p>
          <a:p>
            <a:pPr lvl="1">
              <a:lnSpc>
                <a:spcPct val="90000"/>
              </a:lnSpc>
            </a:pPr>
            <a:r>
              <a:rPr lang="en-US" sz="2400"/>
              <a:t>Now tasked with standards that support commerce</a:t>
            </a:r>
          </a:p>
          <a:p>
            <a:pPr>
              <a:lnSpc>
                <a:spcPct val="90000"/>
              </a:lnSpc>
            </a:pPr>
            <a:r>
              <a:rPr lang="en-US" sz="2800"/>
              <a:t>NSA:  National Security Agency</a:t>
            </a:r>
          </a:p>
          <a:p>
            <a:pPr lvl="1">
              <a:lnSpc>
                <a:spcPct val="90000"/>
              </a:lnSpc>
            </a:pPr>
            <a:r>
              <a:rPr lang="en-US" sz="2400"/>
              <a:t>Signals Intelligence</a:t>
            </a:r>
          </a:p>
          <a:p>
            <a:pPr lvl="1">
              <a:lnSpc>
                <a:spcPct val="90000"/>
              </a:lnSpc>
            </a:pPr>
            <a:r>
              <a:rPr lang="en-US" sz="2400"/>
              <a:t>Protect all sensitive information for DoD</a:t>
            </a:r>
          </a:p>
          <a:p>
            <a:pPr lvl="1">
              <a:lnSpc>
                <a:spcPct val="90000"/>
              </a:lnSpc>
            </a:pPr>
            <a:r>
              <a:rPr lang="en-US" sz="2400"/>
              <a:t>Make the Internet safe for commerce (expanded interpretation of mission in last decade)</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10:46</a:t>
            </a:fld>
            <a:endParaRPr lang="en-US"/>
          </a:p>
        </p:txBody>
      </p:sp>
      <p:sp>
        <p:nvSpPr>
          <p:cNvPr id="188418" name="Rectangle 2"/>
          <p:cNvSpPr>
            <a:spLocks noGrp="1" noChangeArrowheads="1"/>
          </p:cNvSpPr>
          <p:nvPr>
            <p:ph type="title"/>
          </p:nvPr>
        </p:nvSpPr>
        <p:spPr/>
        <p:txBody>
          <a:bodyPr/>
          <a:lstStyle/>
          <a:p>
            <a:r>
              <a:rPr lang="en-US"/>
              <a:t>NIST and NSA</a:t>
            </a:r>
          </a:p>
        </p:txBody>
      </p:sp>
      <p:sp>
        <p:nvSpPr>
          <p:cNvPr id="188419" name="Rectangle 3"/>
          <p:cNvSpPr>
            <a:spLocks noGrp="1" noChangeArrowheads="1"/>
          </p:cNvSpPr>
          <p:nvPr>
            <p:ph type="body" idx="1"/>
          </p:nvPr>
        </p:nvSpPr>
        <p:spPr/>
        <p:txBody>
          <a:bodyPr/>
          <a:lstStyle/>
          <a:p>
            <a:r>
              <a:rPr lang="en-US"/>
              <a:t>Both agencies are involved in CC and Crypto certification</a:t>
            </a:r>
          </a:p>
          <a:p>
            <a:r>
              <a:rPr lang="en-US"/>
              <a:t>NIST is the agency designated with to evaluated Engineering Assurance Levels 1 - 5 and FIPS crypto</a:t>
            </a:r>
          </a:p>
          <a:p>
            <a:r>
              <a:rPr lang="en-US"/>
              <a:t>NSA is the agency designated to evaluate EAL 6 and 7 and DoD crypto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10:46</a:t>
            </a:fld>
            <a:endParaRPr lang="en-US"/>
          </a:p>
        </p:txBody>
      </p:sp>
      <p:sp>
        <p:nvSpPr>
          <p:cNvPr id="190466" name="Rectangle 2"/>
          <p:cNvSpPr>
            <a:spLocks noGrp="1" noChangeArrowheads="1"/>
          </p:cNvSpPr>
          <p:nvPr>
            <p:ph type="title"/>
          </p:nvPr>
        </p:nvSpPr>
        <p:spPr/>
        <p:txBody>
          <a:bodyPr/>
          <a:lstStyle/>
          <a:p>
            <a:r>
              <a:rPr lang="en-US"/>
              <a:t>NSA’s Crypto levels</a:t>
            </a:r>
          </a:p>
        </p:txBody>
      </p:sp>
      <p:sp>
        <p:nvSpPr>
          <p:cNvPr id="190467" name="Rectangle 3"/>
          <p:cNvSpPr>
            <a:spLocks noGrp="1" noChangeArrowheads="1"/>
          </p:cNvSpPr>
          <p:nvPr>
            <p:ph type="body" idx="1"/>
          </p:nvPr>
        </p:nvSpPr>
        <p:spPr/>
        <p:txBody>
          <a:bodyPr/>
          <a:lstStyle/>
          <a:p>
            <a:pPr>
              <a:lnSpc>
                <a:spcPct val="90000"/>
              </a:lnSpc>
            </a:pPr>
            <a:r>
              <a:rPr lang="en-US" sz="2800"/>
              <a:t>Type 1:  Used for classified information.  Tamper resistant.  No tempest radiation.  Uses NSA certified algorithms.</a:t>
            </a:r>
          </a:p>
          <a:p>
            <a:pPr>
              <a:lnSpc>
                <a:spcPct val="90000"/>
              </a:lnSpc>
            </a:pPr>
            <a:r>
              <a:rPr lang="en-US" sz="2800"/>
              <a:t>Type 2:  NSA endorsed for telecommunications.  Not for classified data.  Government proprietary algorithms.</a:t>
            </a:r>
          </a:p>
          <a:p>
            <a:pPr>
              <a:lnSpc>
                <a:spcPct val="90000"/>
              </a:lnSpc>
            </a:pPr>
            <a:r>
              <a:rPr lang="en-US" sz="2800"/>
              <a:t>Type 3:  NIST certified FIPS crypto</a:t>
            </a:r>
          </a:p>
          <a:p>
            <a:pPr>
              <a:lnSpc>
                <a:spcPct val="90000"/>
              </a:lnSpc>
            </a:pPr>
            <a:r>
              <a:rPr lang="en-US" sz="2800"/>
              <a:t>Type 4:  Registered with NIST but not certified</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10:46</a:t>
            </a:fld>
            <a:endParaRPr lang="en-US"/>
          </a:p>
        </p:txBody>
      </p:sp>
      <p:sp>
        <p:nvSpPr>
          <p:cNvPr id="208898" name="Rectangle 2"/>
          <p:cNvSpPr>
            <a:spLocks noGrp="1" noChangeArrowheads="1"/>
          </p:cNvSpPr>
          <p:nvPr>
            <p:ph type="title"/>
          </p:nvPr>
        </p:nvSpPr>
        <p:spPr/>
        <p:txBody>
          <a:bodyPr/>
          <a:lstStyle/>
          <a:p>
            <a:pPr>
              <a:lnSpc>
                <a:spcPct val="90000"/>
              </a:lnSpc>
            </a:pPr>
            <a:r>
              <a:rPr lang="en-US" sz="3600"/>
              <a:t>Issues</a:t>
            </a:r>
          </a:p>
        </p:txBody>
      </p:sp>
      <p:sp>
        <p:nvSpPr>
          <p:cNvPr id="208899" name="Rectangle 3"/>
          <p:cNvSpPr>
            <a:spLocks noGrp="1" noChangeArrowheads="1"/>
          </p:cNvSpPr>
          <p:nvPr>
            <p:ph type="body" idx="1"/>
          </p:nvPr>
        </p:nvSpPr>
        <p:spPr/>
        <p:txBody>
          <a:bodyPr/>
          <a:lstStyle/>
          <a:p>
            <a:pPr>
              <a:lnSpc>
                <a:spcPct val="90000"/>
              </a:lnSpc>
            </a:pPr>
            <a:r>
              <a:rPr lang="en-US" sz="2400"/>
              <a:t>Sullivan and R Anderson present two perspectives on the result</a:t>
            </a:r>
          </a:p>
          <a:p>
            <a:pPr lvl="1">
              <a:lnSpc>
                <a:spcPct val="90000"/>
              </a:lnSpc>
            </a:pPr>
            <a:r>
              <a:rPr lang="en-US" sz="2000"/>
              <a:t>“Orange Book” over promised for formal methods</a:t>
            </a:r>
          </a:p>
          <a:p>
            <a:pPr lvl="1">
              <a:lnSpc>
                <a:spcPct val="90000"/>
              </a:lnSpc>
            </a:pPr>
            <a:r>
              <a:rPr lang="en-US" sz="2000"/>
              <a:t>Organizations failed to deliver most trusted products</a:t>
            </a:r>
          </a:p>
          <a:p>
            <a:pPr lvl="2">
              <a:lnSpc>
                <a:spcPct val="90000"/>
              </a:lnSpc>
            </a:pPr>
            <a:r>
              <a:rPr lang="en-US" sz="1800"/>
              <a:t>Good engineers thought they weren’t solving the </a:t>
            </a:r>
            <a:r>
              <a:rPr lang="en-US" sz="1800" b="1"/>
              <a:t>real</a:t>
            </a:r>
            <a:r>
              <a:rPr lang="en-US" sz="1800"/>
              <a:t> problems</a:t>
            </a:r>
          </a:p>
          <a:p>
            <a:pPr lvl="1">
              <a:lnSpc>
                <a:spcPct val="90000"/>
              </a:lnSpc>
            </a:pPr>
            <a:r>
              <a:rPr lang="en-US" sz="2000"/>
              <a:t>Common Criteria attempt to avoid some Orange Book faults</a:t>
            </a:r>
          </a:p>
          <a:p>
            <a:pPr lvl="2">
              <a:lnSpc>
                <a:spcPct val="90000"/>
              </a:lnSpc>
            </a:pPr>
            <a:r>
              <a:rPr lang="en-US" sz="1800"/>
              <a:t>Still:  some science, some science fiction (EAL 6 and 7)</a:t>
            </a:r>
          </a:p>
          <a:p>
            <a:pPr lvl="1">
              <a:lnSpc>
                <a:spcPct val="90000"/>
              </a:lnSpc>
            </a:pPr>
            <a:r>
              <a:rPr lang="en-US" sz="2000"/>
              <a:t>Can post-hoc analysis ever work?</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10:46</a:t>
            </a:fld>
            <a:endParaRPr lang="en-US"/>
          </a:p>
        </p:txBody>
      </p:sp>
      <p:sp>
        <p:nvSpPr>
          <p:cNvPr id="229378" name="Rectangle 2"/>
          <p:cNvSpPr>
            <a:spLocks noGrp="1" noChangeArrowheads="1"/>
          </p:cNvSpPr>
          <p:nvPr>
            <p:ph type="title"/>
          </p:nvPr>
        </p:nvSpPr>
        <p:spPr/>
        <p:txBody>
          <a:bodyPr/>
          <a:lstStyle/>
          <a:p>
            <a:r>
              <a:rPr lang="en-US"/>
              <a:t>DoD practice</a:t>
            </a:r>
          </a:p>
        </p:txBody>
      </p:sp>
      <p:sp>
        <p:nvSpPr>
          <p:cNvPr id="229379" name="Rectangle 3"/>
          <p:cNvSpPr>
            <a:spLocks noGrp="1" noChangeArrowheads="1"/>
          </p:cNvSpPr>
          <p:nvPr>
            <p:ph type="body" idx="1"/>
          </p:nvPr>
        </p:nvSpPr>
        <p:spPr/>
        <p:txBody>
          <a:bodyPr/>
          <a:lstStyle/>
          <a:p>
            <a:r>
              <a:rPr lang="en-US"/>
              <a:t>Practice is less strict than the dogma</a:t>
            </a:r>
          </a:p>
          <a:p>
            <a:r>
              <a:rPr lang="en-US"/>
              <a:t>New “COTS strategy” appears to bypass CC and Orange Book</a:t>
            </a:r>
          </a:p>
          <a:p>
            <a:r>
              <a:rPr lang="en-US"/>
              <a:t>Evaluation has become a barrier to procurement</a:t>
            </a:r>
          </a:p>
          <a:p>
            <a:pPr lvl="1"/>
            <a:r>
              <a:rPr lang="en-US"/>
              <a:t>If I ask for too much assurance and my procurement is delayed I fail at my mission</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10:46</a:t>
            </a:fld>
            <a:endParaRPr lang="en-US"/>
          </a:p>
        </p:txBody>
      </p:sp>
      <p:sp>
        <p:nvSpPr>
          <p:cNvPr id="104450" name="Rectangle 2"/>
          <p:cNvSpPr>
            <a:spLocks noGrp="1" noChangeArrowheads="1"/>
          </p:cNvSpPr>
          <p:nvPr>
            <p:ph type="title"/>
          </p:nvPr>
        </p:nvSpPr>
        <p:spPr/>
        <p:txBody>
          <a:bodyPr/>
          <a:lstStyle/>
          <a:p>
            <a:r>
              <a:rPr lang="en-US" sz="4000" dirty="0"/>
              <a:t>Looking Forward</a:t>
            </a:r>
          </a:p>
        </p:txBody>
      </p:sp>
      <p:sp>
        <p:nvSpPr>
          <p:cNvPr id="104451" name="Rectangle 3"/>
          <p:cNvSpPr>
            <a:spLocks noGrp="1" noChangeArrowheads="1"/>
          </p:cNvSpPr>
          <p:nvPr>
            <p:ph type="body" idx="1"/>
          </p:nvPr>
        </p:nvSpPr>
        <p:spPr/>
        <p:txBody>
          <a:bodyPr/>
          <a:lstStyle/>
          <a:p>
            <a:r>
              <a:rPr lang="en-US" sz="2800" dirty="0"/>
              <a:t>Good luck on the exam!</a:t>
            </a:r>
          </a:p>
          <a:p>
            <a:r>
              <a:rPr lang="en-US" sz="2800" dirty="0"/>
              <a:t>Remember to hand in your term paper proposal at exam</a:t>
            </a:r>
          </a:p>
          <a:p>
            <a:r>
              <a:rPr lang="en-US" sz="2800" dirty="0"/>
              <a:t>Have fun with Professor Binkley!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88066" name="Rectangle 2"/>
          <p:cNvSpPr>
            <a:spLocks noGrp="1" noChangeArrowheads="1"/>
          </p:cNvSpPr>
          <p:nvPr>
            <p:ph type="title"/>
          </p:nvPr>
        </p:nvSpPr>
        <p:spPr/>
        <p:txBody>
          <a:bodyPr/>
          <a:lstStyle/>
          <a:p>
            <a:r>
              <a:rPr lang="en-US" sz="3600"/>
              <a:t>Discussion points:</a:t>
            </a:r>
          </a:p>
        </p:txBody>
      </p:sp>
      <p:sp>
        <p:nvSpPr>
          <p:cNvPr id="88067" name="Rectangle 3"/>
          <p:cNvSpPr>
            <a:spLocks noGrp="1" noChangeArrowheads="1"/>
          </p:cNvSpPr>
          <p:nvPr>
            <p:ph type="body" idx="1"/>
          </p:nvPr>
        </p:nvSpPr>
        <p:spPr/>
        <p:txBody>
          <a:bodyPr/>
          <a:lstStyle/>
          <a:p>
            <a:r>
              <a:rPr lang="en-US" sz="2400" dirty="0"/>
              <a:t>Who’s flying</a:t>
            </a:r>
            <a:r>
              <a:rPr lang="en-US" sz="2400" dirty="0" smtClean="0"/>
              <a:t>?</a:t>
            </a:r>
          </a:p>
          <a:p>
            <a:pPr lvl="1"/>
            <a:r>
              <a:rPr lang="en-US" sz="2000" dirty="0" smtClean="0"/>
              <a:t>How many hours have they been awake?</a:t>
            </a:r>
          </a:p>
          <a:p>
            <a:r>
              <a:rPr lang="en-US" sz="2400" dirty="0"/>
              <a:t>How long have the airframes been in service?</a:t>
            </a:r>
          </a:p>
          <a:p>
            <a:r>
              <a:rPr lang="en-US" sz="2400" dirty="0"/>
              <a:t>Risk/benefit:  If you want to go into space you don’t have a lot of choices</a:t>
            </a:r>
          </a:p>
          <a:p>
            <a:pPr lvl="1"/>
            <a:r>
              <a:rPr lang="en-US" sz="2000" dirty="0"/>
              <a:t>Best to limit to “apples to apples”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10:46</a:t>
            </a:fld>
            <a:endParaRPr lang="en-US"/>
          </a:p>
        </p:txBody>
      </p:sp>
      <p:sp>
        <p:nvSpPr>
          <p:cNvPr id="228354" name="Rectangle 2"/>
          <p:cNvSpPr>
            <a:spLocks noGrp="1" noChangeArrowheads="1"/>
          </p:cNvSpPr>
          <p:nvPr>
            <p:ph type="title"/>
          </p:nvPr>
        </p:nvSpPr>
        <p:spPr/>
        <p:txBody>
          <a:bodyPr/>
          <a:lstStyle/>
          <a:p>
            <a:r>
              <a:rPr lang="en-US" sz="4000"/>
              <a:t>Thank you!</a:t>
            </a:r>
          </a:p>
        </p:txBody>
      </p:sp>
      <p:sp>
        <p:nvSpPr>
          <p:cNvPr id="228355"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90114" name="Rectangle 2"/>
          <p:cNvSpPr>
            <a:spLocks noGrp="1" noChangeArrowheads="1"/>
          </p:cNvSpPr>
          <p:nvPr>
            <p:ph type="title"/>
          </p:nvPr>
        </p:nvSpPr>
        <p:spPr/>
        <p:txBody>
          <a:bodyPr/>
          <a:lstStyle/>
          <a:p>
            <a:r>
              <a:rPr lang="en-US" sz="3600"/>
              <a:t>Trusting Commercial Aircraft</a:t>
            </a:r>
          </a:p>
        </p:txBody>
      </p:sp>
      <p:sp>
        <p:nvSpPr>
          <p:cNvPr id="90115" name="Rectangle 3"/>
          <p:cNvSpPr>
            <a:spLocks noGrp="1" noChangeArrowheads="1"/>
          </p:cNvSpPr>
          <p:nvPr>
            <p:ph type="body" idx="1"/>
          </p:nvPr>
        </p:nvSpPr>
        <p:spPr/>
        <p:txBody>
          <a:bodyPr/>
          <a:lstStyle/>
          <a:p>
            <a:pPr>
              <a:lnSpc>
                <a:spcPct val="90000"/>
              </a:lnSpc>
            </a:pPr>
            <a:r>
              <a:rPr lang="en-US" sz="2400"/>
              <a:t>Specification integrity</a:t>
            </a:r>
          </a:p>
          <a:p>
            <a:pPr lvl="1">
              <a:lnSpc>
                <a:spcPct val="90000"/>
              </a:lnSpc>
            </a:pPr>
            <a:r>
              <a:rPr lang="en-US" sz="2000"/>
              <a:t>Clear scope of project; goal of aircraft</a:t>
            </a:r>
          </a:p>
          <a:p>
            <a:pPr>
              <a:lnSpc>
                <a:spcPct val="90000"/>
              </a:lnSpc>
            </a:pPr>
            <a:r>
              <a:rPr lang="en-US" sz="2400"/>
              <a:t>Design integrity</a:t>
            </a:r>
          </a:p>
          <a:p>
            <a:pPr lvl="1">
              <a:lnSpc>
                <a:spcPct val="90000"/>
              </a:lnSpc>
            </a:pPr>
            <a:r>
              <a:rPr lang="en-US" sz="2000"/>
              <a:t>State of the art engineering analysis of design</a:t>
            </a:r>
          </a:p>
          <a:p>
            <a:pPr lvl="1">
              <a:lnSpc>
                <a:spcPct val="90000"/>
              </a:lnSpc>
            </a:pPr>
            <a:r>
              <a:rPr lang="en-US" sz="2000"/>
              <a:t>Extensive modeling (physical and simulation) based on established best-practices of a mature engineering discipline</a:t>
            </a:r>
          </a:p>
          <a:p>
            <a:pPr lvl="1">
              <a:lnSpc>
                <a:spcPct val="90000"/>
              </a:lnSpc>
            </a:pPr>
            <a:r>
              <a:rPr lang="en-US" sz="2000"/>
              <a:t>FAA review</a:t>
            </a:r>
          </a:p>
          <a:p>
            <a:pPr>
              <a:lnSpc>
                <a:spcPct val="90000"/>
              </a:lnSpc>
            </a:pPr>
            <a:r>
              <a:rPr lang="en-US" sz="2400"/>
              <a:t>Manufacturing integrity</a:t>
            </a:r>
          </a:p>
          <a:p>
            <a:pPr lvl="1">
              <a:lnSpc>
                <a:spcPct val="90000"/>
              </a:lnSpc>
            </a:pPr>
            <a:r>
              <a:rPr lang="en-US" sz="2000"/>
              <a:t>Extensive process controls and tests for all components</a:t>
            </a:r>
          </a:p>
          <a:p>
            <a:pPr lvl="1">
              <a:lnSpc>
                <a:spcPct val="90000"/>
              </a:lnSpc>
            </a:pPr>
            <a:r>
              <a:rPr lang="en-US" sz="2000"/>
              <a:t>Rigor appropriate to risk (entertainment system vs. autopilot)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96258" name="Rectangle 2"/>
          <p:cNvSpPr>
            <a:spLocks noGrp="1" noChangeArrowheads="1"/>
          </p:cNvSpPr>
          <p:nvPr>
            <p:ph type="title"/>
          </p:nvPr>
        </p:nvSpPr>
        <p:spPr/>
        <p:txBody>
          <a:bodyPr/>
          <a:lstStyle/>
          <a:p>
            <a:r>
              <a:rPr lang="en-US" sz="3600"/>
              <a:t>Trusting  Commercial Aircraft</a:t>
            </a:r>
          </a:p>
        </p:txBody>
      </p:sp>
      <p:sp>
        <p:nvSpPr>
          <p:cNvPr id="96259" name="Rectangle 3"/>
          <p:cNvSpPr>
            <a:spLocks noGrp="1" noChangeArrowheads="1"/>
          </p:cNvSpPr>
          <p:nvPr>
            <p:ph type="body" idx="1"/>
          </p:nvPr>
        </p:nvSpPr>
        <p:spPr/>
        <p:txBody>
          <a:bodyPr/>
          <a:lstStyle/>
          <a:p>
            <a:pPr>
              <a:lnSpc>
                <a:spcPct val="90000"/>
              </a:lnSpc>
            </a:pPr>
            <a:r>
              <a:rPr lang="en-US" sz="2400"/>
              <a:t>Operational integrity</a:t>
            </a:r>
          </a:p>
          <a:p>
            <a:pPr lvl="1">
              <a:lnSpc>
                <a:spcPct val="90000"/>
              </a:lnSpc>
            </a:pPr>
            <a:r>
              <a:rPr lang="en-US" sz="2000"/>
              <a:t>Maintenance is performed by certified mechanics </a:t>
            </a:r>
          </a:p>
          <a:p>
            <a:pPr lvl="1">
              <a:lnSpc>
                <a:spcPct val="90000"/>
              </a:lnSpc>
            </a:pPr>
            <a:r>
              <a:rPr lang="en-US" sz="2000"/>
              <a:t>Maintenance performed on schedule</a:t>
            </a:r>
          </a:p>
          <a:p>
            <a:pPr lvl="1">
              <a:lnSpc>
                <a:spcPct val="90000"/>
              </a:lnSpc>
            </a:pPr>
            <a:r>
              <a:rPr lang="en-US" sz="2000"/>
              <a:t>Maintenance includes diagnostic measurements confirming conformance to design specifications</a:t>
            </a:r>
          </a:p>
          <a:p>
            <a:pPr lvl="1">
              <a:lnSpc>
                <a:spcPct val="90000"/>
              </a:lnSpc>
            </a:pPr>
            <a:r>
              <a:rPr lang="en-US" sz="2000"/>
              <a:t>Pilot is licensed to fly</a:t>
            </a:r>
          </a:p>
          <a:p>
            <a:pPr lvl="1">
              <a:lnSpc>
                <a:spcPct val="90000"/>
              </a:lnSpc>
            </a:pPr>
            <a:r>
              <a:rPr lang="en-US" sz="2000"/>
              <a:t>Pilot inspects aircraft prior to flight (and she’s on the plane!)</a:t>
            </a:r>
          </a:p>
          <a:p>
            <a:pPr lvl="1">
              <a:lnSpc>
                <a:spcPct val="90000"/>
              </a:lnSpc>
            </a:pPr>
            <a:r>
              <a:rPr lang="en-US" sz="2000"/>
              <a:t>Pilot does not perform maintenance (Separation of duty)</a:t>
            </a:r>
          </a:p>
          <a:p>
            <a:pPr>
              <a:lnSpc>
                <a:spcPct val="90000"/>
              </a:lnSpc>
            </a:pPr>
            <a:r>
              <a:rPr lang="en-US" sz="2400"/>
              <a:t>Feedback</a:t>
            </a:r>
          </a:p>
          <a:p>
            <a:pPr lvl="1">
              <a:lnSpc>
                <a:spcPct val="90000"/>
              </a:lnSpc>
            </a:pPr>
            <a:r>
              <a:rPr lang="en-US" sz="2000"/>
              <a:t>Independent investigation of failures</a:t>
            </a:r>
          </a:p>
          <a:p>
            <a:pPr lvl="1">
              <a:lnSpc>
                <a:spcPct val="90000"/>
              </a:lnSpc>
            </a:pPr>
            <a:r>
              <a:rPr lang="en-US" sz="2000"/>
              <a:t>If design defects or manufacturing defects are identified the entire fleet can be grounded or repaired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92162" name="Rectangle 2"/>
          <p:cNvSpPr>
            <a:spLocks noGrp="1" noChangeArrowheads="1"/>
          </p:cNvSpPr>
          <p:nvPr>
            <p:ph type="title"/>
          </p:nvPr>
        </p:nvSpPr>
        <p:spPr/>
        <p:txBody>
          <a:bodyPr/>
          <a:lstStyle/>
          <a:p>
            <a:r>
              <a:rPr lang="en-US" sz="3600"/>
              <a:t>Are all Aircraft Trustworthy?</a:t>
            </a:r>
          </a:p>
        </p:txBody>
      </p:sp>
      <p:sp>
        <p:nvSpPr>
          <p:cNvPr id="92163" name="Rectangle 3"/>
          <p:cNvSpPr>
            <a:spLocks noGrp="1" noChangeArrowheads="1"/>
          </p:cNvSpPr>
          <p:nvPr>
            <p:ph type="body" idx="1"/>
          </p:nvPr>
        </p:nvSpPr>
        <p:spPr/>
        <p:txBody>
          <a:bodyPr/>
          <a:lstStyle/>
          <a:p>
            <a:r>
              <a:rPr lang="en-US" sz="2400"/>
              <a:t>Federal regulations reflect risk</a:t>
            </a:r>
          </a:p>
          <a:p>
            <a:r>
              <a:rPr lang="en-US" sz="2400"/>
              <a:t>Crudely:  Level of assurance increases as potential cost of failure increases</a:t>
            </a:r>
          </a:p>
          <a:p>
            <a:r>
              <a:rPr lang="en-US" sz="2400"/>
              <a:t>Commercial aviation is “high assurance”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170694-7F26-4244-AD62-A0EB54B301CC}" type="datetime8">
              <a:rPr lang="en-US"/>
              <a:pPr/>
              <a:t>11/1/10 10:37</a:t>
            </a:fld>
            <a:endParaRPr lang="en-US"/>
          </a:p>
        </p:txBody>
      </p:sp>
      <p:sp>
        <p:nvSpPr>
          <p:cNvPr id="94210" name="Rectangle 2"/>
          <p:cNvSpPr>
            <a:spLocks noGrp="1" noChangeArrowheads="1"/>
          </p:cNvSpPr>
          <p:nvPr>
            <p:ph type="title"/>
          </p:nvPr>
        </p:nvSpPr>
        <p:spPr/>
        <p:txBody>
          <a:bodyPr/>
          <a:lstStyle/>
          <a:p>
            <a:r>
              <a:rPr lang="en-US" sz="3600"/>
              <a:t>Can you trust systems that include software?</a:t>
            </a:r>
          </a:p>
        </p:txBody>
      </p:sp>
      <p:sp>
        <p:nvSpPr>
          <p:cNvPr id="94211" name="Rectangle 3"/>
          <p:cNvSpPr>
            <a:spLocks noGrp="1" noChangeArrowheads="1"/>
          </p:cNvSpPr>
          <p:nvPr>
            <p:ph type="body" idx="1"/>
          </p:nvPr>
        </p:nvSpPr>
        <p:spPr/>
        <p:txBody>
          <a:bodyPr/>
          <a:lstStyle/>
          <a:p>
            <a:r>
              <a:rPr lang="en-US" sz="2400"/>
              <a:t>Some modern aircraft are “fly by wire”</a:t>
            </a:r>
          </a:p>
          <a:p>
            <a:r>
              <a:rPr lang="en-US" sz="2400"/>
              <a:t>How do we trust them?</a:t>
            </a:r>
          </a:p>
          <a:p>
            <a:r>
              <a:rPr lang="en-US" sz="2400"/>
              <a:t>FAA</a:t>
            </a:r>
          </a:p>
          <a:p>
            <a:pPr lvl="1"/>
            <a:r>
              <a:rPr lang="en-US" sz="2000"/>
              <a:t>Lots of testing</a:t>
            </a:r>
          </a:p>
          <a:p>
            <a:pPr lvl="1"/>
            <a:r>
              <a:rPr lang="en-US" sz="2000"/>
              <a:t>Lots of review</a:t>
            </a:r>
          </a:p>
          <a:p>
            <a:pPr lvl="1"/>
            <a:r>
              <a:rPr lang="en-US" sz="2000"/>
              <a:t>Lots of process-based controls of both</a:t>
            </a:r>
          </a:p>
          <a:p>
            <a:r>
              <a:rPr lang="en-US" sz="2400"/>
              <a:t>Techniques that work for high assurance embedded systems are hard to scale</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USEAMSFONTS" val="0"/>
  <p:tag name="EMBEDFONTS" val="0"/>
  <p:tag name="USEBOLDAMS" val="0"/>
  <p:tag name="DEFAULTDISPLAYSOURCE" val="\documentclass{slides}\pagestyle{empty}&#10;\begin{document}&#10;&#10;\end{document}&#10;"/>
  <p:tag name="TEX2PS" val="latex $(base).tex; dvips -D $(res) -E -o $(base).ps $(base).dvi"/>
  <p:tag name="EXTERNALEDITCOMMAND" val="notepad %"/>
  <p:tag name="GHOSTSCRIPTCOMMAND" val="gswin32c"/>
  <p:tag name="DEFAULTFONTSIZE" val="10"/>
  <p:tag name="DEFAULTBITMAP" val="pngmono"/>
  <p:tag name="DEFAULTBLEND" val="0"/>
  <p:tag name="DEFAULTTRANSPARENT" val="0"/>
  <p:tag name="DEFAULTWORKAROUNDTRANSPARENCYBUG" val="0"/>
  <p:tag name="DEFAULTRESOLUTION" val="1200"/>
  <p:tag name="DEFAULTWORDWRAP" val="0"/>
  <p:tag name="DEFAULTMAGNIFICATION" val="2000"/>
  <p:tag name="DEFAULTWIDTH" val="0"/>
  <p:tag name="DEFAULTHEIGHT" val="0"/>
</p:tagLst>
</file>

<file path=ppt/theme/theme1.xml><?xml version="1.0" encoding="utf-8"?>
<a:theme xmlns:a="http://schemas.openxmlformats.org/drawingml/2006/main" name="Lecture2">
  <a:themeElements>
    <a:clrScheme name="Lectur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Lecture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8" charset="0"/>
          </a:defRPr>
        </a:defPPr>
      </a:lstStyle>
    </a:lnDef>
  </a:objectDefaults>
  <a:extraClrSchemeLst>
    <a:extraClrScheme>
      <a:clrScheme name="Lectur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ctur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ctur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ctur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ctur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ctur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cture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ctur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ctur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ctur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ctur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ctur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HD:Users:hook:Instruction:Security:Lecture2.ppt</Template>
  <TotalTime>19489</TotalTime>
  <Words>2417</Words>
  <Application>Microsoft Macintosh PowerPoint</Application>
  <PresentationFormat>On-screen Show (4:3)</PresentationFormat>
  <Paragraphs>403</Paragraphs>
  <Slides>50</Slides>
  <Notes>46</Notes>
  <HiddenSlides>0</HiddenSlides>
  <MMClips>0</MMClips>
  <ScaleCrop>false</ScaleCrop>
  <HeadingPairs>
    <vt:vector size="4" baseType="variant">
      <vt:variant>
        <vt:lpstr>Design Template</vt:lpstr>
      </vt:variant>
      <vt:variant>
        <vt:i4>1</vt:i4>
      </vt:variant>
      <vt:variant>
        <vt:lpstr>Slide Titles</vt:lpstr>
      </vt:variant>
      <vt:variant>
        <vt:i4>50</vt:i4>
      </vt:variant>
    </vt:vector>
  </HeadingPairs>
  <TitlesOfParts>
    <vt:vector size="51" baseType="lpstr">
      <vt:lpstr>Lecture2</vt:lpstr>
      <vt:lpstr>Lecture 9: Assurance &amp; Evaluation</vt:lpstr>
      <vt:lpstr>Note</vt:lpstr>
      <vt:lpstr>Objectives</vt:lpstr>
      <vt:lpstr>Why do you trust an Airplane?</vt:lpstr>
      <vt:lpstr>Discussion points:</vt:lpstr>
      <vt:lpstr>Trusting Commercial Aircraft</vt:lpstr>
      <vt:lpstr>Trusting  Commercial Aircraft</vt:lpstr>
      <vt:lpstr>Are all Aircraft Trustworthy?</vt:lpstr>
      <vt:lpstr>Can you trust systems that include software?</vt:lpstr>
      <vt:lpstr>Trusting Information Systems</vt:lpstr>
      <vt:lpstr>The Analogy</vt:lpstr>
      <vt:lpstr>Ross Anderson on Assurance</vt:lpstr>
      <vt:lpstr>Software Engineering</vt:lpstr>
      <vt:lpstr>Design Assurance (broad)</vt:lpstr>
      <vt:lpstr>Policy Assurance</vt:lpstr>
      <vt:lpstr>Policy Assurance Examples</vt:lpstr>
      <vt:lpstr>Design Assurance (strict)</vt:lpstr>
      <vt:lpstr>Implementation Assurance</vt:lpstr>
      <vt:lpstr>Operational Assurance</vt:lpstr>
      <vt:lpstr>Structure of An Assurance Argument</vt:lpstr>
      <vt:lpstr>Life Cycle</vt:lpstr>
      <vt:lpstr>Life Cycle Assurance</vt:lpstr>
      <vt:lpstr>Assurance</vt:lpstr>
      <vt:lpstr>Confounding Issue</vt:lpstr>
      <vt:lpstr>Anderson:  Incentives</vt:lpstr>
      <vt:lpstr>Incentives</vt:lpstr>
      <vt:lpstr>Quis Custodiet?</vt:lpstr>
      <vt:lpstr>Anderson (cont)</vt:lpstr>
      <vt:lpstr>Anderson scenario</vt:lpstr>
      <vt:lpstr>Evaluation</vt:lpstr>
      <vt:lpstr>Evaluation</vt:lpstr>
      <vt:lpstr>First Step</vt:lpstr>
      <vt:lpstr>Issues</vt:lpstr>
      <vt:lpstr>First Attempt</vt:lpstr>
      <vt:lpstr>Orange Book</vt:lpstr>
      <vt:lpstr>Orange Book (cont)</vt:lpstr>
      <vt:lpstr>Orange Book (cont)</vt:lpstr>
      <vt:lpstr>Orange Book evaluations</vt:lpstr>
      <vt:lpstr>Orange Book issues</vt:lpstr>
      <vt:lpstr>Crypto Standards</vt:lpstr>
      <vt:lpstr>Son of Orange Book</vt:lpstr>
      <vt:lpstr>Evaluation Assurance Level</vt:lpstr>
      <vt:lpstr>Common Criteria</vt:lpstr>
      <vt:lpstr>Follow up</vt:lpstr>
      <vt:lpstr>NIST and NSA</vt:lpstr>
      <vt:lpstr>NSA’s Crypto levels</vt:lpstr>
      <vt:lpstr>Issues</vt:lpstr>
      <vt:lpstr>DoD practice</vt:lpstr>
      <vt:lpstr>Looking Forward</vt:lpstr>
      <vt:lpstr>Thank you!</vt:lpstr>
    </vt:vector>
  </TitlesOfParts>
  <Company>ſ倀ի_</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 Access Control</dc:title>
  <dc:creator>James Hook</dc:creator>
  <cp:lastModifiedBy>James Hook</cp:lastModifiedBy>
  <cp:revision>44</cp:revision>
  <cp:lastPrinted>2005-10-17T17:44:06Z</cp:lastPrinted>
  <dcterms:created xsi:type="dcterms:W3CDTF">2010-11-01T17:37:08Z</dcterms:created>
  <dcterms:modified xsi:type="dcterms:W3CDTF">2010-11-01T23:52:41Z</dcterms:modified>
</cp:coreProperties>
</file>