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notesSlides/notesSlide11.xml" ContentType="application/vnd.openxmlformats-officedocument.presentationml.notes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notesSlides/notesSlide32.xml" ContentType="application/vnd.openxmlformats-officedocument.presentationml.notesSlide+xml"/>
  <Override PartName="/ppt/notesSlides/notesSlide16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notesSlides/notesSlide23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notesSlides/notesSlide18.xml" ContentType="application/vnd.openxmlformats-officedocument.presentationml.notesSlide+xml"/>
  <Default Extension="png" ContentType="image/png"/>
  <Override PartName="/ppt/slides/slide27.xml" ContentType="application/vnd.openxmlformats-officedocument.presentationml.slide+xml"/>
  <Override PartName="/docProps/core.xml" ContentType="application/vnd.openxmlformats-package.core-properties+xml"/>
  <Override PartName="/ppt/slides/slide31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Override PartName="/ppt/notesSlides/notesSlide24.xml" ContentType="application/vnd.openxmlformats-officedocument.presentationml.notes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8.xml" ContentType="application/vnd.openxmlformats-officedocument.presentationml.notesSlide+xml"/>
  <Override PartName="/ppt/theme/theme2.xml" ContentType="application/vnd.openxmlformats-officedocument.theme+xml"/>
  <Override PartName="/ppt/notesSlides/notesSlide27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35.xml" ContentType="application/vnd.openxmlformats-officedocument.presentationml.slide+xml"/>
  <Override PartName="/ppt/notesSlides/notesSlide34.xml" ContentType="application/vnd.openxmlformats-officedocument.presentationml.notesSlide+xml"/>
  <Override PartName="/ppt/notesSlides/notesSlide2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29.xml" ContentType="application/vnd.openxmlformats-officedocument.presentationml.notesSlide+xml"/>
  <Default Extension="xml" ContentType="application/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4.xml" ContentType="application/vnd.openxmlformats-officedocument.presentationml.slide+xml"/>
  <Override PartName="/ppt/slides/slide34.xml" ContentType="application/vnd.openxmlformats-officedocument.presentationml.slide+xml"/>
  <Override PartName="/ppt/notesSlides/notesSlide26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jpeg" ContentType="image/jpeg"/>
  <Override PartName="/ppt/notesSlides/notesSlide33.xml" ContentType="application/vnd.openxmlformats-officedocument.presentationml.notes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tags/tag1.xml" ContentType="application/vnd.openxmlformats-officedocument.presentationml.tags+xml"/>
  <Override PartName="/ppt/slides/slide32.xml" ContentType="application/vnd.openxmlformats-officedocument.presentationml.slide+xml"/>
  <Override PartName="/ppt/notesSlides/notesSlide30.xml" ContentType="application/vnd.openxmlformats-officedocument.presentationml.notes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284" r:id="rId3"/>
    <p:sldId id="297" r:id="rId4"/>
    <p:sldId id="285" r:id="rId5"/>
    <p:sldId id="286" r:id="rId6"/>
    <p:sldId id="282" r:id="rId7"/>
    <p:sldId id="270" r:id="rId8"/>
    <p:sldId id="279" r:id="rId9"/>
    <p:sldId id="271" r:id="rId10"/>
    <p:sldId id="288" r:id="rId11"/>
    <p:sldId id="287" r:id="rId12"/>
    <p:sldId id="269" r:id="rId13"/>
    <p:sldId id="290" r:id="rId14"/>
    <p:sldId id="291" r:id="rId15"/>
    <p:sldId id="292" r:id="rId16"/>
    <p:sldId id="293" r:id="rId17"/>
    <p:sldId id="294" r:id="rId18"/>
    <p:sldId id="295" r:id="rId19"/>
    <p:sldId id="289" r:id="rId20"/>
    <p:sldId id="281" r:id="rId21"/>
    <p:sldId id="272" r:id="rId22"/>
    <p:sldId id="296" r:id="rId23"/>
    <p:sldId id="273" r:id="rId24"/>
    <p:sldId id="274" r:id="rId25"/>
    <p:sldId id="275" r:id="rId26"/>
    <p:sldId id="276" r:id="rId27"/>
    <p:sldId id="277" r:id="rId28"/>
    <p:sldId id="278" r:id="rId29"/>
    <p:sldId id="267" r:id="rId30"/>
    <p:sldId id="260" r:id="rId31"/>
    <p:sldId id="261" r:id="rId32"/>
    <p:sldId id="259" r:id="rId33"/>
    <p:sldId id="262" r:id="rId34"/>
    <p:sldId id="263" r:id="rId35"/>
    <p:sldId id="264" r:id="rId36"/>
    <p:sldId id="298" r:id="rId37"/>
    <p:sldId id="265" r:id="rId38"/>
  </p:sldIdLst>
  <p:sldSz cx="9144000" cy="6858000" type="screen4x3"/>
  <p:notesSz cx="6858000" cy="9144000"/>
  <p:custDataLst>
    <p:tags r:id="rId4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65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65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65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65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65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pitchFamily="-65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pitchFamily="-65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pitchFamily="-65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pitchFamily="-65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chemeClr val="tx1"/>
    </p:penClr>
  </p:showPr>
  <p:clrMru>
    <a:srgbClr val="FFFFD9"/>
    <a:srgbClr val="0000FF"/>
    <a:srgbClr val="88888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32787"/>
    <p:restoredTop sz="90929"/>
  </p:normalViewPr>
  <p:slideViewPr>
    <p:cSldViewPr>
      <p:cViewPr>
        <p:scale>
          <a:sx n="100" d="100"/>
          <a:sy n="100" d="100"/>
        </p:scale>
        <p:origin x="-2264" y="-10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35" Type="http://schemas.openxmlformats.org/officeDocument/2006/relationships/slide" Target="slides/slide3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39" Type="http://schemas.openxmlformats.org/officeDocument/2006/relationships/notesMaster" Target="notesMasters/notesMaster1.xml"/><Relationship Id="rId4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36" Type="http://schemas.openxmlformats.org/officeDocument/2006/relationships/slide" Target="slides/slide35.xml"/><Relationship Id="rId43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theme" Target="theme/theme1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42" Type="http://schemas.openxmlformats.org/officeDocument/2006/relationships/tags" Target="tags/tag1.xml"/><Relationship Id="rId29" Type="http://schemas.openxmlformats.org/officeDocument/2006/relationships/slide" Target="slides/slide28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4" Type="http://schemas.openxmlformats.org/officeDocument/2006/relationships/viewProps" Target="viewProps.xml"/><Relationship Id="rId41" Type="http://schemas.openxmlformats.org/officeDocument/2006/relationships/printerSettings" Target="printerSettings/printerSettings1.bin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419A8E3-C8E6-3045-946F-18736E62327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71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1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1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71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85D5E81-E785-E445-9F65-EC20332CDEF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2A6ABF-228F-914E-B472-C797FF1B7F87}" type="slidenum">
              <a:rPr lang="en-US"/>
              <a:pPr/>
              <a:t>1</a:t>
            </a:fld>
            <a:endParaRPr lang="en-US"/>
          </a:p>
        </p:txBody>
      </p:sp>
      <p:sp>
        <p:nvSpPr>
          <p:cNvPr id="17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0BDD21-B62C-6543-B749-A29B65DCB04E}" type="slidenum">
              <a:rPr lang="en-US"/>
              <a:pPr/>
              <a:t>10</a:t>
            </a:fld>
            <a:endParaRPr lang="en-US"/>
          </a:p>
        </p:txBody>
      </p:sp>
      <p:sp>
        <p:nvSpPr>
          <p:cNvPr id="21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8D6E3A-D516-0242-ACEF-A8938C1CE7A3}" type="slidenum">
              <a:rPr lang="en-US"/>
              <a:pPr/>
              <a:t>11</a:t>
            </a:fld>
            <a:endParaRPr lang="en-US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E10CAF-BF39-9A42-A2C3-1E59D98A7FFF}" type="slidenum">
              <a:rPr lang="en-US"/>
              <a:pPr/>
              <a:t>12</a:t>
            </a:fld>
            <a:endParaRPr lang="en-US"/>
          </a:p>
        </p:txBody>
      </p:sp>
      <p:sp>
        <p:nvSpPr>
          <p:cNvPr id="17613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844F29-7221-ED41-980B-FB92EEF80450}" type="slidenum">
              <a:rPr lang="en-US"/>
              <a:pPr/>
              <a:t>13</a:t>
            </a:fld>
            <a:endParaRPr lang="en-US"/>
          </a:p>
        </p:txBody>
      </p:sp>
      <p:sp>
        <p:nvSpPr>
          <p:cNvPr id="21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89C800-B9A7-254F-A16D-3EC3B14568C6}" type="slidenum">
              <a:rPr lang="en-US"/>
              <a:pPr/>
              <a:t>14</a:t>
            </a:fld>
            <a:endParaRPr lang="en-US"/>
          </a:p>
        </p:txBody>
      </p:sp>
      <p:sp>
        <p:nvSpPr>
          <p:cNvPr id="221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ABC6B1-D277-EF46-B5DE-B96501A3C805}" type="slidenum">
              <a:rPr lang="en-US"/>
              <a:pPr/>
              <a:t>15</a:t>
            </a:fld>
            <a:endParaRPr lang="en-US"/>
          </a:p>
        </p:txBody>
      </p:sp>
      <p:sp>
        <p:nvSpPr>
          <p:cNvPr id="22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E6DA9B-99C4-A44A-A4B4-07D0AF284891}" type="slidenum">
              <a:rPr lang="en-US"/>
              <a:pPr/>
              <a:t>16</a:t>
            </a:fld>
            <a:endParaRPr lang="en-US"/>
          </a:p>
        </p:txBody>
      </p:sp>
      <p:sp>
        <p:nvSpPr>
          <p:cNvPr id="22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3458AB-FAC0-994D-8F93-5E12F79021DC}" type="slidenum">
              <a:rPr lang="en-US"/>
              <a:pPr/>
              <a:t>17</a:t>
            </a:fld>
            <a:endParaRPr lang="en-US"/>
          </a:p>
        </p:txBody>
      </p:sp>
      <p:sp>
        <p:nvSpPr>
          <p:cNvPr id="22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64B678-5242-6B45-8017-1AFC5BEE5603}" type="slidenum">
              <a:rPr lang="en-US"/>
              <a:pPr/>
              <a:t>18</a:t>
            </a:fld>
            <a:endParaRPr lang="en-US"/>
          </a:p>
        </p:txBody>
      </p:sp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E1B658-F674-2F49-B14C-3FA7F4BD9D33}" type="slidenum">
              <a:rPr lang="en-US"/>
              <a:pPr/>
              <a:t>20</a:t>
            </a:fld>
            <a:endParaRPr lang="en-US"/>
          </a:p>
        </p:txBody>
      </p:sp>
      <p:sp>
        <p:nvSpPr>
          <p:cNvPr id="19661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9AD1F0-CA2F-AE48-B0FF-7D74C3658202}" type="slidenum">
              <a:rPr lang="en-US"/>
              <a:pPr/>
              <a:t>2</a:t>
            </a:fld>
            <a:endParaRPr lang="en-US"/>
          </a:p>
        </p:txBody>
      </p:sp>
      <p:sp>
        <p:nvSpPr>
          <p:cNvPr id="20787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5333D5-1CBC-B440-84D9-65BE968C223F}" type="slidenum">
              <a:rPr lang="en-US"/>
              <a:pPr/>
              <a:t>21</a:t>
            </a:fld>
            <a:endParaRPr lang="en-US"/>
          </a:p>
        </p:txBody>
      </p:sp>
      <p:sp>
        <p:nvSpPr>
          <p:cNvPr id="17817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42C3A5-24A0-DC4C-BFCF-7E4F7D211355}" type="slidenum">
              <a:rPr lang="en-US"/>
              <a:pPr/>
              <a:t>23</a:t>
            </a:fld>
            <a:endParaRPr lang="en-US"/>
          </a:p>
        </p:txBody>
      </p:sp>
      <p:sp>
        <p:nvSpPr>
          <p:cNvPr id="17920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523F3F-416D-6B4F-ADD8-D7EB441823D2}" type="slidenum">
              <a:rPr lang="en-US"/>
              <a:pPr/>
              <a:t>24</a:t>
            </a:fld>
            <a:endParaRPr lang="en-US"/>
          </a:p>
        </p:txBody>
      </p:sp>
      <p:sp>
        <p:nvSpPr>
          <p:cNvPr id="18022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6143CC-CB55-F244-BF39-05BE9C39048F}" type="slidenum">
              <a:rPr lang="en-US"/>
              <a:pPr/>
              <a:t>25</a:t>
            </a:fld>
            <a:endParaRPr lang="en-US"/>
          </a:p>
        </p:txBody>
      </p:sp>
      <p:sp>
        <p:nvSpPr>
          <p:cNvPr id="18125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CA61C7-FBBD-FC4B-AEDA-DD7181BD651E}" type="slidenum">
              <a:rPr lang="en-US"/>
              <a:pPr/>
              <a:t>26</a:t>
            </a:fld>
            <a:endParaRPr lang="en-US"/>
          </a:p>
        </p:txBody>
      </p:sp>
      <p:sp>
        <p:nvSpPr>
          <p:cNvPr id="18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9108E3-96CD-CA45-88AA-F6B9A2FABB28}" type="slidenum">
              <a:rPr lang="en-US"/>
              <a:pPr/>
              <a:t>27</a:t>
            </a:fld>
            <a:endParaRPr lang="en-US"/>
          </a:p>
        </p:txBody>
      </p:sp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41D27E-5048-4145-9116-602003C02299}" type="slidenum">
              <a:rPr lang="en-US"/>
              <a:pPr/>
              <a:t>28</a:t>
            </a:fld>
            <a:endParaRPr lang="en-US"/>
          </a:p>
        </p:txBody>
      </p:sp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B2DF27-EFE0-4941-BB51-021B29C7B475}" type="slidenum">
              <a:rPr lang="en-US"/>
              <a:pPr/>
              <a:t>29</a:t>
            </a:fld>
            <a:endParaRPr lang="en-US"/>
          </a:p>
        </p:txBody>
      </p:sp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FD3C12-9F6C-7546-9670-A9B3FBF38A04}" type="slidenum">
              <a:rPr lang="en-US"/>
              <a:pPr/>
              <a:t>30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7EF189-BDE2-8942-81CA-D047FB969A16}" type="slidenum">
              <a:rPr lang="en-US"/>
              <a:pPr/>
              <a:t>31</a:t>
            </a:fld>
            <a:endParaRPr lang="en-US"/>
          </a:p>
        </p:txBody>
      </p:sp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58422C-35DE-A84F-9C39-647CEF1555C8}" type="slidenum">
              <a:rPr lang="en-US"/>
              <a:pPr/>
              <a:t>3</a:t>
            </a:fld>
            <a:endParaRPr lang="en-US"/>
          </a:p>
        </p:txBody>
      </p:sp>
      <p:sp>
        <p:nvSpPr>
          <p:cNvPr id="20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12BDEC-C39E-D748-ABA0-A19FF38FB55E}" type="slidenum">
              <a:rPr lang="en-US"/>
              <a:pPr/>
              <a:t>32</a:t>
            </a:fld>
            <a:endParaRPr lang="en-US"/>
          </a:p>
        </p:txBody>
      </p:sp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02F29F-5A92-A742-B931-2E5A60035235}" type="slidenum">
              <a:rPr lang="en-US"/>
              <a:pPr/>
              <a:t>33</a:t>
            </a:fld>
            <a:endParaRPr lang="en-US"/>
          </a:p>
        </p:txBody>
      </p:sp>
      <p:sp>
        <p:nvSpPr>
          <p:cNvPr id="189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706100-A108-2648-82BB-48277D0D627A}" type="slidenum">
              <a:rPr lang="en-US"/>
              <a:pPr/>
              <a:t>34</a:t>
            </a:fld>
            <a:endParaRPr lang="en-US"/>
          </a:p>
        </p:txBody>
      </p:sp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62B3BB-5374-D643-9C7D-0B34D41E1280}" type="slidenum">
              <a:rPr lang="en-US"/>
              <a:pPr/>
              <a:t>35</a:t>
            </a:fld>
            <a:endParaRPr lang="en-US"/>
          </a:p>
        </p:txBody>
      </p:sp>
      <p:sp>
        <p:nvSpPr>
          <p:cNvPr id="191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6E3AEF-42F8-7743-8725-636104DA5179}" type="slidenum">
              <a:rPr lang="en-US"/>
              <a:pPr/>
              <a:t>37</a:t>
            </a:fld>
            <a:endParaRPr lang="en-US"/>
          </a:p>
        </p:txBody>
      </p:sp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DC6404-E020-F643-A310-1C7C6D2FC1F3}" type="slidenum">
              <a:rPr lang="en-US"/>
              <a:pPr/>
              <a:t>4</a:t>
            </a:fld>
            <a:endParaRPr lang="en-US"/>
          </a:p>
        </p:txBody>
      </p:sp>
      <p:sp>
        <p:nvSpPr>
          <p:cNvPr id="20889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89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1B46BB-5977-284A-9ADA-D5437BC9D8C0}" type="slidenum">
              <a:rPr lang="en-US"/>
              <a:pPr/>
              <a:t>5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D3F888-36DC-0648-A5BC-6A12CC7EB8E1}" type="slidenum">
              <a:rPr lang="en-US"/>
              <a:pPr/>
              <a:t>6</a:t>
            </a:fld>
            <a:endParaRPr lang="en-US"/>
          </a:p>
        </p:txBody>
      </p:sp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7E979E-2D72-C441-88D8-E88779E0FF10}" type="slidenum">
              <a:rPr lang="en-US"/>
              <a:pPr/>
              <a:t>7</a:t>
            </a:fld>
            <a:endParaRPr lang="en-US"/>
          </a:p>
        </p:txBody>
      </p:sp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5DA5BF-D6CA-C44B-A7AF-502BA4668FBA}" type="slidenum">
              <a:rPr lang="en-US"/>
              <a:pPr/>
              <a:t>8</a:t>
            </a:fld>
            <a:endParaRPr lang="en-US"/>
          </a:p>
        </p:txBody>
      </p:sp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68C6E8-CFB9-664A-A342-47BB03AFC3B1}" type="slidenum">
              <a:rPr lang="en-US"/>
              <a:pPr/>
              <a:t>9</a:t>
            </a:fld>
            <a:endParaRPr lang="en-US"/>
          </a:p>
        </p:txBody>
      </p:sp>
      <p:sp>
        <p:nvSpPr>
          <p:cNvPr id="17510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961805A3-1C28-4E45-8DB9-AD0B031E6949}" type="datetime8">
              <a:rPr lang="en-US"/>
              <a:pPr/>
              <a:t>10/25/10 14:10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00510FA-F6B7-834D-B604-F65D443D22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961805A3-1C28-4E45-8DB9-AD0B031E6949}" type="datetime8">
              <a:rPr lang="en-US"/>
              <a:pPr/>
              <a:t>10/25/10 14:10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188A0FD-A000-B244-9DB7-5ADACEE95D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961805A3-1C28-4E45-8DB9-AD0B031E6949}" type="datetime8">
              <a:rPr lang="en-US"/>
              <a:pPr/>
              <a:t>10/25/10 14:10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083DFA9-61F4-D342-B050-9BE90384E8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961805A3-1C28-4E45-8DB9-AD0B031E6949}" type="datetime8">
              <a:rPr lang="en-US"/>
              <a:pPr/>
              <a:t>10/25/10 14:10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7CA1979-4A86-BA41-BAE4-EF64B24F26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961805A3-1C28-4E45-8DB9-AD0B031E6949}" type="datetime8">
              <a:rPr lang="en-US"/>
              <a:pPr/>
              <a:t>10/25/10 14:10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35D502A-8FF1-2C43-8DCE-6E6D198D43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961805A3-1C28-4E45-8DB9-AD0B031E6949}" type="datetime8">
              <a:rPr lang="en-US"/>
              <a:pPr/>
              <a:t>10/25/10 14:10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CF471F0-750F-E142-8CBB-962D054D32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961805A3-1C28-4E45-8DB9-AD0B031E6949}" type="datetime8">
              <a:rPr lang="en-US"/>
              <a:pPr/>
              <a:t>10/25/10 14:10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4CBA573-3B88-4F4B-9BCB-E3ADD6A1A8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961805A3-1C28-4E45-8DB9-AD0B031E6949}" type="datetime8">
              <a:rPr lang="en-US"/>
              <a:pPr/>
              <a:t>10/25/10 14:10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6F04492-A434-134A-A4F4-1F58972764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961805A3-1C28-4E45-8DB9-AD0B031E6949}" type="datetime8">
              <a:rPr lang="en-US"/>
              <a:pPr/>
              <a:t>10/25/10 14:10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A7B43AB-B5F2-9D4D-B1A6-CE82AE8B3A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961805A3-1C28-4E45-8DB9-AD0B031E6949}" type="datetime8">
              <a:rPr lang="en-US"/>
              <a:pPr/>
              <a:t>10/25/10 14:10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F5513E8-5C7B-2A4A-A03F-6CA48AD207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961805A3-1C28-4E45-8DB9-AD0B031E6949}" type="datetime8">
              <a:rPr lang="en-US"/>
              <a:pPr/>
              <a:t>10/25/10 14:10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F861986-BC98-B946-8B72-1F0E2FE517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Futura Condensed" pitchFamily="-65" charset="0"/>
              </a:defRPr>
            </a:lvl1pPr>
          </a:lstStyle>
          <a:p>
            <a:fld id="{961805A3-1C28-4E45-8DB9-AD0B031E6949}" type="datetime8">
              <a:rPr lang="en-US"/>
              <a:pPr/>
              <a:t>10/25/10 14:10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09CF438-30F3-0141-A972-4EDF8A2C09F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-65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-65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-65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-65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-6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-6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-6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-65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65" charset="-128"/>
        </a:defRPr>
      </a:lvl2pPr>
      <a:lvl3pPr marL="108585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</a:defRPr>
      </a:lvl3pPr>
      <a:lvl4pPr marL="142875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77165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4" Type="http://schemas.openxmlformats.org/officeDocument/2006/relationships/hyperlink" Target="http://cristal.inria.fr/~simonet/soft/flowcaml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hyperlink" Target="http://www.cs.cornell.edu/jif/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4" Type="http://schemas.openxmlformats.org/officeDocument/2006/relationships/hyperlink" Target="http://www.cs.fiu.edu/~smithg/papers/jcs96.pdf" TargetMode="External"/><Relationship Id="rId5" Type="http://schemas.openxmlformats.org/officeDocument/2006/relationships/hyperlink" Target="http://www.cis.upenn.edu/~stevez/papers/ZZNM02.pdf" TargetMode="External"/><Relationship Id="rId7" Type="http://schemas.openxmlformats.org/officeDocument/2006/relationships/hyperlink" Target="http://www.cis.upenn.edu/~stevez/papers/LZ05a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Relationship Id="rId3" Type="http://schemas.openxmlformats.org/officeDocument/2006/relationships/hyperlink" Target="http://www.seas.upenn.edu/~cis670/Spring2003/p504-denning.pdf" TargetMode="External"/><Relationship Id="rId6" Type="http://schemas.openxmlformats.org/officeDocument/2006/relationships/hyperlink" Target="http://www.cs.cornell.edu/andru/papers/jsac/sm-jsac03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10/25/10 14:10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Information Flow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/>
          <a:p>
            <a:r>
              <a:rPr lang="en-US"/>
              <a:t>James Hook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143000" y="0"/>
            <a:ext cx="7391400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>
                <a:solidFill>
                  <a:schemeClr val="tx2"/>
                </a:solidFill>
              </a:rPr>
              <a:t>CS 591:  Introduction to Computer Security</a:t>
            </a:r>
            <a:br>
              <a:rPr lang="en-US" sz="4400">
                <a:solidFill>
                  <a:schemeClr val="tx2"/>
                </a:solidFill>
              </a:rPr>
            </a:br>
            <a:endParaRPr lang="en-US" sz="44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10/25/10 14:10</a:t>
            </a:fld>
            <a:endParaRPr lang="en-US"/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Direct examples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Allow “write up”</a:t>
            </a:r>
          </a:p>
        </p:txBody>
      </p:sp>
      <p:sp>
        <p:nvSpPr>
          <p:cNvPr id="215044" name="Text Box 4"/>
          <p:cNvSpPr txBox="1">
            <a:spLocks noChangeArrowheads="1"/>
          </p:cNvSpPr>
          <p:nvPr/>
        </p:nvSpPr>
        <p:spPr bwMode="auto">
          <a:xfrm>
            <a:off x="3429000" y="4572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" pitchFamily="-65" charset="0"/>
              </a:rPr>
              <a:t>h := not l</a:t>
            </a:r>
          </a:p>
        </p:txBody>
      </p:sp>
      <p:sp>
        <p:nvSpPr>
          <p:cNvPr id="215045" name="Text Box 5"/>
          <p:cNvSpPr txBox="1">
            <a:spLocks noChangeArrowheads="1"/>
          </p:cNvSpPr>
          <p:nvPr/>
        </p:nvSpPr>
        <p:spPr bwMode="auto">
          <a:xfrm>
            <a:off x="838200" y="4572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latin typeface="Courier" pitchFamily="-65" charset="0"/>
              </a:rPr>
              <a:t>[low] |-</a:t>
            </a:r>
          </a:p>
        </p:txBody>
      </p:sp>
      <p:sp>
        <p:nvSpPr>
          <p:cNvPr id="215046" name="Line 6"/>
          <p:cNvSpPr>
            <a:spLocks noChangeShapeType="1"/>
          </p:cNvSpPr>
          <p:nvPr/>
        </p:nvSpPr>
        <p:spPr bwMode="auto">
          <a:xfrm>
            <a:off x="1066800" y="4495800"/>
            <a:ext cx="480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048" name="Text Box 8"/>
          <p:cNvSpPr txBox="1">
            <a:spLocks noChangeArrowheads="1"/>
          </p:cNvSpPr>
          <p:nvPr/>
        </p:nvSpPr>
        <p:spPr bwMode="auto">
          <a:xfrm>
            <a:off x="5867400" y="42672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by C2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44" grpId="0"/>
      <p:bldP spid="215045" grpId="0"/>
      <p:bldP spid="215046" grpId="0" animBg="1"/>
      <p:bldP spid="21504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10/25/10 14:10</a:t>
            </a:fld>
            <a:endParaRPr lang="en-US"/>
          </a:p>
        </p:txBody>
      </p:sp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Direct examples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No “write down”</a:t>
            </a:r>
          </a:p>
        </p:txBody>
      </p:sp>
      <p:sp>
        <p:nvSpPr>
          <p:cNvPr id="211972" name="Text Box 4"/>
          <p:cNvSpPr txBox="1">
            <a:spLocks noChangeArrowheads="1"/>
          </p:cNvSpPr>
          <p:nvPr/>
        </p:nvSpPr>
        <p:spPr bwMode="auto">
          <a:xfrm>
            <a:off x="3429000" y="4572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" pitchFamily="-65" charset="0"/>
              </a:rPr>
              <a:t>l := not h</a:t>
            </a:r>
          </a:p>
        </p:txBody>
      </p:sp>
      <p:sp>
        <p:nvSpPr>
          <p:cNvPr id="211973" name="Text Box 5"/>
          <p:cNvSpPr txBox="1">
            <a:spLocks noChangeArrowheads="1"/>
          </p:cNvSpPr>
          <p:nvPr/>
        </p:nvSpPr>
        <p:spPr bwMode="auto">
          <a:xfrm>
            <a:off x="838200" y="4572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latin typeface="Courier" pitchFamily="-65" charset="0"/>
              </a:rPr>
              <a:t>[low] |-</a:t>
            </a:r>
          </a:p>
        </p:txBody>
      </p:sp>
      <p:sp>
        <p:nvSpPr>
          <p:cNvPr id="211974" name="Line 6"/>
          <p:cNvSpPr>
            <a:spLocks noChangeShapeType="1"/>
          </p:cNvSpPr>
          <p:nvPr/>
        </p:nvSpPr>
        <p:spPr bwMode="auto">
          <a:xfrm>
            <a:off x="1066800" y="4495800"/>
            <a:ext cx="480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1975" name="Text Box 7"/>
          <p:cNvSpPr txBox="1">
            <a:spLocks noChangeArrowheads="1"/>
          </p:cNvSpPr>
          <p:nvPr/>
        </p:nvSpPr>
        <p:spPr bwMode="auto">
          <a:xfrm>
            <a:off x="1905000" y="3886200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" pitchFamily="-65" charset="0"/>
              </a:rPr>
              <a:t>|- not h : low</a:t>
            </a:r>
          </a:p>
        </p:txBody>
      </p:sp>
      <p:sp>
        <p:nvSpPr>
          <p:cNvPr id="211976" name="Text Box 8"/>
          <p:cNvSpPr txBox="1">
            <a:spLocks noChangeArrowheads="1"/>
          </p:cNvSpPr>
          <p:nvPr/>
        </p:nvSpPr>
        <p:spPr bwMode="auto">
          <a:xfrm>
            <a:off x="5867400" y="42672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by C3</a:t>
            </a:r>
          </a:p>
        </p:txBody>
      </p:sp>
      <p:sp>
        <p:nvSpPr>
          <p:cNvPr id="211977" name="Line 9"/>
          <p:cNvSpPr>
            <a:spLocks noChangeShapeType="1"/>
          </p:cNvSpPr>
          <p:nvPr/>
        </p:nvSpPr>
        <p:spPr bwMode="auto">
          <a:xfrm>
            <a:off x="1143000" y="3733800"/>
            <a:ext cx="480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1978" name="Text Box 10"/>
          <p:cNvSpPr txBox="1">
            <a:spLocks noChangeArrowheads="1"/>
          </p:cNvSpPr>
          <p:nvPr/>
        </p:nvSpPr>
        <p:spPr bwMode="auto">
          <a:xfrm>
            <a:off x="6096000" y="35052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by E2</a:t>
            </a:r>
          </a:p>
        </p:txBody>
      </p:sp>
      <p:sp>
        <p:nvSpPr>
          <p:cNvPr id="211979" name="Text Box 11"/>
          <p:cNvSpPr txBox="1">
            <a:spLocks noChangeArrowheads="1"/>
          </p:cNvSpPr>
          <p:nvPr/>
        </p:nvSpPr>
        <p:spPr bwMode="auto">
          <a:xfrm>
            <a:off x="1828800" y="3124200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" pitchFamily="-65" charset="0"/>
              </a:rPr>
              <a:t> h </a:t>
            </a:r>
            <a:r>
              <a:rPr lang="en-US">
                <a:latin typeface="Courier" pitchFamily="-65" charset="0"/>
                <a:sym typeface="Symbol" pitchFamily="-65" charset="2"/>
              </a:rPr>
              <a:t> Vars(not h)</a:t>
            </a:r>
            <a:endParaRPr lang="en-US">
              <a:latin typeface="Courier" pitchFamily="-65" charset="0"/>
            </a:endParaRPr>
          </a:p>
        </p:txBody>
      </p:sp>
      <p:sp>
        <p:nvSpPr>
          <p:cNvPr id="211980" name="Text Box 12"/>
          <p:cNvSpPr txBox="1">
            <a:spLocks noChangeArrowheads="1"/>
          </p:cNvSpPr>
          <p:nvPr/>
        </p:nvSpPr>
        <p:spPr bwMode="auto">
          <a:xfrm>
            <a:off x="2971800" y="2895600"/>
            <a:ext cx="1066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>
                <a:sym typeface="Zapf Dingbats" pitchFamily="-65" charset="2"/>
              </a:rPr>
              <a:t></a:t>
            </a:r>
            <a:endParaRPr lang="en-US" sz="4800"/>
          </a:p>
        </p:txBody>
      </p:sp>
      <p:sp>
        <p:nvSpPr>
          <p:cNvPr id="211981" name="Text Box 13"/>
          <p:cNvSpPr txBox="1">
            <a:spLocks noChangeArrowheads="1"/>
          </p:cNvSpPr>
          <p:nvPr/>
        </p:nvSpPr>
        <p:spPr bwMode="auto">
          <a:xfrm>
            <a:off x="2209800" y="5410200"/>
            <a:ext cx="441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Type checking fails!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72" grpId="0"/>
      <p:bldP spid="211973" grpId="0"/>
      <p:bldP spid="211974" grpId="0" animBg="1"/>
      <p:bldP spid="211975" grpId="0"/>
      <p:bldP spid="211976" grpId="0"/>
      <p:bldP spid="211977" grpId="0" animBg="1"/>
      <p:bldP spid="211978" grpId="0"/>
      <p:bldP spid="211979" grpId="0"/>
      <p:bldP spid="211980" grpId="0"/>
      <p:bldP spid="21198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10/25/10 14:10</a:t>
            </a:fld>
            <a:endParaRPr lang="en-US"/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Program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Multiplication by repeated addition</a:t>
            </a:r>
          </a:p>
          <a:p>
            <a:pPr>
              <a:buFontTx/>
              <a:buNone/>
            </a:pPr>
            <a:r>
              <a:rPr lang="en-US"/>
              <a:t>	</a:t>
            </a:r>
          </a:p>
        </p:txBody>
      </p:sp>
      <p:sp>
        <p:nvSpPr>
          <p:cNvPr id="152580" name="Text Box 4"/>
          <p:cNvSpPr txBox="1">
            <a:spLocks noChangeArrowheads="1"/>
          </p:cNvSpPr>
          <p:nvPr/>
        </p:nvSpPr>
        <p:spPr bwMode="auto">
          <a:xfrm>
            <a:off x="838200" y="3200400"/>
            <a:ext cx="33528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-65" charset="0"/>
              </a:rPr>
              <a:t>{a,b &gt;= 0}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x := a;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r := 0;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while (x&gt;0) do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	x := x -1;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	r := r + b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{r = a*b}</a:t>
            </a:r>
          </a:p>
        </p:txBody>
      </p:sp>
      <p:sp>
        <p:nvSpPr>
          <p:cNvPr id="152581" name="Text Box 5"/>
          <p:cNvSpPr txBox="1">
            <a:spLocks noChangeArrowheads="1"/>
          </p:cNvSpPr>
          <p:nvPr/>
        </p:nvSpPr>
        <p:spPr bwMode="auto">
          <a:xfrm>
            <a:off x="4724400" y="3124200"/>
            <a:ext cx="3733800" cy="246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Direct Flows:</a:t>
            </a:r>
          </a:p>
          <a:p>
            <a:pPr>
              <a:spcBef>
                <a:spcPct val="50000"/>
              </a:spcBef>
            </a:pPr>
            <a:r>
              <a:rPr lang="en-US"/>
              <a:t>	a -&gt; x</a:t>
            </a:r>
            <a:br>
              <a:rPr lang="en-US"/>
            </a:br>
            <a:r>
              <a:rPr lang="en-US"/>
              <a:t>	b -&gt; r</a:t>
            </a:r>
          </a:p>
          <a:p>
            <a:pPr>
              <a:spcBef>
                <a:spcPct val="50000"/>
              </a:spcBef>
            </a:pPr>
            <a:r>
              <a:rPr lang="en-US"/>
              <a:t>Indirect Flow:</a:t>
            </a:r>
          </a:p>
          <a:p>
            <a:pPr>
              <a:spcBef>
                <a:spcPct val="50000"/>
              </a:spcBef>
            </a:pPr>
            <a:r>
              <a:rPr lang="en-US"/>
              <a:t>	x -&gt; 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10/25/10 14:10</a:t>
            </a:fld>
            <a:endParaRPr lang="en-US"/>
          </a:p>
        </p:txBody>
      </p:sp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Program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Multiplication by repeated addition</a:t>
            </a:r>
          </a:p>
          <a:p>
            <a:pPr>
              <a:buFontTx/>
              <a:buNone/>
            </a:pPr>
            <a:r>
              <a:rPr lang="en-US"/>
              <a:t>	</a:t>
            </a:r>
          </a:p>
        </p:txBody>
      </p:sp>
      <p:sp>
        <p:nvSpPr>
          <p:cNvPr id="218116" name="Text Box 4"/>
          <p:cNvSpPr txBox="1">
            <a:spLocks noChangeArrowheads="1"/>
          </p:cNvSpPr>
          <p:nvPr/>
        </p:nvSpPr>
        <p:spPr bwMode="auto">
          <a:xfrm>
            <a:off x="838200" y="3200400"/>
            <a:ext cx="33528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-65" charset="0"/>
              </a:rPr>
              <a:t>{a,b &gt;= 0}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x := a;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r := 0;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while (x&gt;0) do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	x := x -1;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	r := r + b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{r = a*b}</a:t>
            </a:r>
          </a:p>
        </p:txBody>
      </p:sp>
      <p:sp>
        <p:nvSpPr>
          <p:cNvPr id="218117" name="Text Box 5"/>
          <p:cNvSpPr txBox="1">
            <a:spLocks noChangeArrowheads="1"/>
          </p:cNvSpPr>
          <p:nvPr/>
        </p:nvSpPr>
        <p:spPr bwMode="auto">
          <a:xfrm>
            <a:off x="4724400" y="3124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What if x is high?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10/25/10 14:10</a:t>
            </a:fld>
            <a:endParaRPr lang="en-US"/>
          </a:p>
        </p:txBody>
      </p:sp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Program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Multiplication by repeated addition</a:t>
            </a:r>
          </a:p>
          <a:p>
            <a:pPr>
              <a:buFontTx/>
              <a:buNone/>
            </a:pPr>
            <a:r>
              <a:rPr lang="en-US"/>
              <a:t>	</a:t>
            </a:r>
          </a:p>
        </p:txBody>
      </p:sp>
      <p:sp>
        <p:nvSpPr>
          <p:cNvPr id="220164" name="Text Box 4"/>
          <p:cNvSpPr txBox="1">
            <a:spLocks noChangeArrowheads="1"/>
          </p:cNvSpPr>
          <p:nvPr/>
        </p:nvSpPr>
        <p:spPr bwMode="auto">
          <a:xfrm>
            <a:off x="2286000" y="4572000"/>
            <a:ext cx="3352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-65" charset="0"/>
              </a:rPr>
              <a:t>while (x&gt;0) do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	x := x -1;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	r := r + b</a:t>
            </a:r>
            <a:br>
              <a:rPr lang="en-US">
                <a:latin typeface="Courier New" pitchFamily="-65" charset="0"/>
              </a:rPr>
            </a:br>
            <a:endParaRPr lang="en-US">
              <a:latin typeface="Courier New" pitchFamily="-65" charset="0"/>
            </a:endParaRPr>
          </a:p>
        </p:txBody>
      </p:sp>
      <p:sp>
        <p:nvSpPr>
          <p:cNvPr id="220165" name="Text Box 5"/>
          <p:cNvSpPr txBox="1">
            <a:spLocks noChangeArrowheads="1"/>
          </p:cNvSpPr>
          <p:nvPr/>
        </p:nvSpPr>
        <p:spPr bwMode="auto">
          <a:xfrm>
            <a:off x="4724400" y="3124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What if x is high?</a:t>
            </a:r>
          </a:p>
        </p:txBody>
      </p:sp>
      <p:sp>
        <p:nvSpPr>
          <p:cNvPr id="220166" name="Line 6"/>
          <p:cNvSpPr>
            <a:spLocks noChangeShapeType="1"/>
          </p:cNvSpPr>
          <p:nvPr/>
        </p:nvSpPr>
        <p:spPr bwMode="auto">
          <a:xfrm>
            <a:off x="838200" y="4572000"/>
            <a:ext cx="472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0167" name="Text Box 7"/>
          <p:cNvSpPr txBox="1">
            <a:spLocks noChangeArrowheads="1"/>
          </p:cNvSpPr>
          <p:nvPr/>
        </p:nvSpPr>
        <p:spPr bwMode="auto">
          <a:xfrm>
            <a:off x="838200" y="39624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-65" charset="0"/>
              </a:rPr>
              <a:t>|- x&gt;0 : pc</a:t>
            </a:r>
          </a:p>
        </p:txBody>
      </p:sp>
      <p:sp>
        <p:nvSpPr>
          <p:cNvPr id="220168" name="Text Box 8"/>
          <p:cNvSpPr txBox="1">
            <a:spLocks noChangeArrowheads="1"/>
          </p:cNvSpPr>
          <p:nvPr/>
        </p:nvSpPr>
        <p:spPr bwMode="auto">
          <a:xfrm>
            <a:off x="457200" y="45720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latin typeface="Courier New" pitchFamily="-65" charset="0"/>
              </a:rPr>
              <a:t>[pc] |-</a:t>
            </a:r>
          </a:p>
        </p:txBody>
      </p:sp>
      <p:sp>
        <p:nvSpPr>
          <p:cNvPr id="220169" name="Text Box 9"/>
          <p:cNvSpPr txBox="1">
            <a:spLocks noChangeArrowheads="1"/>
          </p:cNvSpPr>
          <p:nvPr/>
        </p:nvSpPr>
        <p:spPr bwMode="auto">
          <a:xfrm>
            <a:off x="3352800" y="3962400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-65" charset="0"/>
              </a:rPr>
              <a:t>[pc] |- x := … ; r :=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10/25/10 14:10</a:t>
            </a:fld>
            <a:endParaRPr lang="en-US"/>
          </a:p>
        </p:txBody>
      </p:sp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Program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Multiplication by repeated addition</a:t>
            </a:r>
          </a:p>
          <a:p>
            <a:pPr>
              <a:buFontTx/>
              <a:buNone/>
            </a:pPr>
            <a:r>
              <a:rPr lang="en-US"/>
              <a:t>	</a:t>
            </a:r>
          </a:p>
        </p:txBody>
      </p:sp>
      <p:sp>
        <p:nvSpPr>
          <p:cNvPr id="222212" name="Text Box 4"/>
          <p:cNvSpPr txBox="1">
            <a:spLocks noChangeArrowheads="1"/>
          </p:cNvSpPr>
          <p:nvPr/>
        </p:nvSpPr>
        <p:spPr bwMode="auto">
          <a:xfrm>
            <a:off x="2286000" y="4572000"/>
            <a:ext cx="3352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-65" charset="0"/>
              </a:rPr>
              <a:t>while (x&gt;0) do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	x := x -1;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	r := r + b</a:t>
            </a:r>
            <a:br>
              <a:rPr lang="en-US">
                <a:latin typeface="Courier New" pitchFamily="-65" charset="0"/>
              </a:rPr>
            </a:br>
            <a:endParaRPr lang="en-US">
              <a:latin typeface="Courier New" pitchFamily="-65" charset="0"/>
            </a:endParaRPr>
          </a:p>
        </p:txBody>
      </p:sp>
      <p:sp>
        <p:nvSpPr>
          <p:cNvPr id="222213" name="Text Box 5"/>
          <p:cNvSpPr txBox="1">
            <a:spLocks noChangeArrowheads="1"/>
          </p:cNvSpPr>
          <p:nvPr/>
        </p:nvSpPr>
        <p:spPr bwMode="auto">
          <a:xfrm>
            <a:off x="4724400" y="3124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What if x is high?</a:t>
            </a:r>
          </a:p>
        </p:txBody>
      </p:sp>
      <p:sp>
        <p:nvSpPr>
          <p:cNvPr id="222214" name="Line 6"/>
          <p:cNvSpPr>
            <a:spLocks noChangeShapeType="1"/>
          </p:cNvSpPr>
          <p:nvPr/>
        </p:nvSpPr>
        <p:spPr bwMode="auto">
          <a:xfrm>
            <a:off x="838200" y="4572000"/>
            <a:ext cx="472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15" name="Text Box 7"/>
          <p:cNvSpPr txBox="1">
            <a:spLocks noChangeArrowheads="1"/>
          </p:cNvSpPr>
          <p:nvPr/>
        </p:nvSpPr>
        <p:spPr bwMode="auto">
          <a:xfrm>
            <a:off x="381000" y="39624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-65" charset="0"/>
              </a:rPr>
              <a:t>|- x&gt;0 : high</a:t>
            </a:r>
          </a:p>
        </p:txBody>
      </p:sp>
      <p:sp>
        <p:nvSpPr>
          <p:cNvPr id="222216" name="Text Box 8"/>
          <p:cNvSpPr txBox="1">
            <a:spLocks noChangeArrowheads="1"/>
          </p:cNvSpPr>
          <p:nvPr/>
        </p:nvSpPr>
        <p:spPr bwMode="auto">
          <a:xfrm>
            <a:off x="0" y="45720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latin typeface="Courier New" pitchFamily="-65" charset="0"/>
              </a:rPr>
              <a:t>[high] |-</a:t>
            </a:r>
          </a:p>
        </p:txBody>
      </p:sp>
      <p:sp>
        <p:nvSpPr>
          <p:cNvPr id="222217" name="Text Box 9"/>
          <p:cNvSpPr txBox="1">
            <a:spLocks noChangeArrowheads="1"/>
          </p:cNvSpPr>
          <p:nvPr/>
        </p:nvSpPr>
        <p:spPr bwMode="auto">
          <a:xfrm>
            <a:off x="3352800" y="39624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-65" charset="0"/>
              </a:rPr>
              <a:t>[high] |- x := … ; r :=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10/25/10 14:10</a:t>
            </a:fld>
            <a:endParaRPr lang="en-US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Program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Multiplication by repeated addition</a:t>
            </a:r>
          </a:p>
          <a:p>
            <a:pPr>
              <a:buFontTx/>
              <a:buNone/>
            </a:pPr>
            <a:r>
              <a:rPr lang="en-US"/>
              <a:t>	</a:t>
            </a:r>
          </a:p>
        </p:txBody>
      </p:sp>
      <p:sp>
        <p:nvSpPr>
          <p:cNvPr id="224260" name="Text Box 4"/>
          <p:cNvSpPr txBox="1">
            <a:spLocks noChangeArrowheads="1"/>
          </p:cNvSpPr>
          <p:nvPr/>
        </p:nvSpPr>
        <p:spPr bwMode="auto">
          <a:xfrm>
            <a:off x="2286000" y="4572000"/>
            <a:ext cx="3352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-65" charset="0"/>
              </a:rPr>
              <a:t>while (x&gt;0) do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	x := x -1;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	r := r + b</a:t>
            </a:r>
            <a:br>
              <a:rPr lang="en-US">
                <a:latin typeface="Courier New" pitchFamily="-65" charset="0"/>
              </a:rPr>
            </a:br>
            <a:endParaRPr lang="en-US">
              <a:latin typeface="Courier New" pitchFamily="-65" charset="0"/>
            </a:endParaRPr>
          </a:p>
        </p:txBody>
      </p:sp>
      <p:sp>
        <p:nvSpPr>
          <p:cNvPr id="224262" name="Line 6"/>
          <p:cNvSpPr>
            <a:spLocks noChangeShapeType="1"/>
          </p:cNvSpPr>
          <p:nvPr/>
        </p:nvSpPr>
        <p:spPr bwMode="auto">
          <a:xfrm>
            <a:off x="838200" y="4572000"/>
            <a:ext cx="472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63" name="Text Box 7"/>
          <p:cNvSpPr txBox="1">
            <a:spLocks noChangeArrowheads="1"/>
          </p:cNvSpPr>
          <p:nvPr/>
        </p:nvSpPr>
        <p:spPr bwMode="auto">
          <a:xfrm>
            <a:off x="381000" y="39624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-65" charset="0"/>
              </a:rPr>
              <a:t>|- x&gt;0 : high</a:t>
            </a:r>
          </a:p>
        </p:txBody>
      </p:sp>
      <p:sp>
        <p:nvSpPr>
          <p:cNvPr id="224264" name="Text Box 8"/>
          <p:cNvSpPr txBox="1">
            <a:spLocks noChangeArrowheads="1"/>
          </p:cNvSpPr>
          <p:nvPr/>
        </p:nvSpPr>
        <p:spPr bwMode="auto">
          <a:xfrm>
            <a:off x="0" y="45720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latin typeface="Courier New" pitchFamily="-65" charset="0"/>
              </a:rPr>
              <a:t>[high] |-</a:t>
            </a:r>
          </a:p>
        </p:txBody>
      </p:sp>
      <p:sp>
        <p:nvSpPr>
          <p:cNvPr id="224265" name="Text Box 9"/>
          <p:cNvSpPr txBox="1">
            <a:spLocks noChangeArrowheads="1"/>
          </p:cNvSpPr>
          <p:nvPr/>
        </p:nvSpPr>
        <p:spPr bwMode="auto">
          <a:xfrm>
            <a:off x="3352800" y="39624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-65" charset="0"/>
              </a:rPr>
              <a:t>[high] |- x := … ; r := </a:t>
            </a:r>
          </a:p>
        </p:txBody>
      </p:sp>
      <p:sp>
        <p:nvSpPr>
          <p:cNvPr id="224266" name="Line 10"/>
          <p:cNvSpPr>
            <a:spLocks noChangeShapeType="1"/>
          </p:cNvSpPr>
          <p:nvPr/>
        </p:nvSpPr>
        <p:spPr bwMode="auto">
          <a:xfrm>
            <a:off x="228600" y="3886200"/>
            <a:ext cx="2590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67" name="Line 11"/>
          <p:cNvSpPr>
            <a:spLocks noChangeShapeType="1"/>
          </p:cNvSpPr>
          <p:nvPr/>
        </p:nvSpPr>
        <p:spPr bwMode="auto">
          <a:xfrm>
            <a:off x="3048000" y="3886200"/>
            <a:ext cx="472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68" name="Text Box 12"/>
          <p:cNvSpPr txBox="1">
            <a:spLocks noChangeArrowheads="1"/>
          </p:cNvSpPr>
          <p:nvPr/>
        </p:nvSpPr>
        <p:spPr bwMode="auto">
          <a:xfrm>
            <a:off x="2819400" y="3352800"/>
            <a:ext cx="601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-65" charset="0"/>
              </a:rPr>
              <a:t>[high] |- x := … [high] |- r := </a:t>
            </a:r>
          </a:p>
        </p:txBody>
      </p:sp>
      <p:sp>
        <p:nvSpPr>
          <p:cNvPr id="224269" name="Line 13"/>
          <p:cNvSpPr>
            <a:spLocks noChangeShapeType="1"/>
          </p:cNvSpPr>
          <p:nvPr/>
        </p:nvSpPr>
        <p:spPr bwMode="auto">
          <a:xfrm>
            <a:off x="2971800" y="3352800"/>
            <a:ext cx="2590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10/25/10 14:10</a:t>
            </a:fld>
            <a:endParaRPr lang="en-US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Program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Multiplication by repeated addition</a:t>
            </a:r>
          </a:p>
          <a:p>
            <a:pPr lvl="1"/>
            <a:r>
              <a:rPr lang="en-US"/>
              <a:t>Can’t assign to low in high context (Rule C3 does not apply here)</a:t>
            </a:r>
          </a:p>
          <a:p>
            <a:pPr lvl="1"/>
            <a:r>
              <a:rPr lang="en-US"/>
              <a:t>Must use C2, so r must be a high variable</a:t>
            </a:r>
          </a:p>
          <a:p>
            <a:endParaRPr lang="en-US"/>
          </a:p>
        </p:txBody>
      </p:sp>
      <p:sp>
        <p:nvSpPr>
          <p:cNvPr id="226315" name="Text Box 11"/>
          <p:cNvSpPr txBox="1">
            <a:spLocks noChangeArrowheads="1"/>
          </p:cNvSpPr>
          <p:nvPr/>
        </p:nvSpPr>
        <p:spPr bwMode="auto">
          <a:xfrm>
            <a:off x="1371600" y="5181600"/>
            <a:ext cx="601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-65" charset="0"/>
              </a:rPr>
              <a:t>[high] |- r := r + b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10/25/10 14:10</a:t>
            </a:fld>
            <a:endParaRPr lang="en-US"/>
          </a:p>
        </p:txBody>
      </p:sp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Program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Multiplication by repeated addition</a:t>
            </a:r>
          </a:p>
          <a:p>
            <a:pPr>
              <a:buFontTx/>
              <a:buNone/>
            </a:pPr>
            <a:r>
              <a:rPr lang="en-US"/>
              <a:t>	</a:t>
            </a:r>
          </a:p>
        </p:txBody>
      </p:sp>
      <p:sp>
        <p:nvSpPr>
          <p:cNvPr id="228356" name="Text Box 4"/>
          <p:cNvSpPr txBox="1">
            <a:spLocks noChangeArrowheads="1"/>
          </p:cNvSpPr>
          <p:nvPr/>
        </p:nvSpPr>
        <p:spPr bwMode="auto">
          <a:xfrm>
            <a:off x="838200" y="3200400"/>
            <a:ext cx="33528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-65" charset="0"/>
              </a:rPr>
              <a:t>{a,b &gt;= 0}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x := a;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r := 0;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while (x&gt;0) do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	x := x -1;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	r := r + b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{r = a*b}</a:t>
            </a:r>
          </a:p>
        </p:txBody>
      </p:sp>
      <p:sp>
        <p:nvSpPr>
          <p:cNvPr id="228357" name="Text Box 5"/>
          <p:cNvSpPr txBox="1">
            <a:spLocks noChangeArrowheads="1"/>
          </p:cNvSpPr>
          <p:nvPr/>
        </p:nvSpPr>
        <p:spPr bwMode="auto">
          <a:xfrm>
            <a:off x="4724400" y="3124200"/>
            <a:ext cx="37338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Direct Flows:</a:t>
            </a:r>
          </a:p>
          <a:p>
            <a:pPr>
              <a:spcBef>
                <a:spcPct val="50000"/>
              </a:spcBef>
            </a:pPr>
            <a:r>
              <a:rPr lang="en-US"/>
              <a:t>	a -&gt; x</a:t>
            </a:r>
            <a:br>
              <a:rPr lang="en-US"/>
            </a:br>
            <a:r>
              <a:rPr lang="en-US"/>
              <a:t>	b -&gt; r</a:t>
            </a:r>
          </a:p>
          <a:p>
            <a:pPr>
              <a:spcBef>
                <a:spcPct val="50000"/>
              </a:spcBef>
            </a:pPr>
            <a:r>
              <a:rPr lang="en-US"/>
              <a:t>Indirect Flow:</a:t>
            </a:r>
          </a:p>
          <a:p>
            <a:pPr>
              <a:spcBef>
                <a:spcPct val="50000"/>
              </a:spcBef>
            </a:pPr>
            <a:r>
              <a:rPr lang="en-US"/>
              <a:t>	x -&gt; r</a:t>
            </a:r>
          </a:p>
          <a:p>
            <a:pPr>
              <a:spcBef>
                <a:spcPct val="50000"/>
              </a:spcBef>
            </a:pPr>
            <a:r>
              <a:rPr lang="en-US"/>
              <a:t>If x is high; type system forces r to be high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10/25/10 14:10</a:t>
            </a:fld>
            <a:endParaRPr lang="en-US"/>
          </a:p>
        </p:txBody>
      </p:sp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10/25/10 14:10</a:t>
            </a:fld>
            <a:endParaRPr lang="en-US"/>
          </a:p>
        </p:txBody>
      </p:sp>
      <p:sp>
        <p:nvSpPr>
          <p:cNvPr id="2007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Program analysis</a:t>
            </a:r>
          </a:p>
        </p:txBody>
      </p:sp>
      <p:sp>
        <p:nvSpPr>
          <p:cNvPr id="20070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if we try to track information flow within a program?</a:t>
            </a:r>
          </a:p>
          <a:p>
            <a:r>
              <a:rPr lang="en-US"/>
              <a:t>We have access control for files, processes and users</a:t>
            </a:r>
          </a:p>
          <a:p>
            <a:pPr lvl="1"/>
            <a:r>
              <a:rPr lang="en-US"/>
              <a:t>what about variables?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10/25/10 14:10</a:t>
            </a:fld>
            <a:endParaRPr lang="en-US"/>
          </a:p>
        </p:txBody>
      </p:sp>
      <p:sp>
        <p:nvSpPr>
          <p:cNvPr id="19456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Exercise</a:t>
            </a:r>
          </a:p>
        </p:txBody>
      </p:sp>
      <p:sp>
        <p:nvSpPr>
          <p:cNvPr id="194563" name="Rectangle 102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33400" indent="-533400">
              <a:buFont typeface="Arial" pitchFamily="-65" charset="0"/>
              <a:buAutoNum type="arabicPeriod"/>
            </a:pPr>
            <a:r>
              <a:rPr lang="en-US"/>
              <a:t>h := not l</a:t>
            </a:r>
          </a:p>
          <a:p>
            <a:pPr marL="533400" indent="-533400">
              <a:buFont typeface="Arial" pitchFamily="-65" charset="0"/>
              <a:buAutoNum type="arabicPeriod"/>
            </a:pPr>
            <a:r>
              <a:rPr lang="en-US"/>
              <a:t>h := if l then false else true</a:t>
            </a:r>
          </a:p>
          <a:p>
            <a:pPr marL="533400" indent="-533400">
              <a:buFont typeface="Arial" pitchFamily="-65" charset="0"/>
              <a:buAutoNum type="arabicPeriod"/>
            </a:pPr>
            <a:r>
              <a:rPr lang="en-US"/>
              <a:t>if l then h := false</a:t>
            </a:r>
            <a:br>
              <a:rPr lang="en-US"/>
            </a:br>
            <a:r>
              <a:rPr lang="en-US"/>
              <a:t>    else h := true</a:t>
            </a:r>
          </a:p>
          <a:p>
            <a:pPr marL="533400" indent="-533400">
              <a:buFont typeface="Arial" pitchFamily="-65" charset="0"/>
              <a:buAutoNum type="arabicPeriod"/>
            </a:pPr>
            <a:r>
              <a:rPr lang="en-US"/>
              <a:t>h := true;</a:t>
            </a:r>
            <a:br>
              <a:rPr lang="en-US"/>
            </a:br>
            <a:r>
              <a:rPr lang="en-US"/>
              <a:t>if l then h := false</a:t>
            </a:r>
            <a:br>
              <a:rPr lang="en-US"/>
            </a:br>
            <a:r>
              <a:rPr lang="en-US"/>
              <a:t>    else skip</a:t>
            </a:r>
          </a:p>
        </p:txBody>
      </p:sp>
      <p:sp>
        <p:nvSpPr>
          <p:cNvPr id="194564" name="Rectangle 1028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533400" indent="-533400">
              <a:buFont typeface="Arial" pitchFamily="-65" charset="0"/>
              <a:buAutoNum type="arabicPeriod" startAt="5"/>
            </a:pPr>
            <a:r>
              <a:rPr lang="en-US"/>
              <a:t>l := not h</a:t>
            </a:r>
          </a:p>
          <a:p>
            <a:pPr marL="533400" indent="-533400">
              <a:buFont typeface="Arial" pitchFamily="-65" charset="0"/>
              <a:buAutoNum type="arabicPeriod" startAt="5"/>
            </a:pPr>
            <a:r>
              <a:rPr lang="en-US"/>
              <a:t>l := if h then false else true</a:t>
            </a:r>
          </a:p>
          <a:p>
            <a:pPr marL="533400" indent="-533400">
              <a:buFont typeface="Arial" pitchFamily="-65" charset="0"/>
              <a:buAutoNum type="arabicPeriod" startAt="5"/>
            </a:pPr>
            <a:r>
              <a:rPr lang="en-US"/>
              <a:t>if h then l := false</a:t>
            </a:r>
            <a:br>
              <a:rPr lang="en-US"/>
            </a:br>
            <a:r>
              <a:rPr lang="en-US"/>
              <a:t>    else l := true</a:t>
            </a:r>
          </a:p>
          <a:p>
            <a:pPr marL="533400" indent="-533400">
              <a:buFont typeface="Arial" pitchFamily="-65" charset="0"/>
              <a:buAutoNum type="arabicPeriod" startAt="5"/>
            </a:pPr>
            <a:r>
              <a:rPr lang="en-US"/>
              <a:t>l := true;</a:t>
            </a:r>
            <a:br>
              <a:rPr lang="en-US"/>
            </a:br>
            <a:r>
              <a:rPr lang="en-US"/>
              <a:t>if h then l := false</a:t>
            </a:r>
            <a:br>
              <a:rPr lang="en-US"/>
            </a:br>
            <a:r>
              <a:rPr lang="en-US"/>
              <a:t>    else skip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10/25/10 14:10</a:t>
            </a:fld>
            <a:endParaRPr lang="en-US"/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Theoretical results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Volpano, Irvine and Smith (JCS ‘96) showed Soundness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“If an expression </a:t>
            </a:r>
            <a:r>
              <a:rPr lang="en-US" sz="2400" i="1"/>
              <a:t>e</a:t>
            </a:r>
            <a:r>
              <a:rPr lang="en-US" sz="2400"/>
              <a:t> can be given a type </a:t>
            </a:r>
            <a:r>
              <a:rPr lang="en-US" sz="2400">
                <a:latin typeface="Symbol" pitchFamily="-65" charset="2"/>
              </a:rPr>
              <a:t>t</a:t>
            </a:r>
            <a:r>
              <a:rPr lang="en-US" sz="2400"/>
              <a:t> in our system, then Simple Security says … that only variables at level </a:t>
            </a:r>
            <a:r>
              <a:rPr lang="en-US" sz="2400">
                <a:latin typeface="Symbol" pitchFamily="-65" charset="2"/>
              </a:rPr>
              <a:t>t</a:t>
            </a:r>
            <a:r>
              <a:rPr lang="en-US" sz="2400"/>
              <a:t> or lower in </a:t>
            </a:r>
            <a:r>
              <a:rPr lang="en-US" sz="2400" i="1"/>
              <a:t>e</a:t>
            </a:r>
            <a:r>
              <a:rPr lang="en-US" sz="2400"/>
              <a:t> will have their contents read when </a:t>
            </a:r>
            <a:r>
              <a:rPr lang="en-US" sz="2400" i="1"/>
              <a:t>e</a:t>
            </a:r>
            <a:r>
              <a:rPr lang="en-US" sz="2400"/>
              <a:t> is evaluated (no read up)…. 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On the other hand, if a command </a:t>
            </a:r>
            <a:r>
              <a:rPr lang="en-US" sz="2400" i="1"/>
              <a:t>c</a:t>
            </a:r>
            <a:r>
              <a:rPr lang="en-US" sz="2400"/>
              <a:t> can be given a type</a:t>
            </a:r>
            <a:r>
              <a:rPr lang="en-US" sz="2400">
                <a:latin typeface="Symbol" pitchFamily="-65" charset="2"/>
              </a:rPr>
              <a:t> </a:t>
            </a:r>
            <a:r>
              <a:rPr lang="en-US" sz="2400"/>
              <a:t>[</a:t>
            </a:r>
            <a:r>
              <a:rPr lang="en-US" sz="2400">
                <a:latin typeface="Symbol" pitchFamily="-65" charset="2"/>
              </a:rPr>
              <a:t>t</a:t>
            </a:r>
            <a:r>
              <a:rPr lang="en-US" sz="2400"/>
              <a:t>] |- </a:t>
            </a:r>
            <a:r>
              <a:rPr lang="en-US" sz="2400" i="1"/>
              <a:t>c</a:t>
            </a:r>
            <a:r>
              <a:rPr lang="en-US" sz="2400"/>
              <a:t> then Confinement says … that no variable below level </a:t>
            </a:r>
            <a:r>
              <a:rPr lang="en-US" sz="2400">
                <a:latin typeface="Symbol" pitchFamily="-65" charset="2"/>
              </a:rPr>
              <a:t>t</a:t>
            </a:r>
            <a:r>
              <a:rPr lang="en-US" sz="2400"/>
              <a:t> is updated in </a:t>
            </a:r>
            <a:r>
              <a:rPr lang="en-US" sz="2400" i="1"/>
              <a:t>c</a:t>
            </a:r>
            <a:r>
              <a:rPr lang="en-US" sz="2400"/>
              <a:t> (no write down).”</a:t>
            </a:r>
          </a:p>
          <a:p>
            <a:pPr>
              <a:lnSpc>
                <a:spcPct val="90000"/>
              </a:lnSpc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10/25/10 14:10</a:t>
            </a:fld>
            <a:endParaRPr lang="en-US"/>
          </a:p>
        </p:txBody>
      </p:sp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Effects beyond Assignment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The Sabelfeld and Myers presentation focuses on Assignment</a:t>
            </a:r>
          </a:p>
          <a:p>
            <a:pPr>
              <a:lnSpc>
                <a:spcPct val="90000"/>
              </a:lnSpc>
            </a:pPr>
            <a:r>
              <a:rPr lang="en-US" sz="2800"/>
              <a:t>Denning and Denning considered several other effects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Exceptions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Input/Output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Termination</a:t>
            </a:r>
          </a:p>
          <a:p>
            <a:pPr>
              <a:lnSpc>
                <a:spcPct val="90000"/>
              </a:lnSpc>
            </a:pPr>
            <a:r>
              <a:rPr lang="en-US" sz="2800"/>
              <a:t>An Information Flow language must track all computational effects in the language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10/25/10 14:14</a:t>
            </a:fld>
            <a:endParaRPr lang="en-US" dirty="0"/>
          </a:p>
        </p:txBody>
      </p:sp>
      <p:sp>
        <p:nvSpPr>
          <p:cNvPr id="16077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Information Flow Languages</a:t>
            </a:r>
          </a:p>
        </p:txBody>
      </p:sp>
      <p:sp>
        <p:nvSpPr>
          <p:cNvPr id="16077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S</a:t>
            </a:r>
            <a:r>
              <a:rPr lang="en-US" dirty="0" smtClean="0"/>
              <a:t>erious </a:t>
            </a:r>
            <a:r>
              <a:rPr lang="en-US" dirty="0"/>
              <a:t>implementations of information-flow languages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Jif = Java + Information Flow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Andrew Myers and others, Cornell</a:t>
            </a:r>
          </a:p>
          <a:p>
            <a:pPr lvl="2">
              <a:lnSpc>
                <a:spcPct val="90000"/>
              </a:lnSpc>
            </a:pPr>
            <a:r>
              <a:rPr lang="en-US" dirty="0">
                <a:hlinkClick r:id="rId3"/>
              </a:rPr>
              <a:t>http://www.cs.cornell.edu/jif/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Security-Oriented Languages at  Penn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Steve </a:t>
            </a:r>
            <a:r>
              <a:rPr lang="en-US" dirty="0" err="1" smtClean="0"/>
              <a:t>Sdancewic</a:t>
            </a:r>
            <a:r>
              <a:rPr lang="en-US" dirty="0" smtClean="0"/>
              <a:t> and others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http://</a:t>
            </a:r>
            <a:r>
              <a:rPr lang="en-US" dirty="0" err="1" smtClean="0"/>
              <a:t>www.cis.upenn.edu/~stevez/sol</a:t>
            </a:r>
            <a:r>
              <a:rPr lang="en-US" dirty="0" smtClean="0"/>
              <a:t>/</a:t>
            </a:r>
          </a:p>
          <a:p>
            <a:pPr lvl="1">
              <a:lnSpc>
                <a:spcPct val="90000"/>
              </a:lnSpc>
            </a:pPr>
            <a:r>
              <a:rPr lang="en-US" dirty="0" err="1" smtClean="0"/>
              <a:t>FlowCaml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n-US" dirty="0"/>
              <a:t>Vincent </a:t>
            </a:r>
            <a:r>
              <a:rPr lang="en-US" dirty="0" err="1"/>
              <a:t>Simonet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n-US" dirty="0">
                <a:hlinkClick r:id="rId4"/>
              </a:rPr>
              <a:t>http://cristal.inria.fr/~simonet/soft/flowcaml/</a:t>
            </a:r>
            <a:endParaRPr lang="en-US" dirty="0"/>
          </a:p>
          <a:p>
            <a:pPr lvl="2">
              <a:lnSpc>
                <a:spcPct val="90000"/>
              </a:lnSpc>
              <a:buFontTx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10/25/10 14:10</a:t>
            </a:fld>
            <a:endParaRPr lang="en-US"/>
          </a:p>
        </p:txBody>
      </p:sp>
      <p:sp>
        <p:nvSpPr>
          <p:cNvPr id="1617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FlowCaml</a:t>
            </a:r>
          </a:p>
        </p:txBody>
      </p:sp>
      <p:sp>
        <p:nvSpPr>
          <p:cNvPr id="1617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 ML-style language with type inference</a:t>
            </a:r>
          </a:p>
          <a:p>
            <a:r>
              <a:rPr lang="en-US"/>
              <a:t>Windows executable flowcaml gives an interactive type checker</a:t>
            </a:r>
          </a:p>
          <a:p>
            <a:pPr lvl="1"/>
            <a:r>
              <a:rPr lang="en-US"/>
              <a:t>Note:  It does not execute the programs, batch compiler flowcamlc compiles them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10/25/10 14:10</a:t>
            </a:fld>
            <a:endParaRPr lang="en-US"/>
          </a:p>
        </p:txBody>
      </p:sp>
      <p:sp>
        <p:nvSpPr>
          <p:cNvPr id="1648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Declaring values</a:t>
            </a:r>
          </a:p>
        </p:txBody>
      </p:sp>
      <p:sp>
        <p:nvSpPr>
          <p:cNvPr id="164869" name="Text Box 1029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  <a:noFill/>
          <a:ln/>
        </p:spPr>
        <p:txBody>
          <a:bodyPr/>
          <a:lstStyle/>
          <a:p>
            <a:pPr eaLnBrk="0" hangingPunct="0"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-65" charset="0"/>
              </a:rPr>
              <a:t>let x = 1;;</a:t>
            </a:r>
          </a:p>
          <a:p>
            <a:pPr eaLnBrk="0" hangingPunct="0">
              <a:spcBef>
                <a:spcPct val="0"/>
              </a:spcBef>
              <a:buFontTx/>
              <a:buNone/>
            </a:pPr>
            <a:endParaRPr lang="en-US" sz="2400">
              <a:latin typeface="Courier New" pitchFamily="-65" charset="0"/>
            </a:endParaRPr>
          </a:p>
          <a:p>
            <a:pPr eaLnBrk="0" hangingPunct="0"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-65" charset="0"/>
              </a:rPr>
              <a:t>let x1 : !alice int = 42;;</a:t>
            </a:r>
          </a:p>
          <a:p>
            <a:pPr eaLnBrk="0" hangingPunct="0">
              <a:spcBef>
                <a:spcPct val="0"/>
              </a:spcBef>
              <a:buFontTx/>
              <a:buNone/>
            </a:pPr>
            <a:endParaRPr lang="en-US" sz="2400">
              <a:latin typeface="Courier New" pitchFamily="-65" charset="0"/>
            </a:endParaRPr>
          </a:p>
          <a:p>
            <a:pPr eaLnBrk="0" hangingPunct="0"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-65" charset="0"/>
              </a:rPr>
              <a:t>let x2 : !bob int = 53;;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10/25/10 14:10</a:t>
            </a:fld>
            <a:endParaRPr lang="en-US"/>
          </a:p>
        </p:txBody>
      </p:sp>
      <p:sp>
        <p:nvSpPr>
          <p:cNvPr id="1669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Anonymous functions and lists</a:t>
            </a:r>
          </a:p>
        </p:txBody>
      </p:sp>
      <p:sp>
        <p:nvSpPr>
          <p:cNvPr id="166915" name="Text Box 1027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077200" cy="41148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2800">
                <a:latin typeface="Courier New" pitchFamily="-65" charset="0"/>
              </a:rPr>
              <a:t>let succ = function x -&gt; x + 1;;</a:t>
            </a:r>
          </a:p>
          <a:p>
            <a:pPr>
              <a:buFontTx/>
              <a:buNone/>
            </a:pPr>
            <a:endParaRPr lang="en-US" sz="2800">
              <a:latin typeface="Courier New" pitchFamily="-65" charset="0"/>
            </a:endParaRPr>
          </a:p>
          <a:p>
            <a:pPr>
              <a:buFontTx/>
              <a:buNone/>
            </a:pPr>
            <a:r>
              <a:rPr lang="en-US" sz="2800">
                <a:latin typeface="Courier New" pitchFamily="-65" charset="0"/>
              </a:rPr>
              <a:t>let half = function x -&gt; x lsr 1;;</a:t>
            </a:r>
          </a:p>
          <a:p>
            <a:pPr>
              <a:buFontTx/>
              <a:buNone/>
            </a:pPr>
            <a:endParaRPr lang="en-US" sz="2800">
              <a:latin typeface="Courier New" pitchFamily="-65" charset="0"/>
            </a:endParaRPr>
          </a:p>
          <a:p>
            <a:pPr>
              <a:buFontTx/>
              <a:buNone/>
            </a:pPr>
            <a:r>
              <a:rPr lang="en-US" sz="2800">
                <a:latin typeface="Courier New" pitchFamily="-65" charset="0"/>
              </a:rPr>
              <a:t>let l1 = [1; 2; 3; 4];;</a:t>
            </a:r>
          </a:p>
          <a:p>
            <a:pPr>
              <a:buFontTx/>
              <a:buNone/>
            </a:pPr>
            <a:endParaRPr lang="en-US" sz="2800">
              <a:latin typeface="Courier New" pitchFamily="-65" charset="0"/>
            </a:endParaRPr>
          </a:p>
          <a:p>
            <a:pPr>
              <a:buFontTx/>
              <a:buNone/>
            </a:pPr>
            <a:r>
              <a:rPr lang="en-US" sz="2800">
                <a:latin typeface="Courier New" pitchFamily="-65" charset="0"/>
              </a:rPr>
              <a:t>let l2 = [x1; x2];;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10/25/10 14:10</a:t>
            </a:fld>
            <a:endParaRPr lang="en-US"/>
          </a:p>
        </p:txBody>
      </p:sp>
      <p:sp>
        <p:nvSpPr>
          <p:cNvPr id="16793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Defining functions</a:t>
            </a:r>
          </a:p>
        </p:txBody>
      </p:sp>
      <p:sp>
        <p:nvSpPr>
          <p:cNvPr id="167939" name="Text Box 1027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153400" cy="41148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2800">
                <a:latin typeface="Courier New" pitchFamily="-65" charset="0"/>
              </a:rPr>
              <a:t>let rec length = function</a:t>
            </a:r>
          </a:p>
          <a:p>
            <a:pPr>
              <a:buFontTx/>
              <a:buNone/>
            </a:pPr>
            <a:r>
              <a:rPr lang="en-US" sz="2800">
                <a:latin typeface="Courier New" pitchFamily="-65" charset="0"/>
              </a:rPr>
              <a:t>    [] -&gt; 0</a:t>
            </a:r>
          </a:p>
          <a:p>
            <a:pPr>
              <a:buFontTx/>
              <a:buNone/>
            </a:pPr>
            <a:r>
              <a:rPr lang="en-US" sz="2800">
                <a:latin typeface="Courier New" pitchFamily="-65" charset="0"/>
              </a:rPr>
              <a:t>  | _ :: tl -&gt; 1 + length tl;;</a:t>
            </a:r>
          </a:p>
          <a:p>
            <a:pPr>
              <a:buFontTx/>
              <a:buNone/>
            </a:pPr>
            <a:endParaRPr lang="en-US" sz="2800">
              <a:latin typeface="Courier New" pitchFamily="-65" charset="0"/>
            </a:endParaRPr>
          </a:p>
          <a:p>
            <a:pPr>
              <a:buFontTx/>
              <a:buNone/>
            </a:pPr>
            <a:r>
              <a:rPr lang="en-US" sz="2800">
                <a:latin typeface="Courier New" pitchFamily="-65" charset="0"/>
              </a:rPr>
              <a:t>let rec mem0 = function</a:t>
            </a:r>
          </a:p>
          <a:p>
            <a:pPr>
              <a:buFontTx/>
              <a:buNone/>
            </a:pPr>
            <a:r>
              <a:rPr lang="en-US" sz="2800">
                <a:latin typeface="Courier New" pitchFamily="-65" charset="0"/>
              </a:rPr>
              <a:t>    [] -&gt; false</a:t>
            </a:r>
          </a:p>
          <a:p>
            <a:pPr>
              <a:buFontTx/>
              <a:buNone/>
            </a:pPr>
            <a:r>
              <a:rPr lang="en-US" sz="2800">
                <a:latin typeface="Courier New" pitchFamily="-65" charset="0"/>
              </a:rPr>
              <a:t>  | hd :: tl -&gt; hd = 0 || mem0 tl</a:t>
            </a:r>
          </a:p>
          <a:p>
            <a:pPr>
              <a:buFontTx/>
              <a:buNone/>
            </a:pPr>
            <a:r>
              <a:rPr lang="en-US" sz="2800">
                <a:latin typeface="Courier New" pitchFamily="-65" charset="0"/>
              </a:rPr>
              <a:t>;;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10/25/10 14:10</a:t>
            </a:fld>
            <a:endParaRPr lang="en-US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Demo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10/25/10 14:10</a:t>
            </a:fld>
            <a:endParaRPr lang="en-US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Does it work?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 practice it is not broadly adopted</a:t>
            </a:r>
          </a:p>
          <a:p>
            <a:pPr lvl="1"/>
            <a:r>
              <a:rPr lang="en-US"/>
              <a:t>Technical issue is the complexity of managing policy</a:t>
            </a:r>
          </a:p>
          <a:p>
            <a:pPr lvl="1"/>
            <a:r>
              <a:rPr lang="en-US"/>
              <a:t>I suspect there are social issues as well … the technical issues are not show stoppers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10/25/10 14:10</a:t>
            </a:fld>
            <a:endParaRPr lang="en-US"/>
          </a:p>
        </p:txBody>
      </p:sp>
      <p:sp>
        <p:nvSpPr>
          <p:cNvPr id="19865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19865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Denning and Denning,</a:t>
            </a:r>
            <a:r>
              <a:rPr lang="en-US" dirty="0" smtClean="0"/>
              <a:t> 1977</a:t>
            </a:r>
          </a:p>
          <a:p>
            <a:pPr lvl="1"/>
            <a:r>
              <a:rPr lang="en-US" dirty="0" smtClean="0"/>
              <a:t>Paper articulates approach</a:t>
            </a:r>
          </a:p>
          <a:p>
            <a:r>
              <a:rPr lang="en-US" dirty="0" err="1" smtClean="0"/>
              <a:t>Volpano</a:t>
            </a:r>
            <a:r>
              <a:rPr lang="en-US" dirty="0" smtClean="0"/>
              <a:t>, Irvine, and Smith, 1996</a:t>
            </a:r>
          </a:p>
          <a:p>
            <a:pPr lvl="1"/>
            <a:r>
              <a:rPr lang="en-US" dirty="0" smtClean="0"/>
              <a:t>Solve open problems in Denning and Denning</a:t>
            </a:r>
          </a:p>
          <a:p>
            <a:r>
              <a:rPr lang="en-US" dirty="0" err="1" smtClean="0"/>
              <a:t>Sabelfeld</a:t>
            </a:r>
            <a:r>
              <a:rPr lang="en-US" dirty="0" smtClean="0"/>
              <a:t> and Myers, 2003</a:t>
            </a:r>
          </a:p>
          <a:p>
            <a:pPr lvl="1"/>
            <a:r>
              <a:rPr lang="en-US" dirty="0" smtClean="0"/>
              <a:t>Survey paper; basis of this presentation</a:t>
            </a:r>
          </a:p>
          <a:p>
            <a:r>
              <a:rPr lang="en-US" dirty="0" err="1" smtClean="0"/>
              <a:t>Pottier</a:t>
            </a:r>
            <a:r>
              <a:rPr lang="en-US" dirty="0" smtClean="0"/>
              <a:t> and </a:t>
            </a:r>
            <a:r>
              <a:rPr lang="en-US" dirty="0" err="1" smtClean="0"/>
              <a:t>Simonet</a:t>
            </a:r>
            <a:r>
              <a:rPr lang="en-US" dirty="0" smtClean="0"/>
              <a:t>, Flow </a:t>
            </a:r>
            <a:r>
              <a:rPr lang="en-US" dirty="0" err="1" smtClean="0"/>
              <a:t>Caml</a:t>
            </a:r>
            <a:r>
              <a:rPr lang="en-US" dirty="0" smtClean="0"/>
              <a:t>, 2005</a:t>
            </a:r>
          </a:p>
          <a:p>
            <a:pPr lvl="1"/>
            <a:r>
              <a:rPr lang="en-US" dirty="0" smtClean="0"/>
              <a:t>Implementation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10/25/10 14:10</a:t>
            </a:fld>
            <a:endParaRPr lang="en-US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Recall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Consider an example (in no particular language)</a:t>
            </a:r>
          </a:p>
          <a:p>
            <a:endParaRPr lang="en-US" sz="2800"/>
          </a:p>
          <a:p>
            <a:endParaRPr lang="en-US" sz="2800"/>
          </a:p>
          <a:p>
            <a:endParaRPr lang="en-US" sz="2800"/>
          </a:p>
          <a:p>
            <a:endParaRPr lang="en-US" sz="2800"/>
          </a:p>
          <a:p>
            <a:endParaRPr lang="en-US" sz="2800"/>
          </a:p>
          <a:p>
            <a:r>
              <a:rPr lang="en-US" sz="2800"/>
              <a:t>Assume H is high and L is Low</a:t>
            </a:r>
          </a:p>
        </p:txBody>
      </p:sp>
      <p:sp>
        <p:nvSpPr>
          <p:cNvPr id="134148" name="Text Box 4"/>
          <p:cNvSpPr txBox="1">
            <a:spLocks noChangeArrowheads="1"/>
          </p:cNvSpPr>
          <p:nvPr/>
        </p:nvSpPr>
        <p:spPr bwMode="auto">
          <a:xfrm>
            <a:off x="1638300" y="3200400"/>
            <a:ext cx="58674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-65" charset="0"/>
              </a:rPr>
              <a:t>H = readHighDatabase()</a:t>
            </a:r>
          </a:p>
          <a:p>
            <a:pPr>
              <a:spcBef>
                <a:spcPct val="50000"/>
              </a:spcBef>
            </a:pPr>
            <a:r>
              <a:rPr lang="en-US">
                <a:latin typeface="Courier New" pitchFamily="-65" charset="0"/>
              </a:rPr>
              <a:t>L = readLowUserInput()</a:t>
            </a:r>
          </a:p>
          <a:p>
            <a:pPr>
              <a:spcBef>
                <a:spcPct val="50000"/>
              </a:spcBef>
            </a:pPr>
            <a:r>
              <a:rPr lang="en-US">
                <a:latin typeface="Courier New" pitchFamily="-65" charset="0"/>
              </a:rPr>
              <a:t>If f(H,L) 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	then printLow “Success”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	else printLow “Fail”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10/25/10 14:10</a:t>
            </a:fld>
            <a:endParaRPr lang="en-US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But!!!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Consider an example (in no particular language)</a:t>
            </a:r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We do this every day!</a:t>
            </a:r>
          </a:p>
        </p:txBody>
      </p:sp>
      <p:sp>
        <p:nvSpPr>
          <p:cNvPr id="136196" name="Text Box 4"/>
          <p:cNvSpPr txBox="1">
            <a:spLocks noChangeArrowheads="1"/>
          </p:cNvSpPr>
          <p:nvPr/>
        </p:nvSpPr>
        <p:spPr bwMode="auto">
          <a:xfrm>
            <a:off x="1447800" y="2590800"/>
            <a:ext cx="58674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-65" charset="0"/>
              </a:rPr>
              <a:t>H = readHighDatabase(“passwd”)</a:t>
            </a:r>
          </a:p>
          <a:p>
            <a:pPr>
              <a:spcBef>
                <a:spcPct val="50000"/>
              </a:spcBef>
            </a:pPr>
            <a:r>
              <a:rPr lang="en-US">
                <a:latin typeface="Courier New" pitchFamily="-65" charset="0"/>
              </a:rPr>
              <a:t>L = readLowUserInput()</a:t>
            </a:r>
          </a:p>
          <a:p>
            <a:pPr>
              <a:spcBef>
                <a:spcPct val="50000"/>
              </a:spcBef>
            </a:pPr>
            <a:r>
              <a:rPr lang="en-US">
                <a:latin typeface="Courier New" pitchFamily="-65" charset="0"/>
              </a:rPr>
              <a:t>If checkPassword(H,L) 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	then printLow “Success”</a:t>
            </a:r>
            <a:br>
              <a:rPr lang="en-US">
                <a:latin typeface="Courier New" pitchFamily="-65" charset="0"/>
              </a:rPr>
            </a:br>
            <a:r>
              <a:rPr lang="en-US">
                <a:latin typeface="Courier New" pitchFamily="-65" charset="0"/>
              </a:rPr>
              <a:t>	else printLow “Fail”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10/25/10 14:10</a:t>
            </a:fld>
            <a:endParaRPr lang="en-US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Password checking paradox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Why shouldn’t we allow someone to write the password program?</a:t>
            </a:r>
          </a:p>
          <a:p>
            <a:r>
              <a:rPr lang="en-US"/>
              <a:t>Why should we?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10/25/10 14:10</a:t>
            </a:fld>
            <a:endParaRPr lang="en-US"/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Policy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password paradox is solved by explicit policy</a:t>
            </a:r>
          </a:p>
          <a:p>
            <a:r>
              <a:rPr lang="en-US"/>
              <a:t>Similar issues arise with crypto algorithms</a:t>
            </a:r>
          </a:p>
          <a:p>
            <a:pPr lvl="1"/>
            <a:r>
              <a:rPr lang="en-US"/>
              <a:t>LoCypher = encrypt (HighClear, goodKey)</a:t>
            </a:r>
          </a:p>
          <a:p>
            <a:r>
              <a:rPr lang="en-US"/>
              <a:t>Cf.</a:t>
            </a:r>
          </a:p>
          <a:p>
            <a:pPr lvl="1"/>
            <a:r>
              <a:rPr lang="en-US"/>
              <a:t>LoCypher = encrypt (HighClear, badKey)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10/25/10 14:10</a:t>
            </a:fld>
            <a:endParaRPr lang="en-US"/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FlowCaml and Policy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FlowCaml solves the policy problem by dividing the program into two parts:  </a:t>
            </a:r>
          </a:p>
          <a:p>
            <a:pPr lvl="1">
              <a:lnSpc>
                <a:spcPct val="90000"/>
              </a:lnSpc>
            </a:pPr>
            <a:r>
              <a:rPr lang="en-US"/>
              <a:t>Flow caml portion (.fml), with all flows checked</a:t>
            </a:r>
          </a:p>
          <a:p>
            <a:pPr lvl="1">
              <a:lnSpc>
                <a:spcPct val="90000"/>
              </a:lnSpc>
            </a:pPr>
            <a:r>
              <a:rPr lang="en-US"/>
              <a:t>Regular caml portion with an annotated interface</a:t>
            </a:r>
          </a:p>
          <a:p>
            <a:pPr>
              <a:lnSpc>
                <a:spcPct val="90000"/>
              </a:lnSpc>
            </a:pPr>
            <a:r>
              <a:rPr lang="en-US"/>
              <a:t>The downgrading of encryption or password validation queries is not done within the flow-checked portion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10/25/10 14:10</a:t>
            </a:fld>
            <a:endParaRPr lang="en-US"/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Policy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Zdancewic uses other techniques, including explicit downgrade assertions for confidentiality</a:t>
            </a:r>
          </a:p>
          <a:p>
            <a:endParaRPr lang="en-US"/>
          </a:p>
          <a:p>
            <a:r>
              <a:rPr lang="en-US"/>
              <a:t>Basic philosophy:  uniform enforcement with explicit escape mechanism</a:t>
            </a:r>
          </a:p>
          <a:p>
            <a:pPr lvl="1"/>
            <a:r>
              <a:rPr lang="en-US"/>
              <a:t>Focus analysis on the exceptions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Current experimental language by </a:t>
            </a:r>
            <a:r>
              <a:rPr lang="en-US" dirty="0" err="1" smtClean="0"/>
              <a:t>Zdancewic</a:t>
            </a:r>
            <a:r>
              <a:rPr lang="en-US" dirty="0" smtClean="0"/>
              <a:t> and Penn group</a:t>
            </a:r>
          </a:p>
          <a:p>
            <a:pPr lvl="1"/>
            <a:r>
              <a:rPr lang="en-US" dirty="0" smtClean="0"/>
              <a:t>http://</a:t>
            </a:r>
            <a:r>
              <a:rPr lang="en-US" dirty="0" err="1" smtClean="0"/>
              <a:t>www.cis.upenn.edu/~stevez/sol/aura.html</a:t>
            </a:r>
            <a:endParaRPr lang="en-US" dirty="0" smtClean="0"/>
          </a:p>
          <a:p>
            <a:r>
              <a:rPr lang="en-US" dirty="0" smtClean="0"/>
              <a:t>Key idea is Authorization logic</a:t>
            </a:r>
          </a:p>
          <a:p>
            <a:r>
              <a:rPr lang="en-US" dirty="0" smtClean="0"/>
              <a:t>Explicitly capture a principals’ beliefs</a:t>
            </a:r>
          </a:p>
          <a:p>
            <a:pPr lvl="1"/>
            <a:r>
              <a:rPr lang="en-US" dirty="0" smtClean="0"/>
              <a:t>A says P</a:t>
            </a:r>
          </a:p>
          <a:p>
            <a:pPr lvl="1"/>
            <a:r>
              <a:rPr lang="en-US" dirty="0" smtClean="0"/>
              <a:t>Bob can believe that “Alice says the sky is purple” independently of Bob’s belief about the color of the sky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 smtClean="0"/>
              <a:pPr/>
              <a:t>10/25/10 14:21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10/25/10 14:10</a:t>
            </a:fld>
            <a:endParaRPr lang="en-US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Further reading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1800">
                <a:latin typeface="Times-Roman" charset="0"/>
              </a:rPr>
              <a:t>Dorothy E. Denning and Peter J. Denning, Certification of Programs for Secure Information Flow, </a:t>
            </a:r>
            <a:r>
              <a:rPr lang="en-US" sz="1800" u="sng">
                <a:solidFill>
                  <a:srgbClr val="0000EC"/>
                </a:solidFill>
                <a:hlinkClick r:id="rId3"/>
              </a:rPr>
              <a:t>http://www.seas.upenn.edu/~cis670/Spring2003/p504-denning.pdf</a:t>
            </a:r>
            <a:endParaRPr lang="en-US" sz="1800" u="sng">
              <a:solidFill>
                <a:srgbClr val="0000EC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800">
                <a:latin typeface="Times-Roman" charset="0"/>
              </a:rPr>
              <a:t>Dennis Volpano, Geoffrey Smith, and Cynthia Irvine, A Sound Type System for Secure Flow Analysis, </a:t>
            </a:r>
            <a:r>
              <a:rPr lang="en-US" sz="1800" u="sng">
                <a:solidFill>
                  <a:srgbClr val="0000EC"/>
                </a:solidFill>
                <a:hlinkClick r:id="rId4"/>
              </a:rPr>
              <a:t>http://www.cs.fiu.edu/~smithg/papers/jcs96.pdf</a:t>
            </a:r>
            <a:endParaRPr lang="en-US" sz="1800" u="sng">
              <a:solidFill>
                <a:srgbClr val="0000EC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800">
                <a:latin typeface="Times-Roman" charset="0"/>
              </a:rPr>
              <a:t>Steve Zdancewic, Lantian Zheng, Nathaniel Nystrom, and Andrew C. Myers, Secure Program Partitioning, </a:t>
            </a:r>
            <a:r>
              <a:rPr lang="en-US" sz="1800" u="sng">
                <a:solidFill>
                  <a:srgbClr val="0000EC"/>
                </a:solidFill>
                <a:hlinkClick r:id="rId5"/>
              </a:rPr>
              <a:t>http://www.cis.upenn.edu/~stevez/papers/ZZNM02.pdf</a:t>
            </a:r>
            <a:endParaRPr lang="en-US" sz="1800" u="sng">
              <a:solidFill>
                <a:srgbClr val="0000EC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800">
                <a:latin typeface="Times-Roman" charset="0"/>
              </a:rPr>
              <a:t>Andrei Sabelfeld and Andrew C. Myers, Language-based Information-Flow Security, </a:t>
            </a:r>
            <a:r>
              <a:rPr lang="en-US" sz="1800" u="sng">
                <a:solidFill>
                  <a:srgbClr val="0000EC"/>
                </a:solidFill>
                <a:hlinkClick r:id="rId6"/>
              </a:rPr>
              <a:t>http://www.cs.cornell.edu/andru/papers/jsac/sm-jsac03.pdf</a:t>
            </a:r>
            <a:endParaRPr lang="en-US" sz="1800" u="sng">
              <a:solidFill>
                <a:srgbClr val="0000EC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800">
                <a:latin typeface="Times-Roman" charset="0"/>
              </a:rPr>
              <a:t>Peng Li and Steve Zdancewic, Downgrading Policies and Relaxed Noninterference, </a:t>
            </a:r>
            <a:r>
              <a:rPr lang="en-US" sz="1800" u="sng">
                <a:solidFill>
                  <a:srgbClr val="0000EC"/>
                </a:solidFill>
                <a:hlinkClick r:id="rId7"/>
              </a:rPr>
              <a:t>http://www.cis.upenn.edu/~stevez/papers/LZ05a.pdf</a:t>
            </a:r>
            <a:endParaRPr lang="en-US" sz="1800" u="sng">
              <a:solidFill>
                <a:srgbClr val="0000E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10/25/10 14:10</a:t>
            </a:fld>
            <a:endParaRPr lang="en-US"/>
          </a:p>
        </p:txBody>
      </p:sp>
      <p:sp>
        <p:nvSpPr>
          <p:cNvPr id="2027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Explicit flows</a:t>
            </a:r>
          </a:p>
        </p:txBody>
      </p:sp>
      <p:sp>
        <p:nvSpPr>
          <p:cNvPr id="20275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x := 17</a:t>
            </a:r>
          </a:p>
          <a:p>
            <a:r>
              <a:rPr lang="en-US"/>
              <a:t>l := h</a:t>
            </a:r>
          </a:p>
          <a:p>
            <a:r>
              <a:rPr lang="en-US"/>
              <a:t>h := l</a:t>
            </a:r>
          </a:p>
        </p:txBody>
      </p:sp>
      <p:sp>
        <p:nvSpPr>
          <p:cNvPr id="202756" name="Text Box 1028"/>
          <p:cNvSpPr txBox="1">
            <a:spLocks noChangeArrowheads="1"/>
          </p:cNvSpPr>
          <p:nvPr/>
        </p:nvSpPr>
        <p:spPr bwMode="auto">
          <a:xfrm>
            <a:off x="3810000" y="2971800"/>
            <a:ext cx="4876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Convention:  </a:t>
            </a:r>
          </a:p>
          <a:p>
            <a:pPr>
              <a:spcBef>
                <a:spcPct val="50000"/>
              </a:spcBef>
            </a:pPr>
            <a:r>
              <a:rPr lang="en-US"/>
              <a:t>	l will be a “low” variable </a:t>
            </a:r>
          </a:p>
          <a:p>
            <a:pPr>
              <a:spcBef>
                <a:spcPct val="50000"/>
              </a:spcBef>
            </a:pPr>
            <a:r>
              <a:rPr lang="en-US"/>
              <a:t>	h will be a “high” variable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10/25/10 14:10</a:t>
            </a:fld>
            <a:endParaRPr lang="en-US"/>
          </a:p>
        </p:txBody>
      </p:sp>
      <p:sp>
        <p:nvSpPr>
          <p:cNvPr id="20480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Implicit flows</a:t>
            </a:r>
          </a:p>
        </p:txBody>
      </p:sp>
      <p:sp>
        <p:nvSpPr>
          <p:cNvPr id="20480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How can we write l:=h?</a:t>
            </a:r>
          </a:p>
          <a:p>
            <a:r>
              <a:rPr lang="en-US"/>
              <a:t>Assume l and h are Booleans</a:t>
            </a:r>
          </a:p>
          <a:p>
            <a:pPr lvl="1"/>
            <a:r>
              <a:rPr lang="en-US"/>
              <a:t>if h then l:= true else l:= false</a:t>
            </a:r>
          </a:p>
          <a:p>
            <a:pPr lvl="1"/>
            <a:r>
              <a:rPr lang="en-US"/>
              <a:t>l := true; if not h then l:= false else skip</a:t>
            </a:r>
          </a:p>
          <a:p>
            <a:pPr lvl="1"/>
            <a:r>
              <a:rPr lang="en-US"/>
              <a:t>l := false; while h do l:= true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10/25/10 14:10</a:t>
            </a:fld>
            <a:endParaRPr lang="en-US"/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“while” language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Sabelfeld and Myers Figures 2 and 3</a:t>
            </a:r>
          </a:p>
          <a:p>
            <a:pPr lvl="2"/>
            <a:r>
              <a:rPr lang="en-US"/>
              <a:t>C 	::= 	skip</a:t>
            </a:r>
            <a:br>
              <a:rPr lang="en-US"/>
            </a:br>
            <a:r>
              <a:rPr lang="en-US"/>
              <a:t>	|  	var := exp</a:t>
            </a:r>
            <a:br>
              <a:rPr lang="en-US"/>
            </a:br>
            <a:r>
              <a:rPr lang="en-US"/>
              <a:t>	|  	C1; C2</a:t>
            </a:r>
            <a:br>
              <a:rPr lang="en-US"/>
            </a:br>
            <a:r>
              <a:rPr lang="en-US"/>
              <a:t>	|	if exp then C1 else C2</a:t>
            </a:r>
            <a:br>
              <a:rPr lang="en-US"/>
            </a:br>
            <a:r>
              <a:rPr lang="en-US"/>
              <a:t>	|	while exp do 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10/25/10 14:10</a:t>
            </a:fld>
            <a:endParaRPr lang="en-US"/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 system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Judgment forms:</a:t>
            </a:r>
          </a:p>
          <a:p>
            <a:pPr>
              <a:lnSpc>
                <a:spcPct val="90000"/>
              </a:lnSpc>
            </a:pPr>
            <a:r>
              <a:rPr lang="en-US" sz="2800"/>
              <a:t>Every variable in exp is at or below level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/>
              <a:t>  |-  exp: level</a:t>
            </a:r>
          </a:p>
          <a:p>
            <a:pPr>
              <a:lnSpc>
                <a:spcPct val="90000"/>
              </a:lnSpc>
            </a:pPr>
            <a:r>
              <a:rPr lang="en-US" sz="2800"/>
              <a:t>Every assignment in C is at or above pc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/>
              <a:t>  [pc] |- C</a:t>
            </a:r>
          </a:p>
          <a:p>
            <a:pPr>
              <a:lnSpc>
                <a:spcPct val="90000"/>
              </a:lnSpc>
            </a:pPr>
            <a:r>
              <a:rPr lang="en-US" sz="2800"/>
              <a:t>Typical Rule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>
                <a:latin typeface="Courier" pitchFamily="-65" charset="0"/>
              </a:rPr>
              <a:t>|- exp : low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>
                <a:latin typeface="Courier" pitchFamily="-65" charset="0"/>
              </a:rPr>
              <a:t>----------------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>
                <a:latin typeface="Courier" pitchFamily="-65" charset="0"/>
              </a:rPr>
              <a:t>[low] |- l := exp</a:t>
            </a:r>
            <a:endParaRPr lang="en-US" sz="2400"/>
          </a:p>
        </p:txBody>
      </p:sp>
      <p:sp>
        <p:nvSpPr>
          <p:cNvPr id="155652" name="Text Box 4"/>
          <p:cNvSpPr txBox="1">
            <a:spLocks noChangeArrowheads="1"/>
          </p:cNvSpPr>
          <p:nvPr/>
        </p:nvSpPr>
        <p:spPr bwMode="auto">
          <a:xfrm>
            <a:off x="4724400" y="3844925"/>
            <a:ext cx="44196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342900">
              <a:spcBef>
                <a:spcPct val="50000"/>
              </a:spcBef>
            </a:pPr>
            <a:r>
              <a:rPr lang="en-US" sz="2000"/>
              <a:t>Rule structure:  </a:t>
            </a:r>
          </a:p>
          <a:p>
            <a:pPr defTabSz="342900">
              <a:spcBef>
                <a:spcPct val="50000"/>
              </a:spcBef>
              <a:buFontTx/>
              <a:buChar char="•"/>
            </a:pPr>
            <a:r>
              <a:rPr lang="en-US" sz="2000"/>
              <a:t>	a (possibly empty) set of antecedents is written above the line; consequent below.  </a:t>
            </a:r>
          </a:p>
          <a:p>
            <a:pPr defTabSz="342900">
              <a:spcBef>
                <a:spcPct val="50000"/>
              </a:spcBef>
              <a:buFontTx/>
              <a:buChar char="•"/>
            </a:pPr>
            <a:r>
              <a:rPr lang="en-US" sz="2000"/>
              <a:t>	If the antecedents can all be established then the consequent is established.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10/25/10 14:10</a:t>
            </a:fld>
            <a:endParaRPr lang="en-US"/>
          </a:p>
        </p:txBody>
      </p:sp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Inference Rules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69992" name="Picture 8" descr="Snapshot 2007-03-01 16-38-0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160588"/>
            <a:ext cx="9144000" cy="46974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05A3-1C28-4E45-8DB9-AD0B031E6949}" type="datetime8">
              <a:rPr lang="en-US"/>
              <a:pPr/>
              <a:t>10/25/10 14:10</a:t>
            </a:fld>
            <a:endParaRPr lang="en-US"/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flow?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variable of confidential input does not cause a variation of public output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USEAMSFONTS" val="0"/>
  <p:tag name="EMBEDFONTS" val="0"/>
  <p:tag name="USEBOLDAMS" val="0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FONTSIZE" val="10"/>
  <p:tag name="DEFAULTBITMAP" val="pngmono"/>
  <p:tag name="DEFAULTBLEND" val="0"/>
  <p:tag name="DEFAULTTRANSPARENT" val="0"/>
  <p:tag name="DEFAULTWORKAROUNDTRANSPARENCYBUG" val="0"/>
  <p:tag name="DEFAULTRESOLUTION" val="1200"/>
  <p:tag name="DEFAULTWORDWRAP" val="0"/>
  <p:tag name="DEFAULTMAGNIFICATION" val="2000"/>
  <p:tag name="DEFAULTWIDTH" val="0"/>
  <p:tag name="DEFAULTHEIGHT" val="0"/>
</p:tagLst>
</file>

<file path=ppt/theme/theme1.xml><?xml version="1.0" encoding="utf-8"?>
<a:theme xmlns:a="http://schemas.openxmlformats.org/drawingml/2006/main" name="Lecture2">
  <a:themeElements>
    <a:clrScheme name="Lecture2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Lecture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65" charset="0"/>
          </a:defRPr>
        </a:defPPr>
      </a:lstStyle>
    </a:lnDef>
  </a:objectDefaults>
  <a:extraClrSchemeLst>
    <a:extraClrScheme>
      <a:clrScheme name="Lecture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HD:Users:hook:Instruction:Security:Lecture2.ppt</Template>
  <TotalTime>17609</TotalTime>
  <Words>1964</Words>
  <Application>Microsoft Macintosh PowerPoint</Application>
  <PresentationFormat>On-screen Show (4:3)</PresentationFormat>
  <Paragraphs>304</Paragraphs>
  <Slides>37</Slides>
  <Notes>34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Lecture2</vt:lpstr>
      <vt:lpstr>Information Flow</vt:lpstr>
      <vt:lpstr>Program analysis</vt:lpstr>
      <vt:lpstr>History</vt:lpstr>
      <vt:lpstr>Explicit flows</vt:lpstr>
      <vt:lpstr>Implicit flows</vt:lpstr>
      <vt:lpstr>Simple “while” language</vt:lpstr>
      <vt:lpstr>Type system</vt:lpstr>
      <vt:lpstr>Inference Rules</vt:lpstr>
      <vt:lpstr>What is a flow?</vt:lpstr>
      <vt:lpstr>Direct examples</vt:lpstr>
      <vt:lpstr>Direct examples</vt:lpstr>
      <vt:lpstr>Simple Program</vt:lpstr>
      <vt:lpstr>Simple Program</vt:lpstr>
      <vt:lpstr>Simple Program</vt:lpstr>
      <vt:lpstr>Simple Program</vt:lpstr>
      <vt:lpstr>Simple Program</vt:lpstr>
      <vt:lpstr>Simple Program</vt:lpstr>
      <vt:lpstr>Simple Program</vt:lpstr>
      <vt:lpstr>Slide 19</vt:lpstr>
      <vt:lpstr>Exercise</vt:lpstr>
      <vt:lpstr>Theoretical results</vt:lpstr>
      <vt:lpstr>Effects beyond Assignment</vt:lpstr>
      <vt:lpstr>Information Flow Languages</vt:lpstr>
      <vt:lpstr>FlowCaml</vt:lpstr>
      <vt:lpstr>Declaring values</vt:lpstr>
      <vt:lpstr>Anonymous functions and lists</vt:lpstr>
      <vt:lpstr>Defining functions</vt:lpstr>
      <vt:lpstr>Demo</vt:lpstr>
      <vt:lpstr>Does it work?</vt:lpstr>
      <vt:lpstr>Recall</vt:lpstr>
      <vt:lpstr>But!!!</vt:lpstr>
      <vt:lpstr>Password checking paradox</vt:lpstr>
      <vt:lpstr>Policy</vt:lpstr>
      <vt:lpstr>FlowCaml and Policy</vt:lpstr>
      <vt:lpstr>Policy</vt:lpstr>
      <vt:lpstr>Aura</vt:lpstr>
      <vt:lpstr>Further reading</vt:lpstr>
    </vt:vector>
  </TitlesOfParts>
  <Company>ſ倀ի_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2: Access Control</dc:title>
  <dc:creator>James Hook</dc:creator>
  <cp:lastModifiedBy>James Hook</cp:lastModifiedBy>
  <cp:revision>47</cp:revision>
  <cp:lastPrinted>2005-10-24T22:18:47Z</cp:lastPrinted>
  <dcterms:created xsi:type="dcterms:W3CDTF">2010-10-25T21:10:25Z</dcterms:created>
  <dcterms:modified xsi:type="dcterms:W3CDTF">2010-10-25T22:55:14Z</dcterms:modified>
</cp:coreProperties>
</file>