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4.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ppt/notesSlides/notesSlide11.xml" ContentType="application/vnd.openxmlformats-officedocument.presentationml.notesSlide+xml"/>
  <Override PartName="/ppt/slides/slide30.xml" ContentType="application/vnd.openxmlformats-officedocument.presentationml.slide+xml"/>
  <Override PartName="/ppt/notesSlides/notesSlide9.xml" ContentType="application/vnd.openxmlformats-officedocument.presentationml.notesSlide+xml"/>
  <Override PartName="/ppt/slides/slide35.xml" ContentType="application/vnd.openxmlformats-officedocument.presentationml.slide+xml"/>
  <Override PartName="/docProps/app.xml" ContentType="application/vnd.openxmlformats-officedocument.extended-properties+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notesSlides/notesSlide15.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17.xml" ContentType="application/vnd.openxmlformats-officedocument.presentationml.notesSlide+xml"/>
  <Override PartName="/ppt/slides/slide34.xml" ContentType="application/vnd.openxmlformats-officedocument.presentationml.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37.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Override PartName="/ppt/notesSlides/notesSlide18.xml" ContentType="application/vnd.openxmlformats-officedocument.presentationml.notesSlide+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tags/tag1.xml" ContentType="application/vnd.openxmlformats-officedocument.presentationml.tags+xml"/>
  <Override PartName="/ppt/slides/slide24.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Layouts/slideLayout12.xml" ContentType="application/vnd.openxmlformats-officedocument.presentationml.slideLayout+xml"/>
  <Override PartName="/ppt/slides/slide19.xml" ContentType="application/vnd.openxmlformats-officedocument.presentationml.slide+xml"/>
  <Override PartName="/ppt/slides/slide12.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40"/>
  </p:notesMasterIdLst>
  <p:handoutMasterIdLst>
    <p:handoutMasterId r:id="rId41"/>
  </p:handoutMasterIdLst>
  <p:sldIdLst>
    <p:sldId id="256" r:id="rId2"/>
    <p:sldId id="336" r:id="rId3"/>
    <p:sldId id="337" r:id="rId4"/>
    <p:sldId id="338" r:id="rId5"/>
    <p:sldId id="343" r:id="rId6"/>
    <p:sldId id="339" r:id="rId7"/>
    <p:sldId id="340" r:id="rId8"/>
    <p:sldId id="341" r:id="rId9"/>
    <p:sldId id="342" r:id="rId10"/>
    <p:sldId id="354" r:id="rId11"/>
    <p:sldId id="355" r:id="rId12"/>
    <p:sldId id="356" r:id="rId13"/>
    <p:sldId id="333" r:id="rId14"/>
    <p:sldId id="331" r:id="rId15"/>
    <p:sldId id="334" r:id="rId16"/>
    <p:sldId id="335" r:id="rId17"/>
    <p:sldId id="330" r:id="rId18"/>
    <p:sldId id="370" r:id="rId19"/>
    <p:sldId id="371" r:id="rId20"/>
    <p:sldId id="372" r:id="rId21"/>
    <p:sldId id="373" r:id="rId22"/>
    <p:sldId id="374" r:id="rId23"/>
    <p:sldId id="375" r:id="rId24"/>
    <p:sldId id="376" r:id="rId25"/>
    <p:sldId id="377" r:id="rId26"/>
    <p:sldId id="378" r:id="rId27"/>
    <p:sldId id="379" r:id="rId28"/>
    <p:sldId id="380" r:id="rId29"/>
    <p:sldId id="381" r:id="rId30"/>
    <p:sldId id="382" r:id="rId31"/>
    <p:sldId id="383" r:id="rId32"/>
    <p:sldId id="384" r:id="rId33"/>
    <p:sldId id="385" r:id="rId34"/>
    <p:sldId id="386" r:id="rId35"/>
    <p:sldId id="387" r:id="rId36"/>
    <p:sldId id="388" r:id="rId37"/>
    <p:sldId id="389" r:id="rId38"/>
    <p:sldId id="390" r:id="rId39"/>
  </p:sldIdLst>
  <p:sldSz cx="9144000" cy="6858000" type="screen4x3"/>
  <p:notesSz cx="6858000" cy="9144000"/>
  <p:custDataLst>
    <p:tags r:id="rId43"/>
  </p:custDataLst>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0000"/>
    <a:srgbClr val="CCFF66"/>
    <a:srgbClr val="FFFF66"/>
    <a:srgbClr val="0000FF"/>
    <a:srgbClr val="88888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2787"/>
    <p:restoredTop sz="90929"/>
  </p:normalViewPr>
  <p:slideViewPr>
    <p:cSldViewPr>
      <p:cViewPr>
        <p:scale>
          <a:sx n="100" d="100"/>
          <a:sy n="100" d="100"/>
        </p:scale>
        <p:origin x="-2264" y="-10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8028800" cy="78028800"/>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35" Type="http://schemas.openxmlformats.org/officeDocument/2006/relationships/slide" Target="slides/slide34.xml"/><Relationship Id="rId31" Type="http://schemas.openxmlformats.org/officeDocument/2006/relationships/slide" Target="slides/slide30.xml"/><Relationship Id="rId34" Type="http://schemas.openxmlformats.org/officeDocument/2006/relationships/slide" Target="slides/slide33.xml"/><Relationship Id="rId39" Type="http://schemas.openxmlformats.org/officeDocument/2006/relationships/slide" Target="slides/slide38.xml"/><Relationship Id="rId40" Type="http://schemas.openxmlformats.org/officeDocument/2006/relationships/notesMaster" Target="notesMasters/notesMaster1.xml"/><Relationship Id="rId7" Type="http://schemas.openxmlformats.org/officeDocument/2006/relationships/slide" Target="slides/slide6.xml"/><Relationship Id="rId36" Type="http://schemas.openxmlformats.org/officeDocument/2006/relationships/slide" Target="slides/slide35.xml"/><Relationship Id="rId43" Type="http://schemas.openxmlformats.org/officeDocument/2006/relationships/tags" Target="tags/tag1.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47"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slide" Target="slides/slide31.xml"/><Relationship Id="rId37" Type="http://schemas.openxmlformats.org/officeDocument/2006/relationships/slide" Target="slides/slide36.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viewProps" Target="viewProps.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42" Type="http://schemas.openxmlformats.org/officeDocument/2006/relationships/printerSettings" Target="printerSettings/printerSettings1.bin"/><Relationship Id="rId29" Type="http://schemas.openxmlformats.org/officeDocument/2006/relationships/slide" Target="slides/slide28.xml"/><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slide" Target="slides/slide32.xml"/><Relationship Id="rId44" Type="http://schemas.openxmlformats.org/officeDocument/2006/relationships/presProps" Target="presProps.xml"/><Relationship Id="rId4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696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696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696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2796448-B209-3D49-B879-D4847A0E441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251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25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9251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251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251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75B1149-F97F-224C-9123-2CE463E2B7E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AC56DB-C5AA-A541-9F5F-2BE376D550BE}" type="slidenum">
              <a:rPr lang="en-US"/>
              <a:pPr/>
              <a:t>1</a:t>
            </a:fld>
            <a:endParaRPr lang="en-US"/>
          </a:p>
        </p:txBody>
      </p:sp>
      <p:sp>
        <p:nvSpPr>
          <p:cNvPr id="193538" name="Rectangle 2"/>
          <p:cNvSpPr>
            <a:spLocks noGrp="1" noRot="1" noChangeAspect="1" noChangeArrowheads="1" noTextEdit="1"/>
          </p:cNvSpPr>
          <p:nvPr>
            <p:ph type="sldImg"/>
          </p:nvPr>
        </p:nvSpPr>
        <p:spPr>
          <a:ln/>
        </p:spPr>
      </p:sp>
      <p:sp>
        <p:nvSpPr>
          <p:cNvPr id="193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05C33B-F66D-C248-B4AD-42527810EA1E}" type="slidenum">
              <a:rPr lang="en-US"/>
              <a:pPr/>
              <a:t>10</a:t>
            </a:fld>
            <a:endParaRPr lang="en-US"/>
          </a:p>
        </p:txBody>
      </p:sp>
      <p:sp>
        <p:nvSpPr>
          <p:cNvPr id="449538" name="Rectangle 2"/>
          <p:cNvSpPr>
            <a:spLocks noGrp="1" noRot="1" noChangeAspect="1" noChangeArrowheads="1" noTextEdit="1"/>
          </p:cNvSpPr>
          <p:nvPr>
            <p:ph type="sldImg"/>
          </p:nvPr>
        </p:nvSpPr>
        <p:spPr>
          <a:ln/>
        </p:spPr>
      </p:sp>
      <p:sp>
        <p:nvSpPr>
          <p:cNvPr id="449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2BB320-BE0A-9348-9F54-B518DC338CC4}" type="slidenum">
              <a:rPr lang="en-US"/>
              <a:pPr/>
              <a:t>11</a:t>
            </a:fld>
            <a:endParaRPr lang="en-US"/>
          </a:p>
        </p:txBody>
      </p:sp>
      <p:sp>
        <p:nvSpPr>
          <p:cNvPr id="450562" name="Rectangle 2"/>
          <p:cNvSpPr>
            <a:spLocks noGrp="1" noRot="1" noChangeAspect="1" noChangeArrowheads="1" noTextEdit="1"/>
          </p:cNvSpPr>
          <p:nvPr>
            <p:ph type="sldImg"/>
          </p:nvPr>
        </p:nvSpPr>
        <p:spPr>
          <a:ln/>
        </p:spPr>
      </p:sp>
      <p:sp>
        <p:nvSpPr>
          <p:cNvPr id="4505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97AF82-DE1D-7745-8C61-DC96FAA0120F}" type="slidenum">
              <a:rPr lang="en-US"/>
              <a:pPr/>
              <a:t>12</a:t>
            </a:fld>
            <a:endParaRPr lang="en-US"/>
          </a:p>
        </p:txBody>
      </p:sp>
      <p:sp>
        <p:nvSpPr>
          <p:cNvPr id="451586" name="Rectangle 2"/>
          <p:cNvSpPr>
            <a:spLocks noGrp="1" noRot="1" noChangeAspect="1" noChangeArrowheads="1" noTextEdit="1"/>
          </p:cNvSpPr>
          <p:nvPr>
            <p:ph type="sldImg"/>
          </p:nvPr>
        </p:nvSpPr>
        <p:spPr>
          <a:ln/>
        </p:spPr>
      </p:sp>
      <p:sp>
        <p:nvSpPr>
          <p:cNvPr id="4515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AE06F5-1B84-AC4E-AD1C-176E1DC855D1}" type="slidenum">
              <a:rPr lang="en-US"/>
              <a:pPr/>
              <a:t>13</a:t>
            </a:fld>
            <a:endParaRPr lang="en-US"/>
          </a:p>
        </p:txBody>
      </p:sp>
      <p:sp>
        <p:nvSpPr>
          <p:cNvPr id="35225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225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6AB8E2-FB18-FF46-85B0-7F3968D1A542}" type="slidenum">
              <a:rPr lang="en-US"/>
              <a:pPr/>
              <a:t>14</a:t>
            </a:fld>
            <a:endParaRPr lang="en-US"/>
          </a:p>
        </p:txBody>
      </p:sp>
      <p:sp>
        <p:nvSpPr>
          <p:cNvPr id="348162"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816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A43323-6A74-0448-AB66-C667528DB709}" type="slidenum">
              <a:rPr lang="en-US"/>
              <a:pPr/>
              <a:t>15</a:t>
            </a:fld>
            <a:endParaRPr lang="en-US"/>
          </a:p>
        </p:txBody>
      </p:sp>
      <p:sp>
        <p:nvSpPr>
          <p:cNvPr id="354306"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430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E510AF-E971-CC41-9EB8-3BF84700D81B}" type="slidenum">
              <a:rPr lang="en-US"/>
              <a:pPr/>
              <a:t>16</a:t>
            </a:fld>
            <a:endParaRPr lang="en-US"/>
          </a:p>
        </p:txBody>
      </p:sp>
      <p:sp>
        <p:nvSpPr>
          <p:cNvPr id="35635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5635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E6AD8B-EC41-DB40-942F-C216EB12E5B8}" type="slidenum">
              <a:rPr lang="en-US"/>
              <a:pPr/>
              <a:t>17</a:t>
            </a:fld>
            <a:endParaRPr lang="en-US"/>
          </a:p>
        </p:txBody>
      </p:sp>
      <p:sp>
        <p:nvSpPr>
          <p:cNvPr id="346114"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34611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CC4A8D-239F-7249-B04D-339D41D3424E}" type="slidenum">
              <a:rPr lang="en-US"/>
              <a:pPr/>
              <a:t>18</a:t>
            </a:fld>
            <a:endParaRPr lang="en-US"/>
          </a:p>
        </p:txBody>
      </p:sp>
      <p:sp>
        <p:nvSpPr>
          <p:cNvPr id="479234" name="Rectangle 2"/>
          <p:cNvSpPr>
            <a:spLocks noGrp="1" noRot="1" noChangeAspect="1" noChangeArrowheads="1" noTextEdit="1"/>
          </p:cNvSpPr>
          <p:nvPr>
            <p:ph type="sldImg"/>
          </p:nvPr>
        </p:nvSpPr>
        <p:spPr>
          <a:ln/>
        </p:spPr>
      </p:sp>
      <p:sp>
        <p:nvSpPr>
          <p:cNvPr id="479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33B6EC-2DBA-1846-8E29-739C9082B090}" type="slidenum">
              <a:rPr lang="en-US"/>
              <a:pPr/>
              <a:t>2</a:t>
            </a:fld>
            <a:endParaRPr lang="en-US"/>
          </a:p>
        </p:txBody>
      </p:sp>
      <p:sp>
        <p:nvSpPr>
          <p:cNvPr id="417794" name="Rectangle 2"/>
          <p:cNvSpPr>
            <a:spLocks noGrp="1" noRot="1" noChangeAspect="1" noChangeArrowheads="1" noTextEdit="1"/>
          </p:cNvSpPr>
          <p:nvPr>
            <p:ph type="sldImg"/>
          </p:nvPr>
        </p:nvSpPr>
        <p:spPr>
          <a:ln/>
        </p:spPr>
      </p:sp>
      <p:sp>
        <p:nvSpPr>
          <p:cNvPr id="417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01D3F5-20FD-7C4D-B314-43012FCEB78C}" type="slidenum">
              <a:rPr lang="en-US"/>
              <a:pPr/>
              <a:t>3</a:t>
            </a:fld>
            <a:endParaRPr lang="en-US"/>
          </a:p>
        </p:txBody>
      </p:sp>
      <p:sp>
        <p:nvSpPr>
          <p:cNvPr id="418818" name="Rectangle 2"/>
          <p:cNvSpPr>
            <a:spLocks noGrp="1" noRot="1" noChangeAspect="1" noChangeArrowheads="1" noTextEdit="1"/>
          </p:cNvSpPr>
          <p:nvPr>
            <p:ph type="sldImg"/>
          </p:nvPr>
        </p:nvSpPr>
        <p:spPr>
          <a:ln/>
        </p:spPr>
      </p:sp>
      <p:sp>
        <p:nvSpPr>
          <p:cNvPr id="418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E5D26E-6810-DE48-956B-EC4F0F8C517D}" type="slidenum">
              <a:rPr lang="en-US"/>
              <a:pPr/>
              <a:t>4</a:t>
            </a:fld>
            <a:endParaRPr lang="en-US"/>
          </a:p>
        </p:txBody>
      </p:sp>
      <p:sp>
        <p:nvSpPr>
          <p:cNvPr id="419842" name="Rectangle 2"/>
          <p:cNvSpPr>
            <a:spLocks noGrp="1" noRot="1" noChangeAspect="1" noChangeArrowheads="1" noTextEdit="1"/>
          </p:cNvSpPr>
          <p:nvPr>
            <p:ph type="sldImg"/>
          </p:nvPr>
        </p:nvSpPr>
        <p:spPr>
          <a:ln/>
        </p:spPr>
      </p:sp>
      <p:sp>
        <p:nvSpPr>
          <p:cNvPr id="419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4DEE53-BFCA-FB4F-BE95-83ABE5E1A601}" type="slidenum">
              <a:rPr lang="en-US"/>
              <a:pPr/>
              <a:t>5</a:t>
            </a:fld>
            <a:endParaRPr lang="en-US"/>
          </a:p>
        </p:txBody>
      </p:sp>
      <p:sp>
        <p:nvSpPr>
          <p:cNvPr id="420866" name="Rectangle 2"/>
          <p:cNvSpPr>
            <a:spLocks noGrp="1" noRot="1" noChangeAspect="1" noChangeArrowheads="1" noTextEdit="1"/>
          </p:cNvSpPr>
          <p:nvPr>
            <p:ph type="sldImg"/>
          </p:nvPr>
        </p:nvSpPr>
        <p:spPr>
          <a:ln/>
        </p:spPr>
      </p:sp>
      <p:sp>
        <p:nvSpPr>
          <p:cNvPr id="420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1A6C7F-0CC5-EB4F-BF86-9FC8833A0E3B}" type="slidenum">
              <a:rPr lang="en-US"/>
              <a:pPr/>
              <a:t>6</a:t>
            </a:fld>
            <a:endParaRPr lang="en-US"/>
          </a:p>
        </p:txBody>
      </p:sp>
      <p:sp>
        <p:nvSpPr>
          <p:cNvPr id="421890" name="Rectangle 2"/>
          <p:cNvSpPr>
            <a:spLocks noGrp="1" noRot="1" noChangeAspect="1" noChangeArrowheads="1" noTextEdit="1"/>
          </p:cNvSpPr>
          <p:nvPr>
            <p:ph type="sldImg"/>
          </p:nvPr>
        </p:nvSpPr>
        <p:spPr>
          <a:ln/>
        </p:spPr>
      </p:sp>
      <p:sp>
        <p:nvSpPr>
          <p:cNvPr id="421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811E5B-158C-A340-AE2E-187B131E5B10}" type="slidenum">
              <a:rPr lang="en-US"/>
              <a:pPr/>
              <a:t>7</a:t>
            </a:fld>
            <a:endParaRPr lang="en-US"/>
          </a:p>
        </p:txBody>
      </p:sp>
      <p:sp>
        <p:nvSpPr>
          <p:cNvPr id="422914" name="Rectangle 2"/>
          <p:cNvSpPr>
            <a:spLocks noGrp="1" noRot="1" noChangeAspect="1" noChangeArrowheads="1" noTextEdit="1"/>
          </p:cNvSpPr>
          <p:nvPr>
            <p:ph type="sldImg"/>
          </p:nvPr>
        </p:nvSpPr>
        <p:spPr>
          <a:ln/>
        </p:spPr>
      </p:sp>
      <p:sp>
        <p:nvSpPr>
          <p:cNvPr id="422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13B95F-6143-DC4E-A26D-0072C1AB2B2F}" type="slidenum">
              <a:rPr lang="en-US"/>
              <a:pPr/>
              <a:t>8</a:t>
            </a:fld>
            <a:endParaRPr lang="en-US"/>
          </a:p>
        </p:txBody>
      </p:sp>
      <p:sp>
        <p:nvSpPr>
          <p:cNvPr id="447490" name="Rectangle 2"/>
          <p:cNvSpPr>
            <a:spLocks noGrp="1" noRot="1" noChangeAspect="1" noChangeArrowheads="1" noTextEdit="1"/>
          </p:cNvSpPr>
          <p:nvPr>
            <p:ph type="sldImg"/>
          </p:nvPr>
        </p:nvSpPr>
        <p:spPr>
          <a:ln/>
        </p:spPr>
      </p:sp>
      <p:sp>
        <p:nvSpPr>
          <p:cNvPr id="4474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D0063B-DAD7-DD45-B384-EF3E00C793FB}" type="slidenum">
              <a:rPr lang="en-US"/>
              <a:pPr/>
              <a:t>9</a:t>
            </a:fld>
            <a:endParaRPr lang="en-US"/>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154E0D84-E120-5648-9BFA-7F95958BA6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16BD582F-348D-8545-AF94-A7252F2C96E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079B303D-DD5C-D643-A575-5AF1433F4DB1}"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smtClean="0"/>
            </a:lvl1pPr>
          </a:lstStyle>
          <a:p>
            <a:fld id="{8A940A99-8B6E-254F-BABD-F489AF77A9AC}" type="datetime8">
              <a:rPr lang="en-US"/>
              <a:pPr/>
              <a:t>10/18/10 16:05</a:t>
            </a:fld>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smtClean="0"/>
            </a:lvl1pPr>
          </a:lstStyle>
          <a:p>
            <a:fld id="{9B33E612-8EF8-D348-84C1-779F6291E37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55AF3006-E438-6943-A69E-F1D76C30916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B2FCEC6C-E34F-1343-895B-6A6B7BA24F0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22ACF29F-F9C6-0649-BFCF-7DBE1D09DB4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B0FD985D-5EF2-BB4A-ADD8-4D339163979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F00CC1B1-CA79-6146-BF41-9F9420EE601B}"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F358912C-6F2E-B440-86F6-093F60227A2A}"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7AAE999C-BE7E-2346-B5C5-44F870A552E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fld id="{8A940A99-8B6E-254F-BABD-F489AF77A9AC}" type="datetime8">
              <a:rPr lang="en-US"/>
              <a:pPr/>
              <a:t>10/18/10 16:05</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AFCC53E8-5DEF-2349-A751-A8193593352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theme" Target="../theme/theme1.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slideLayout" Target="../slideLayouts/slideLayout12.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Futura Condensed" charset="0"/>
              </a:defRPr>
            </a:lvl1pPr>
          </a:lstStyle>
          <a:p>
            <a:fld id="{8A940A99-8B6E-254F-BABD-F489AF77A9AC}" type="datetime8">
              <a:rPr lang="en-US"/>
              <a:pPr/>
              <a:t>10/18/10 16:05</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AF3AE21-F69A-884B-8854-017E2A10E5F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ahoma" charset="0"/>
        </a:defRPr>
      </a:lvl2pPr>
      <a:lvl3pPr algn="ctr" rtl="0" fontAlgn="base">
        <a:spcBef>
          <a:spcPct val="0"/>
        </a:spcBef>
        <a:spcAft>
          <a:spcPct val="0"/>
        </a:spcAft>
        <a:defRPr sz="4400">
          <a:solidFill>
            <a:schemeClr val="tx2"/>
          </a:solidFill>
          <a:latin typeface="Tahoma" charset="0"/>
        </a:defRPr>
      </a:lvl3pPr>
      <a:lvl4pPr algn="ctr" rtl="0" fontAlgn="base">
        <a:spcBef>
          <a:spcPct val="0"/>
        </a:spcBef>
        <a:spcAft>
          <a:spcPct val="0"/>
        </a:spcAft>
        <a:defRPr sz="4400">
          <a:solidFill>
            <a:schemeClr val="tx2"/>
          </a:solidFill>
          <a:latin typeface="Tahoma" charset="0"/>
        </a:defRPr>
      </a:lvl4pPr>
      <a:lvl5pPr algn="ctr" rtl="0" fontAlgn="base">
        <a:spcBef>
          <a:spcPct val="0"/>
        </a:spcBef>
        <a:spcAft>
          <a:spcPct val="0"/>
        </a:spcAft>
        <a:defRPr sz="4400">
          <a:solidFill>
            <a:schemeClr val="tx2"/>
          </a:solidFill>
          <a:latin typeface="Tahoma" charset="0"/>
        </a:defRPr>
      </a:lvl5pPr>
      <a:lvl6pPr marL="457200" algn="ctr" rtl="0" fontAlgn="base">
        <a:spcBef>
          <a:spcPct val="0"/>
        </a:spcBef>
        <a:spcAft>
          <a:spcPct val="0"/>
        </a:spcAft>
        <a:defRPr sz="4400">
          <a:solidFill>
            <a:schemeClr val="tx2"/>
          </a:solidFill>
          <a:latin typeface="Tahoma" charset="0"/>
        </a:defRPr>
      </a:lvl6pPr>
      <a:lvl7pPr marL="914400" algn="ctr" rtl="0" fontAlgn="base">
        <a:spcBef>
          <a:spcPct val="0"/>
        </a:spcBef>
        <a:spcAft>
          <a:spcPct val="0"/>
        </a:spcAft>
        <a:defRPr sz="4400">
          <a:solidFill>
            <a:schemeClr val="tx2"/>
          </a:solidFill>
          <a:latin typeface="Tahoma" charset="0"/>
        </a:defRPr>
      </a:lvl7pPr>
      <a:lvl8pPr marL="1371600" algn="ctr" rtl="0" fontAlgn="base">
        <a:spcBef>
          <a:spcPct val="0"/>
        </a:spcBef>
        <a:spcAft>
          <a:spcPct val="0"/>
        </a:spcAft>
        <a:defRPr sz="4400">
          <a:solidFill>
            <a:schemeClr val="tx2"/>
          </a:solidFill>
          <a:latin typeface="Tahoma" charset="0"/>
        </a:defRPr>
      </a:lvl8pPr>
      <a:lvl9pPr marL="1828800" algn="ctr" rtl="0" fontAlgn="base">
        <a:spcBef>
          <a:spcPct val="0"/>
        </a:spcBef>
        <a:spcAft>
          <a:spcPct val="0"/>
        </a:spcAft>
        <a:defRPr sz="4400">
          <a:solidFill>
            <a:schemeClr val="tx2"/>
          </a:solidFill>
          <a:latin typeface="Tahoma"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charset="-128"/>
        </a:defRPr>
      </a:lvl2pPr>
      <a:lvl3pPr marL="1085850" indent="-228600" algn="l" rtl="0" fontAlgn="base">
        <a:spcBef>
          <a:spcPct val="20000"/>
        </a:spcBef>
        <a:spcAft>
          <a:spcPct val="0"/>
        </a:spcAft>
        <a:buChar char="•"/>
        <a:defRPr sz="2400">
          <a:solidFill>
            <a:schemeClr val="tx1"/>
          </a:solidFill>
          <a:latin typeface="+mn-lt"/>
          <a:ea typeface="ＭＳ Ｐゴシック" charset="-128"/>
        </a:defRPr>
      </a:lvl3pPr>
      <a:lvl4pPr marL="1428750" indent="-228600" algn="l" rtl="0" fontAlgn="base">
        <a:spcBef>
          <a:spcPct val="20000"/>
        </a:spcBef>
        <a:spcAft>
          <a:spcPct val="0"/>
        </a:spcAft>
        <a:buChar char="–"/>
        <a:defRPr sz="2000">
          <a:solidFill>
            <a:schemeClr val="tx1"/>
          </a:solidFill>
          <a:latin typeface="+mn-lt"/>
          <a:ea typeface="ＭＳ Ｐゴシック" charset="-128"/>
        </a:defRPr>
      </a:lvl4pPr>
      <a:lvl5pPr marL="1771650" indent="-228600" algn="l" rtl="0" fontAlgn="base">
        <a:spcBef>
          <a:spcPct val="20000"/>
        </a:spcBef>
        <a:spcAft>
          <a:spcPct val="0"/>
        </a:spcAft>
        <a:buChar char="»"/>
        <a:defRPr sz="2000">
          <a:solidFill>
            <a:schemeClr val="tx1"/>
          </a:solidFill>
          <a:latin typeface="+mn-lt"/>
          <a:ea typeface="ＭＳ Ｐゴシック" charset="-128"/>
        </a:defRPr>
      </a:lvl5pPr>
      <a:lvl6pPr marL="2228850" indent="-228600" algn="l" rtl="0" fontAlgn="base">
        <a:spcBef>
          <a:spcPct val="20000"/>
        </a:spcBef>
        <a:spcAft>
          <a:spcPct val="0"/>
        </a:spcAft>
        <a:buChar char="»"/>
        <a:defRPr sz="2000">
          <a:solidFill>
            <a:schemeClr val="tx1"/>
          </a:solidFill>
          <a:latin typeface="+mn-lt"/>
          <a:ea typeface="ＭＳ Ｐゴシック" charset="-128"/>
        </a:defRPr>
      </a:lvl6pPr>
      <a:lvl7pPr marL="2686050" indent="-228600" algn="l" rtl="0" fontAlgn="base">
        <a:spcBef>
          <a:spcPct val="20000"/>
        </a:spcBef>
        <a:spcAft>
          <a:spcPct val="0"/>
        </a:spcAft>
        <a:buChar char="»"/>
        <a:defRPr sz="2000">
          <a:solidFill>
            <a:schemeClr val="tx1"/>
          </a:solidFill>
          <a:latin typeface="+mn-lt"/>
          <a:ea typeface="ＭＳ Ｐゴシック" charset="-128"/>
        </a:defRPr>
      </a:lvl7pPr>
      <a:lvl8pPr marL="3143250" indent="-228600" algn="l" rtl="0" fontAlgn="base">
        <a:spcBef>
          <a:spcPct val="20000"/>
        </a:spcBef>
        <a:spcAft>
          <a:spcPct val="0"/>
        </a:spcAft>
        <a:buChar char="»"/>
        <a:defRPr sz="2000">
          <a:solidFill>
            <a:schemeClr val="tx1"/>
          </a:solidFill>
          <a:latin typeface="+mn-lt"/>
          <a:ea typeface="ＭＳ Ｐゴシック" charset="-128"/>
        </a:defRPr>
      </a:lvl8pPr>
      <a:lvl9pPr marL="360045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6" Type="http://schemas.openxmlformats.org/officeDocument/2006/relationships/hyperlink" Target="mailto:hook@beethoven.cs.pdx.edu" TargetMode="External"/><Relationship Id="rId4" Type="http://schemas.openxmlformats.org/officeDocument/2006/relationships/hyperlink" Target="mailto:hook@cs.pdx.edu"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mailto:jghook@pdx.edu" TargetMode="External"/><Relationship Id="rId5" Type="http://schemas.openxmlformats.org/officeDocument/2006/relationships/hyperlink" Target="mailto:hook@linux.cecs.pdx.edu"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8A940A99-8B6E-254F-BABD-F489AF77A9AC}" type="datetime8">
              <a:rPr lang="en-US"/>
              <a:pPr/>
              <a:t>10/18/10 16:05</a:t>
            </a:fld>
            <a:endParaRPr lang="en-US"/>
          </a:p>
        </p:txBody>
      </p:sp>
      <p:sp>
        <p:nvSpPr>
          <p:cNvPr id="2050" name="Rectangle 2"/>
          <p:cNvSpPr>
            <a:spLocks noGrp="1" noChangeArrowheads="1"/>
          </p:cNvSpPr>
          <p:nvPr>
            <p:ph type="ctrTitle"/>
          </p:nvPr>
        </p:nvSpPr>
        <p:spPr>
          <a:xfrm>
            <a:off x="685800" y="2286000"/>
            <a:ext cx="7772400" cy="1143000"/>
          </a:xfrm>
        </p:spPr>
        <p:txBody>
          <a:bodyPr/>
          <a:lstStyle/>
          <a:p>
            <a:r>
              <a:rPr lang="en-US" dirty="0"/>
              <a:t>Lecture</a:t>
            </a:r>
            <a:r>
              <a:rPr lang="en-US" dirty="0" smtClean="0"/>
              <a:t> 5:</a:t>
            </a:r>
            <a:r>
              <a:rPr lang="en-US" dirty="0"/>
              <a:t/>
            </a:r>
            <a:br>
              <a:rPr lang="en-US" dirty="0"/>
            </a:br>
            <a:r>
              <a:rPr lang="en-US" dirty="0" smtClean="0"/>
              <a:t>Identity, Fraud, </a:t>
            </a:r>
            <a:r>
              <a:rPr lang="en-US" dirty="0"/>
              <a:t>and Data Mining</a:t>
            </a:r>
          </a:p>
        </p:txBody>
      </p:sp>
      <p:sp>
        <p:nvSpPr>
          <p:cNvPr id="2051" name="Rectangle 3"/>
          <p:cNvSpPr>
            <a:spLocks noGrp="1" noChangeArrowheads="1"/>
          </p:cNvSpPr>
          <p:nvPr>
            <p:ph type="subTitle" idx="1"/>
          </p:nvPr>
        </p:nvSpPr>
        <p:spPr>
          <a:xfrm>
            <a:off x="1371600" y="4191000"/>
            <a:ext cx="6400800" cy="1752600"/>
          </a:xfrm>
        </p:spPr>
        <p:txBody>
          <a:bodyPr/>
          <a:lstStyle/>
          <a:p>
            <a:r>
              <a:rPr lang="en-US" dirty="0"/>
              <a:t>James Hook</a:t>
            </a:r>
            <a:r>
              <a:rPr lang="en-US" dirty="0" smtClean="0"/>
              <a:t/>
            </a:r>
            <a:br>
              <a:rPr lang="en-US" dirty="0" smtClean="0"/>
            </a:br>
            <a:endParaRPr lang="en-US" dirty="0"/>
          </a:p>
        </p:txBody>
      </p:sp>
      <p:sp>
        <p:nvSpPr>
          <p:cNvPr id="2053" name="Text Box 5"/>
          <p:cNvSpPr txBox="1">
            <a:spLocks noChangeArrowheads="1"/>
          </p:cNvSpPr>
          <p:nvPr/>
        </p:nvSpPr>
        <p:spPr bwMode="auto">
          <a:xfrm>
            <a:off x="1143000" y="0"/>
            <a:ext cx="7391400" cy="21018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en-US" sz="4400">
                <a:solidFill>
                  <a:schemeClr val="tx2"/>
                </a:solidFill>
              </a:rPr>
              <a:t>CS 591:  Introduction to Computer Security</a:t>
            </a:r>
            <a:br>
              <a:rPr lang="en-US" sz="4400">
                <a:solidFill>
                  <a:schemeClr val="tx2"/>
                </a:solidFill>
              </a:rPr>
            </a:br>
            <a:endParaRPr lang="en-US" sz="440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16:07</a:t>
            </a:fld>
            <a:endParaRPr lang="en-US"/>
          </a:p>
        </p:txBody>
      </p:sp>
      <p:sp>
        <p:nvSpPr>
          <p:cNvPr id="397314" name="Rectangle 2"/>
          <p:cNvSpPr>
            <a:spLocks noGrp="1" noChangeArrowheads="1"/>
          </p:cNvSpPr>
          <p:nvPr>
            <p:ph type="title"/>
          </p:nvPr>
        </p:nvSpPr>
        <p:spPr/>
        <p:txBody>
          <a:bodyPr/>
          <a:lstStyle/>
          <a:p>
            <a:r>
              <a:rPr lang="en-US"/>
              <a:t>Fraud detection as identity</a:t>
            </a:r>
          </a:p>
        </p:txBody>
      </p:sp>
      <p:sp>
        <p:nvSpPr>
          <p:cNvPr id="397315" name="Rectangle 3"/>
          <p:cNvSpPr>
            <a:spLocks noGrp="1" noChangeArrowheads="1"/>
          </p:cNvSpPr>
          <p:nvPr>
            <p:ph type="body" idx="1"/>
          </p:nvPr>
        </p:nvSpPr>
        <p:spPr/>
        <p:txBody>
          <a:bodyPr/>
          <a:lstStyle/>
          <a:p>
            <a:r>
              <a:rPr lang="en-US"/>
              <a:t>Both Subscription fraud and superimposition fraud are asking if we can identify a principal by their behavior (and without their cooperation)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16:07</a:t>
            </a:fld>
            <a:endParaRPr lang="en-US"/>
          </a:p>
        </p:txBody>
      </p:sp>
      <p:sp>
        <p:nvSpPr>
          <p:cNvPr id="399362" name="Rectangle 2"/>
          <p:cNvSpPr>
            <a:spLocks noGrp="1" noChangeArrowheads="1"/>
          </p:cNvSpPr>
          <p:nvPr>
            <p:ph type="title"/>
          </p:nvPr>
        </p:nvSpPr>
        <p:spPr/>
        <p:txBody>
          <a:bodyPr/>
          <a:lstStyle/>
          <a:p>
            <a:r>
              <a:rPr lang="en-US"/>
              <a:t>Communities of Interest</a:t>
            </a:r>
          </a:p>
        </p:txBody>
      </p:sp>
      <p:sp>
        <p:nvSpPr>
          <p:cNvPr id="399363" name="Rectangle 3"/>
          <p:cNvSpPr>
            <a:spLocks noGrp="1" noChangeArrowheads="1"/>
          </p:cNvSpPr>
          <p:nvPr>
            <p:ph type="body" idx="1"/>
          </p:nvPr>
        </p:nvSpPr>
        <p:spPr/>
        <p:txBody>
          <a:bodyPr/>
          <a:lstStyle/>
          <a:p>
            <a:pPr>
              <a:lnSpc>
                <a:spcPct val="90000"/>
              </a:lnSpc>
            </a:pPr>
            <a:r>
              <a:rPr lang="en-US" sz="2800"/>
              <a:t>On the telephone you are who you call</a:t>
            </a:r>
          </a:p>
          <a:p>
            <a:pPr>
              <a:lnSpc>
                <a:spcPct val="90000"/>
              </a:lnSpc>
            </a:pPr>
            <a:r>
              <a:rPr lang="en-US" sz="2800"/>
              <a:t>Coretes, Pregibon and Volinsky paper</a:t>
            </a:r>
          </a:p>
          <a:p>
            <a:pPr lvl="1">
              <a:lnSpc>
                <a:spcPct val="90000"/>
              </a:lnSpc>
            </a:pPr>
            <a:r>
              <a:rPr lang="en-US" sz="2400"/>
              <a:t>use “top 9 lists” of ingoing and outgoing calls to characterize a user’s Community of Interest (COI)</a:t>
            </a:r>
          </a:p>
          <a:p>
            <a:pPr lvl="1">
              <a:lnSpc>
                <a:spcPct val="90000"/>
              </a:lnSpc>
            </a:pPr>
            <a:r>
              <a:rPr lang="en-US" sz="2400"/>
              <a:t>Define Overlap of two COIs to be a distance measure</a:t>
            </a:r>
          </a:p>
          <a:p>
            <a:pPr>
              <a:lnSpc>
                <a:spcPct val="90000"/>
              </a:lnSpc>
            </a:pPr>
            <a:r>
              <a:rPr lang="en-US" sz="2800"/>
              <a:t>Overlap is highly effective at identifying fraudsters</a:t>
            </a:r>
          </a:p>
          <a:p>
            <a:pPr lvl="1">
              <a:lnSpc>
                <a:spcPct val="90000"/>
              </a:lnSpc>
            </a:pPr>
            <a:r>
              <a:rPr lang="en-US" sz="1800"/>
              <a:t>“Record Linkage Using COI-based matching”</a:t>
            </a:r>
          </a:p>
          <a:p>
            <a:pPr>
              <a:lnSpc>
                <a:spcPct val="90000"/>
              </a:lnSpc>
            </a:pPr>
            <a:r>
              <a:rPr lang="en-US" sz="2800"/>
              <a:t>NB: Application not limited to phone networks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16:07</a:t>
            </a:fld>
            <a:endParaRPr lang="en-US"/>
          </a:p>
        </p:txBody>
      </p:sp>
      <p:sp>
        <p:nvSpPr>
          <p:cNvPr id="402434" name="Rectangle 2"/>
          <p:cNvSpPr>
            <a:spLocks noGrp="1" noChangeArrowheads="1"/>
          </p:cNvSpPr>
          <p:nvPr>
            <p:ph type="title"/>
          </p:nvPr>
        </p:nvSpPr>
        <p:spPr/>
        <p:txBody>
          <a:bodyPr/>
          <a:lstStyle/>
          <a:p>
            <a:r>
              <a:rPr lang="en-US"/>
              <a:t>Phone Fraud </a:t>
            </a:r>
          </a:p>
        </p:txBody>
      </p:sp>
      <p:sp>
        <p:nvSpPr>
          <p:cNvPr id="402435" name="Rectangle 3"/>
          <p:cNvSpPr>
            <a:spLocks noGrp="1" noChangeArrowheads="1"/>
          </p:cNvSpPr>
          <p:nvPr>
            <p:ph type="body" idx="1"/>
          </p:nvPr>
        </p:nvSpPr>
        <p:spPr/>
        <p:txBody>
          <a:bodyPr/>
          <a:lstStyle/>
          <a:p>
            <a:pPr>
              <a:lnSpc>
                <a:spcPct val="90000"/>
              </a:lnSpc>
            </a:pPr>
            <a:r>
              <a:rPr lang="en-US"/>
              <a:t>Where does the data come from?</a:t>
            </a:r>
          </a:p>
          <a:p>
            <a:pPr>
              <a:lnSpc>
                <a:spcPct val="90000"/>
              </a:lnSpc>
            </a:pPr>
            <a:r>
              <a:rPr lang="en-US"/>
              <a:t>Phone switches generate call detail records (Weiss paper)</a:t>
            </a:r>
          </a:p>
          <a:p>
            <a:pPr>
              <a:lnSpc>
                <a:spcPct val="90000"/>
              </a:lnSpc>
            </a:pPr>
            <a:r>
              <a:rPr lang="en-US"/>
              <a:t>These records can be harvested to yield CPV’s top 9 lists</a:t>
            </a:r>
          </a:p>
          <a:p>
            <a:pPr lvl="1">
              <a:lnSpc>
                <a:spcPct val="90000"/>
              </a:lnSpc>
            </a:pPr>
            <a:r>
              <a:rPr lang="en-US"/>
              <a:t>Hancock is a DSL for writing code to read large volumes of data</a:t>
            </a:r>
          </a:p>
          <a:p>
            <a:pPr>
              <a:lnSpc>
                <a:spcPct val="90000"/>
              </a:lnSpc>
            </a:pP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16:08</a:t>
            </a:fld>
            <a:endParaRPr lang="en-US"/>
          </a:p>
        </p:txBody>
      </p:sp>
      <p:sp>
        <p:nvSpPr>
          <p:cNvPr id="351234" name="Rectangle 2"/>
          <p:cNvSpPr>
            <a:spLocks noGrp="1" noChangeArrowheads="1"/>
          </p:cNvSpPr>
          <p:nvPr>
            <p:ph type="title"/>
          </p:nvPr>
        </p:nvSpPr>
        <p:spPr/>
        <p:txBody>
          <a:bodyPr/>
          <a:lstStyle/>
          <a:p>
            <a:r>
              <a:rPr lang="en-US" sz="4000"/>
              <a:t>Telephone fraud detection</a:t>
            </a:r>
          </a:p>
        </p:txBody>
      </p:sp>
      <p:sp>
        <p:nvSpPr>
          <p:cNvPr id="351235" name="Rectangle 3"/>
          <p:cNvSpPr>
            <a:spLocks noGrp="1" noChangeArrowheads="1"/>
          </p:cNvSpPr>
          <p:nvPr>
            <p:ph type="body" idx="1"/>
          </p:nvPr>
        </p:nvSpPr>
        <p:spPr/>
        <p:txBody>
          <a:bodyPr/>
          <a:lstStyle/>
          <a:p>
            <a:r>
              <a:rPr lang="en-US" sz="2800"/>
              <a:t>Historically, COI-based matching is used to detect a deadbeat customer who has assumed a new network identity</a:t>
            </a:r>
          </a:p>
          <a:p>
            <a:r>
              <a:rPr lang="en-US" sz="2800"/>
              <a:t>Is this a legitimate business use?</a:t>
            </a:r>
          </a:p>
          <a:p>
            <a:r>
              <a:rPr lang="en-US" sz="2800"/>
              <a:t>Is there a potential privacy issue?</a:t>
            </a:r>
          </a:p>
          <a:p>
            <a:r>
              <a:rPr lang="en-US" sz="2800"/>
              <a:t>Discuss potential abuses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16:08</a:t>
            </a:fld>
            <a:endParaRPr lang="en-US"/>
          </a:p>
        </p:txBody>
      </p:sp>
      <p:sp>
        <p:nvSpPr>
          <p:cNvPr id="347138" name="Rectangle 2"/>
          <p:cNvSpPr>
            <a:spLocks noGrp="1" noChangeArrowheads="1"/>
          </p:cNvSpPr>
          <p:nvPr>
            <p:ph type="title"/>
          </p:nvPr>
        </p:nvSpPr>
        <p:spPr/>
        <p:txBody>
          <a:bodyPr/>
          <a:lstStyle/>
          <a:p>
            <a:r>
              <a:rPr lang="en-US" sz="4000"/>
              <a:t>Credit Card Fraud detection</a:t>
            </a:r>
          </a:p>
        </p:txBody>
      </p:sp>
      <p:sp>
        <p:nvSpPr>
          <p:cNvPr id="347139" name="Rectangle 3"/>
          <p:cNvSpPr>
            <a:spLocks noGrp="1" noChangeArrowheads="1"/>
          </p:cNvSpPr>
          <p:nvPr>
            <p:ph type="body" idx="1"/>
          </p:nvPr>
        </p:nvSpPr>
        <p:spPr/>
        <p:txBody>
          <a:bodyPr/>
          <a:lstStyle/>
          <a:p>
            <a:pPr>
              <a:lnSpc>
                <a:spcPct val="90000"/>
              </a:lnSpc>
            </a:pPr>
            <a:r>
              <a:rPr lang="en-US" sz="2800"/>
              <a:t>Credit Card companies have done nearly real-time analysis of card usage</a:t>
            </a:r>
          </a:p>
          <a:p>
            <a:pPr>
              <a:lnSpc>
                <a:spcPct val="90000"/>
              </a:lnSpc>
            </a:pPr>
            <a:r>
              <a:rPr lang="en-US" sz="2800"/>
              <a:t>Anomalies are flagged; card holder is contacted</a:t>
            </a:r>
          </a:p>
          <a:p>
            <a:pPr>
              <a:lnSpc>
                <a:spcPct val="90000"/>
              </a:lnSpc>
            </a:pPr>
            <a:r>
              <a:rPr lang="en-US" sz="2800"/>
              <a:t>Customers have come to expect this service</a:t>
            </a:r>
          </a:p>
          <a:p>
            <a:pPr lvl="1">
              <a:lnSpc>
                <a:spcPct val="90000"/>
              </a:lnSpc>
            </a:pPr>
            <a:r>
              <a:rPr lang="en-US" sz="2400"/>
              <a:t>It is considered a protection and an added value	</a:t>
            </a:r>
          </a:p>
          <a:p>
            <a:pPr>
              <a:lnSpc>
                <a:spcPct val="90000"/>
              </a:lnSpc>
            </a:pPr>
            <a:r>
              <a:rPr lang="en-US" sz="2800"/>
              <a:t>Discuss:</a:t>
            </a:r>
          </a:p>
          <a:p>
            <a:pPr lvl="1">
              <a:lnSpc>
                <a:spcPct val="90000"/>
              </a:lnSpc>
            </a:pPr>
            <a:r>
              <a:rPr lang="en-US" sz="2400"/>
              <a:t>Abuse potential</a:t>
            </a:r>
          </a:p>
          <a:p>
            <a:pPr lvl="1">
              <a:lnSpc>
                <a:spcPct val="90000"/>
              </a:lnSpc>
            </a:pPr>
            <a:r>
              <a:rPr lang="en-US" sz="2400"/>
              <a:t>Does government have a role? Why or why not?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16:08</a:t>
            </a:fld>
            <a:endParaRPr lang="en-US"/>
          </a:p>
        </p:txBody>
      </p:sp>
      <p:sp>
        <p:nvSpPr>
          <p:cNvPr id="353282" name="Rectangle 2"/>
          <p:cNvSpPr>
            <a:spLocks noGrp="1" noChangeArrowheads="1"/>
          </p:cNvSpPr>
          <p:nvPr>
            <p:ph type="title"/>
          </p:nvPr>
        </p:nvSpPr>
        <p:spPr/>
        <p:txBody>
          <a:bodyPr/>
          <a:lstStyle/>
          <a:p>
            <a:r>
              <a:rPr lang="en-US" sz="4000"/>
              <a:t>NY Times Story</a:t>
            </a:r>
          </a:p>
        </p:txBody>
      </p:sp>
      <p:sp>
        <p:nvSpPr>
          <p:cNvPr id="353283" name="Rectangle 3"/>
          <p:cNvSpPr>
            <a:spLocks noGrp="1" noChangeArrowheads="1"/>
          </p:cNvSpPr>
          <p:nvPr>
            <p:ph type="body" idx="1"/>
          </p:nvPr>
        </p:nvSpPr>
        <p:spPr/>
        <p:txBody>
          <a:bodyPr/>
          <a:lstStyle/>
          <a:p>
            <a:r>
              <a:rPr lang="en-US" sz="2800"/>
              <a:t>Revealed content of international phone calls between “persons of interest” were monitored outside of FISA</a:t>
            </a:r>
          </a:p>
          <a:p>
            <a:pPr lvl="1"/>
            <a:r>
              <a:rPr lang="en-US" sz="2400"/>
              <a:t>What not use FISA?</a:t>
            </a:r>
          </a:p>
          <a:p>
            <a:pPr lvl="1"/>
            <a:r>
              <a:rPr lang="en-US" sz="2400"/>
              <a:t>What if identity is a surrogate, not a name?</a:t>
            </a:r>
          </a:p>
          <a:p>
            <a:r>
              <a:rPr lang="en-US" sz="2800"/>
              <a:t>[Note:  I don’t know if the COI papers and the news stories reference in this lecture are related.]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16:08</a:t>
            </a:fld>
            <a:endParaRPr lang="en-US"/>
          </a:p>
        </p:txBody>
      </p:sp>
      <p:sp>
        <p:nvSpPr>
          <p:cNvPr id="355330" name="Rectangle 2"/>
          <p:cNvSpPr>
            <a:spLocks noGrp="1" noChangeArrowheads="1"/>
          </p:cNvSpPr>
          <p:nvPr>
            <p:ph type="title"/>
          </p:nvPr>
        </p:nvSpPr>
        <p:spPr/>
        <p:txBody>
          <a:bodyPr/>
          <a:lstStyle/>
          <a:p>
            <a:r>
              <a:rPr lang="en-US" sz="4000"/>
              <a:t>USA Today Story</a:t>
            </a:r>
          </a:p>
        </p:txBody>
      </p:sp>
      <p:sp>
        <p:nvSpPr>
          <p:cNvPr id="355331" name="Rectangle 3"/>
          <p:cNvSpPr>
            <a:spLocks noGrp="1" noChangeArrowheads="1"/>
          </p:cNvSpPr>
          <p:nvPr>
            <p:ph type="body" idx="1"/>
          </p:nvPr>
        </p:nvSpPr>
        <p:spPr>
          <a:xfrm>
            <a:off x="685800" y="1676400"/>
            <a:ext cx="7772400" cy="4114800"/>
          </a:xfrm>
        </p:spPr>
        <p:txBody>
          <a:bodyPr/>
          <a:lstStyle/>
          <a:p>
            <a:pPr>
              <a:lnSpc>
                <a:spcPct val="90000"/>
              </a:lnSpc>
            </a:pPr>
            <a:r>
              <a:rPr lang="en-US" sz="2000"/>
              <a:t>Several telephone companies providing call detail data to NSA</a:t>
            </a:r>
          </a:p>
          <a:p>
            <a:pPr>
              <a:lnSpc>
                <a:spcPct val="90000"/>
              </a:lnSpc>
            </a:pPr>
            <a:r>
              <a:rPr lang="en-US" sz="2000"/>
              <a:t>“Largest database ever”</a:t>
            </a:r>
          </a:p>
          <a:p>
            <a:pPr>
              <a:lnSpc>
                <a:spcPct val="90000"/>
              </a:lnSpc>
            </a:pPr>
            <a:r>
              <a:rPr lang="en-US" sz="2000"/>
              <a:t>Asserts no content being monitored</a:t>
            </a:r>
          </a:p>
          <a:p>
            <a:pPr>
              <a:lnSpc>
                <a:spcPct val="90000"/>
              </a:lnSpc>
            </a:pPr>
            <a:r>
              <a:rPr lang="en-US" sz="2000"/>
              <a:t>Discussion/Conjecture:  </a:t>
            </a:r>
          </a:p>
          <a:p>
            <a:pPr lvl="1">
              <a:lnSpc>
                <a:spcPct val="90000"/>
              </a:lnSpc>
            </a:pPr>
            <a:r>
              <a:rPr lang="en-US" sz="1800"/>
              <a:t>What if they are calculating COI? Or COI-like data?</a:t>
            </a:r>
          </a:p>
          <a:p>
            <a:pPr lvl="1">
              <a:lnSpc>
                <a:spcPct val="90000"/>
              </a:lnSpc>
            </a:pPr>
            <a:r>
              <a:rPr lang="en-US" sz="1800"/>
              <a:t>Could this serve as the source of the “surrogate identities” used for non-FISA wiretaps</a:t>
            </a:r>
          </a:p>
          <a:p>
            <a:pPr lvl="1">
              <a:lnSpc>
                <a:spcPct val="90000"/>
              </a:lnSpc>
            </a:pPr>
            <a:r>
              <a:rPr lang="en-US" sz="1800"/>
              <a:t>If it is reasonable for business to use this technology for fraud detection is it reasonable for the government to exploit it as well?</a:t>
            </a:r>
          </a:p>
          <a:p>
            <a:pPr lvl="1">
              <a:lnSpc>
                <a:spcPct val="90000"/>
              </a:lnSpc>
            </a:pPr>
            <a:r>
              <a:rPr lang="en-US" sz="1800"/>
              <a:t>What other personal information could be obtained from this data?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16:08</a:t>
            </a:fld>
            <a:endParaRPr lang="en-US"/>
          </a:p>
        </p:txBody>
      </p:sp>
      <p:sp>
        <p:nvSpPr>
          <p:cNvPr id="345090" name="Rectangle 2"/>
          <p:cNvSpPr>
            <a:spLocks noGrp="1" noChangeArrowheads="1"/>
          </p:cNvSpPr>
          <p:nvPr>
            <p:ph type="title"/>
          </p:nvPr>
        </p:nvSpPr>
        <p:spPr/>
        <p:txBody>
          <a:bodyPr/>
          <a:lstStyle/>
          <a:p>
            <a:r>
              <a:rPr lang="en-US" sz="4000"/>
              <a:t>US Constitution</a:t>
            </a:r>
            <a:br>
              <a:rPr lang="en-US" sz="4000"/>
            </a:br>
            <a:r>
              <a:rPr lang="en-US" sz="4000"/>
              <a:t>Amendment IV</a:t>
            </a:r>
          </a:p>
        </p:txBody>
      </p:sp>
      <p:sp>
        <p:nvSpPr>
          <p:cNvPr id="345091" name="Rectangle 3"/>
          <p:cNvSpPr>
            <a:spLocks noGrp="1" noChangeArrowheads="1"/>
          </p:cNvSpPr>
          <p:nvPr>
            <p:ph type="body" idx="1"/>
          </p:nvPr>
        </p:nvSpPr>
        <p:spPr>
          <a:xfrm>
            <a:off x="685800" y="2057400"/>
            <a:ext cx="7772400" cy="3886200"/>
          </a:xfrm>
        </p:spPr>
        <p:txBody>
          <a:bodyPr/>
          <a:lstStyle/>
          <a:p>
            <a:pPr>
              <a:lnSpc>
                <a:spcPct val="90000"/>
              </a:lnSpc>
              <a:buFontTx/>
              <a:buNone/>
            </a:pPr>
            <a:r>
              <a:rPr lang="en-US" sz="2800">
                <a:latin typeface="Verdana" charset="0"/>
              </a:rPr>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16:14</a:t>
            </a:fld>
            <a:endParaRPr lang="en-US"/>
          </a:p>
        </p:txBody>
      </p:sp>
      <p:sp>
        <p:nvSpPr>
          <p:cNvPr id="452610" name="Rectangle 2"/>
          <p:cNvSpPr>
            <a:spLocks noGrp="1" noChangeArrowheads="1"/>
          </p:cNvSpPr>
          <p:nvPr>
            <p:ph type="title"/>
          </p:nvPr>
        </p:nvSpPr>
        <p:spPr/>
        <p:txBody>
          <a:bodyPr/>
          <a:lstStyle/>
          <a:p>
            <a:r>
              <a:rPr lang="en-US">
                <a:latin typeface="Verdana" charset="0"/>
              </a:rPr>
              <a:t>Discussion</a:t>
            </a:r>
          </a:p>
        </p:txBody>
      </p:sp>
      <p:sp>
        <p:nvSpPr>
          <p:cNvPr id="452611" name="Rectangle 3"/>
          <p:cNvSpPr>
            <a:spLocks noGrp="1" noChangeArrowheads="1"/>
          </p:cNvSpPr>
          <p:nvPr>
            <p:ph type="body" idx="1"/>
          </p:nvPr>
        </p:nvSpPr>
        <p:spPr/>
        <p:txBody>
          <a:bodyPr/>
          <a:lstStyle/>
          <a:p>
            <a:r>
              <a:rPr lang="en-US">
                <a:latin typeface="Verdana" charset="0"/>
              </a:rPr>
              <a:t>Is a COI a sufficient description to meet the requirement:</a:t>
            </a:r>
          </a:p>
          <a:p>
            <a:pPr lvl="1"/>
            <a:r>
              <a:rPr lang="en-US">
                <a:latin typeface="Verdana" charset="0"/>
              </a:rPr>
              <a:t>particularly describing the place to be searched, and the persons or things to be seized</a:t>
            </a:r>
          </a:p>
          <a:p>
            <a:endParaRPr lang="en-US">
              <a:latin typeface="Verdana"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Anderson Chapter 10</a:t>
            </a:r>
            <a:endParaRPr lang="en-US" dirty="0"/>
          </a:p>
        </p:txBody>
      </p:sp>
      <p:sp>
        <p:nvSpPr>
          <p:cNvPr id="3" name="Content Placeholder 2"/>
          <p:cNvSpPr>
            <a:spLocks noGrp="1"/>
          </p:cNvSpPr>
          <p:nvPr>
            <p:ph idx="1"/>
          </p:nvPr>
        </p:nvSpPr>
        <p:spPr/>
        <p:txBody>
          <a:bodyPr/>
          <a:lstStyle/>
          <a:p>
            <a:r>
              <a:rPr lang="en-US" dirty="0" smtClean="0"/>
              <a:t>Banking and Bookkeeping</a:t>
            </a:r>
          </a:p>
          <a:p>
            <a:pPr lvl="1"/>
            <a:r>
              <a:rPr lang="en-US" dirty="0" smtClean="0"/>
              <a:t>Long history</a:t>
            </a:r>
          </a:p>
          <a:p>
            <a:pPr lvl="1"/>
            <a:r>
              <a:rPr lang="en-US" dirty="0" smtClean="0"/>
              <a:t>Strong motivation for fraud</a:t>
            </a:r>
          </a:p>
          <a:p>
            <a:pPr lvl="1"/>
            <a:r>
              <a:rPr lang="en-US" dirty="0" smtClean="0"/>
              <a:t>Early adoption of computing technology</a:t>
            </a:r>
          </a:p>
          <a:p>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16:15</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16:05</a:t>
            </a:fld>
            <a:endParaRPr lang="en-US"/>
          </a:p>
        </p:txBody>
      </p:sp>
      <p:sp>
        <p:nvSpPr>
          <p:cNvPr id="357378" name="Rectangle 2"/>
          <p:cNvSpPr>
            <a:spLocks noGrp="1" noChangeArrowheads="1"/>
          </p:cNvSpPr>
          <p:nvPr>
            <p:ph type="title"/>
          </p:nvPr>
        </p:nvSpPr>
        <p:spPr/>
        <p:txBody>
          <a:bodyPr/>
          <a:lstStyle/>
          <a:p>
            <a:r>
              <a:rPr lang="en-US"/>
              <a:t>Identity</a:t>
            </a:r>
          </a:p>
        </p:txBody>
      </p:sp>
      <p:sp>
        <p:nvSpPr>
          <p:cNvPr id="357379" name="Rectangle 3"/>
          <p:cNvSpPr>
            <a:spLocks noGrp="1" noChangeArrowheads="1"/>
          </p:cNvSpPr>
          <p:nvPr>
            <p:ph type="body" idx="1"/>
          </p:nvPr>
        </p:nvSpPr>
        <p:spPr/>
        <p:txBody>
          <a:bodyPr/>
          <a:lstStyle/>
          <a:p>
            <a:r>
              <a:rPr lang="en-US"/>
              <a:t>Mapping from abstract subjects and objects to real people and things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Integrity</a:t>
            </a:r>
            <a:endParaRPr lang="en-US" dirty="0"/>
          </a:p>
        </p:txBody>
      </p:sp>
      <p:sp>
        <p:nvSpPr>
          <p:cNvPr id="3" name="Content Placeholder 2"/>
          <p:cNvSpPr>
            <a:spLocks noGrp="1"/>
          </p:cNvSpPr>
          <p:nvPr>
            <p:ph idx="1"/>
          </p:nvPr>
        </p:nvSpPr>
        <p:spPr/>
        <p:txBody>
          <a:bodyPr/>
          <a:lstStyle/>
          <a:p>
            <a:r>
              <a:rPr lang="en-US" dirty="0" smtClean="0"/>
              <a:t>Double-entry bookkeeping</a:t>
            </a:r>
          </a:p>
          <a:p>
            <a:pPr lvl="1"/>
            <a:r>
              <a:rPr lang="en-US" dirty="0" smtClean="0"/>
              <a:t>At least 12</a:t>
            </a:r>
            <a:r>
              <a:rPr lang="en-US" baseline="30000" dirty="0" smtClean="0"/>
              <a:t>th</a:t>
            </a:r>
            <a:r>
              <a:rPr lang="en-US" dirty="0" smtClean="0"/>
              <a:t> Century Cairo</a:t>
            </a:r>
          </a:p>
          <a:p>
            <a:r>
              <a:rPr lang="en-US" dirty="0" smtClean="0"/>
              <a:t>Two separate books</a:t>
            </a:r>
          </a:p>
          <a:p>
            <a:pPr lvl="1"/>
            <a:r>
              <a:rPr lang="en-US" dirty="0" smtClean="0"/>
              <a:t>Each transaction recorded in both, one as credit one as debit</a:t>
            </a:r>
          </a:p>
          <a:p>
            <a:pPr lvl="1"/>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16:15</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normAutofit lnSpcReduction="10000"/>
          </a:bodyPr>
          <a:lstStyle/>
          <a:p>
            <a:r>
              <a:rPr lang="en-US" dirty="0" smtClean="0"/>
              <a:t>XYZ sells Amy $100 of widgets on credit</a:t>
            </a:r>
          </a:p>
          <a:p>
            <a:pPr lvl="1"/>
            <a:r>
              <a:rPr lang="en-US" dirty="0" smtClean="0"/>
              <a:t>Posts:</a:t>
            </a:r>
          </a:p>
          <a:p>
            <a:pPr lvl="2"/>
            <a:r>
              <a:rPr lang="en-US" dirty="0" smtClean="0"/>
              <a:t>+$100 to Sales</a:t>
            </a:r>
          </a:p>
          <a:p>
            <a:pPr lvl="2"/>
            <a:r>
              <a:rPr lang="en-US" dirty="0" smtClean="0"/>
              <a:t>-$100 to Receivables</a:t>
            </a:r>
          </a:p>
          <a:p>
            <a:r>
              <a:rPr lang="en-US" dirty="0" smtClean="0"/>
              <a:t>Amy pays $100 on account</a:t>
            </a:r>
          </a:p>
          <a:p>
            <a:pPr lvl="1"/>
            <a:r>
              <a:rPr lang="en-US" dirty="0" smtClean="0"/>
              <a:t>Posts</a:t>
            </a:r>
          </a:p>
          <a:p>
            <a:pPr lvl="2"/>
            <a:r>
              <a:rPr lang="en-US" dirty="0" smtClean="0"/>
              <a:t>+$100 to Receivables</a:t>
            </a:r>
          </a:p>
          <a:p>
            <a:pPr lvl="2"/>
            <a:r>
              <a:rPr lang="en-US" dirty="0" smtClean="0"/>
              <a:t>-$100 to Cash</a:t>
            </a:r>
          </a:p>
          <a:p>
            <a:pPr lvl="1"/>
            <a:r>
              <a:rPr lang="en-US" dirty="0" smtClean="0"/>
              <a:t>“Debit the receiver, credit the giver”</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16:15</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Double-Entry</a:t>
            </a:r>
            <a:endParaRPr lang="en-US" dirty="0"/>
          </a:p>
        </p:txBody>
      </p:sp>
      <p:sp>
        <p:nvSpPr>
          <p:cNvPr id="3" name="Content Placeholder 2"/>
          <p:cNvSpPr>
            <a:spLocks noGrp="1"/>
          </p:cNvSpPr>
          <p:nvPr>
            <p:ph idx="1"/>
          </p:nvPr>
        </p:nvSpPr>
        <p:spPr/>
        <p:txBody>
          <a:bodyPr>
            <a:normAutofit lnSpcReduction="10000"/>
          </a:bodyPr>
          <a:lstStyle/>
          <a:p>
            <a:r>
              <a:rPr lang="en-US" dirty="0" smtClean="0"/>
              <a:t>Books are kept by different clerks</a:t>
            </a:r>
          </a:p>
          <a:p>
            <a:r>
              <a:rPr lang="en-US" dirty="0" smtClean="0"/>
              <a:t>Balanced periodically (daily; monthly)</a:t>
            </a:r>
          </a:p>
          <a:p>
            <a:r>
              <a:rPr lang="en-US" dirty="0" smtClean="0"/>
              <a:t>Designed so that each shop, branch balanced separately</a:t>
            </a:r>
          </a:p>
          <a:p>
            <a:r>
              <a:rPr lang="en-US" dirty="0" smtClean="0"/>
              <a:t>Fraud requires collusion of two or more staff</a:t>
            </a:r>
          </a:p>
          <a:p>
            <a:r>
              <a:rPr lang="en-US" dirty="0" smtClean="0"/>
              <a:t>Dual control provided by audit (periodic and random)</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16:15</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Clark-Wilson in context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16:15</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RA’s CW criticisms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Maintains state</a:t>
            </a:r>
          </a:p>
          <a:p>
            <a:pPr lvl="1"/>
            <a:r>
              <a:rPr lang="en-US" dirty="0" smtClean="0"/>
              <a:t>Problematic for partially completed transactions</a:t>
            </a:r>
          </a:p>
          <a:p>
            <a:pPr lvl="1"/>
            <a:r>
              <a:rPr lang="en-US" dirty="0" smtClean="0"/>
              <a:t>Mixes user state and security state</a:t>
            </a:r>
          </a:p>
          <a:p>
            <a:r>
              <a:rPr lang="en-US" dirty="0" smtClean="0"/>
              <a:t>Doesn’t do everything</a:t>
            </a:r>
          </a:p>
          <a:p>
            <a:pPr lvl="1"/>
            <a:r>
              <a:rPr lang="en-US" dirty="0" smtClean="0"/>
              <a:t>Preserves invariants, but “ok” to deposit in wrong account</a:t>
            </a:r>
          </a:p>
          <a:p>
            <a:r>
              <a:rPr lang="en-US" dirty="0" smtClean="0"/>
              <a:t>Duck’s “hardest question”</a:t>
            </a:r>
          </a:p>
          <a:p>
            <a:pPr lvl="1"/>
            <a:r>
              <a:rPr lang="en-US" dirty="0" smtClean="0"/>
              <a:t>How do we control dishonest staff</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16:15</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Designing “Internal Controls”</a:t>
            </a:r>
            <a:endParaRPr lang="en-US" dirty="0"/>
          </a:p>
        </p:txBody>
      </p:sp>
      <p:sp>
        <p:nvSpPr>
          <p:cNvPr id="3" name="Content Placeholder 2"/>
          <p:cNvSpPr>
            <a:spLocks noGrp="1"/>
          </p:cNvSpPr>
          <p:nvPr>
            <p:ph idx="1"/>
          </p:nvPr>
        </p:nvSpPr>
        <p:spPr/>
        <p:txBody>
          <a:bodyPr/>
          <a:lstStyle/>
          <a:p>
            <a:r>
              <a:rPr lang="en-US" dirty="0" smtClean="0"/>
              <a:t>Can you say “banking crisis”?</a:t>
            </a:r>
          </a:p>
          <a:p>
            <a:r>
              <a:rPr lang="en-US" dirty="0" smtClean="0"/>
              <a:t>“It’s also important to check that [the books] correspond to external reality.  That was brought home … turned out that 20% of the recorded assets and inventory were nonexistent”</a:t>
            </a:r>
          </a:p>
          <a:p>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Duty policy</a:t>
            </a:r>
            <a:endParaRPr lang="en-US" dirty="0"/>
          </a:p>
        </p:txBody>
      </p:sp>
      <p:sp>
        <p:nvSpPr>
          <p:cNvPr id="3" name="Content Placeholder 2"/>
          <p:cNvSpPr>
            <a:spLocks noGrp="1"/>
          </p:cNvSpPr>
          <p:nvPr>
            <p:ph idx="1"/>
          </p:nvPr>
        </p:nvSpPr>
        <p:spPr/>
        <p:txBody>
          <a:bodyPr/>
          <a:lstStyle/>
          <a:p>
            <a:r>
              <a:rPr lang="en-US" dirty="0" smtClean="0"/>
              <a:t>Dual control</a:t>
            </a:r>
          </a:p>
          <a:p>
            <a:pPr lvl="1"/>
            <a:r>
              <a:rPr lang="en-US" dirty="0" smtClean="0"/>
              <a:t>Two or more staff members must act together to authorize a transaction</a:t>
            </a:r>
          </a:p>
          <a:p>
            <a:r>
              <a:rPr lang="en-US" dirty="0" smtClean="0"/>
              <a:t>Functional separation of duties</a:t>
            </a:r>
          </a:p>
          <a:p>
            <a:pPr lvl="1"/>
            <a:r>
              <a:rPr lang="en-US" dirty="0" smtClean="0"/>
              <a:t>Two or more staff members act on a transaction at different points in its path</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16:15</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Prevent – Detect – Recover </a:t>
            </a:r>
          </a:p>
          <a:p>
            <a:r>
              <a:rPr lang="en-US" dirty="0" smtClean="0"/>
              <a:t>Timing, risks, costs suggest balance of these “legs”</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Risks</a:t>
            </a:r>
            <a:endParaRPr lang="en-US" dirty="0"/>
          </a:p>
        </p:txBody>
      </p:sp>
      <p:sp>
        <p:nvSpPr>
          <p:cNvPr id="3" name="Content Placeholder 2"/>
          <p:cNvSpPr>
            <a:spLocks noGrp="1"/>
          </p:cNvSpPr>
          <p:nvPr>
            <p:ph idx="1"/>
          </p:nvPr>
        </p:nvSpPr>
        <p:spPr/>
        <p:txBody>
          <a:bodyPr/>
          <a:lstStyle/>
          <a:p>
            <a:r>
              <a:rPr lang="en-US" dirty="0" smtClean="0"/>
              <a:t>Too many </a:t>
            </a:r>
            <a:r>
              <a:rPr lang="en-US" dirty="0" err="1" smtClean="0"/>
              <a:t>sysadmins</a:t>
            </a:r>
            <a:endParaRPr lang="en-US" dirty="0" smtClean="0"/>
          </a:p>
          <a:p>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 Stories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Password reset clerk makes new password for AT&amp;T, transfers $20M to offshore companies</a:t>
            </a:r>
          </a:p>
          <a:p>
            <a:r>
              <a:rPr lang="en-US" dirty="0" smtClean="0"/>
              <a:t>Suspense accounts used in rotation to avoid audit trigger (employee not taking required vacations)</a:t>
            </a:r>
          </a:p>
          <a:p>
            <a:r>
              <a:rPr lang="en-US" dirty="0" smtClean="0"/>
              <a:t>Invented fictitious school</a:t>
            </a:r>
          </a:p>
          <a:p>
            <a:r>
              <a:rPr lang="en-US" dirty="0" smtClean="0"/>
              <a:t>Insider notices address changes not audited; sends self ATM card and PIN for idle account</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16:05</a:t>
            </a:fld>
            <a:endParaRPr lang="en-US"/>
          </a:p>
        </p:txBody>
      </p:sp>
      <p:sp>
        <p:nvSpPr>
          <p:cNvPr id="359426" name="Rectangle 2"/>
          <p:cNvSpPr>
            <a:spLocks noGrp="1" noChangeArrowheads="1"/>
          </p:cNvSpPr>
          <p:nvPr>
            <p:ph type="title"/>
          </p:nvPr>
        </p:nvSpPr>
        <p:spPr/>
        <p:txBody>
          <a:bodyPr/>
          <a:lstStyle/>
          <a:p>
            <a:r>
              <a:rPr lang="en-US"/>
              <a:t>Principal </a:t>
            </a:r>
          </a:p>
        </p:txBody>
      </p:sp>
      <p:sp>
        <p:nvSpPr>
          <p:cNvPr id="359427" name="Rectangle 3"/>
          <p:cNvSpPr>
            <a:spLocks noGrp="1" noChangeArrowheads="1"/>
          </p:cNvSpPr>
          <p:nvPr>
            <p:ph type="body" idx="1"/>
          </p:nvPr>
        </p:nvSpPr>
        <p:spPr/>
        <p:txBody>
          <a:bodyPr/>
          <a:lstStyle/>
          <a:p>
            <a:r>
              <a:rPr lang="en-US"/>
              <a:t>A </a:t>
            </a:r>
            <a:r>
              <a:rPr lang="en-US" i="1"/>
              <a:t>principal</a:t>
            </a:r>
            <a:r>
              <a:rPr lang="en-US"/>
              <a:t> is a unique entity</a:t>
            </a:r>
          </a:p>
          <a:p>
            <a:r>
              <a:rPr lang="en-US"/>
              <a:t>An </a:t>
            </a:r>
            <a:r>
              <a:rPr lang="en-US" i="1"/>
              <a:t>identity</a:t>
            </a:r>
            <a:r>
              <a:rPr lang="en-US"/>
              <a:t> specifies a principal</a:t>
            </a:r>
          </a:p>
          <a:p>
            <a:r>
              <a:rPr lang="en-US"/>
              <a:t>Authentication binds a principal to a representation of identity internal to a computer system</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Volume Crime</a:t>
            </a:r>
            <a:endParaRPr lang="en-US" dirty="0"/>
          </a:p>
        </p:txBody>
      </p:sp>
      <p:sp>
        <p:nvSpPr>
          <p:cNvPr id="3" name="Content Placeholder 2"/>
          <p:cNvSpPr>
            <a:spLocks noGrp="1"/>
          </p:cNvSpPr>
          <p:nvPr>
            <p:ph idx="1"/>
          </p:nvPr>
        </p:nvSpPr>
        <p:spPr/>
        <p:txBody>
          <a:bodyPr/>
          <a:lstStyle/>
          <a:p>
            <a:r>
              <a:rPr lang="en-US" dirty="0" smtClean="0"/>
              <a:t>Subject to incentives of liability rules</a:t>
            </a:r>
          </a:p>
          <a:p>
            <a:r>
              <a:rPr lang="en-US" dirty="0" smtClean="0"/>
              <a:t>Auditors also problem (Arthur Andersen failure)</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Eroding controls</a:t>
            </a:r>
            <a:endParaRPr lang="en-US" dirty="0"/>
          </a:p>
        </p:txBody>
      </p:sp>
      <p:sp>
        <p:nvSpPr>
          <p:cNvPr id="3" name="Content Placeholder 2"/>
          <p:cNvSpPr>
            <a:spLocks noGrp="1"/>
          </p:cNvSpPr>
          <p:nvPr>
            <p:ph idx="1"/>
          </p:nvPr>
        </p:nvSpPr>
        <p:spPr/>
        <p:txBody>
          <a:bodyPr/>
          <a:lstStyle/>
          <a:p>
            <a:r>
              <a:rPr lang="en-US" dirty="0" smtClean="0"/>
              <a:t>“Changing technology also has a habit of eroding controls, which therefore need constant attention and maintenance.”</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 “lessons learned”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It’s not always obvious which transactions are security sensitive</a:t>
            </a:r>
          </a:p>
          <a:p>
            <a:r>
              <a:rPr lang="en-US" dirty="0" smtClean="0"/>
              <a:t>Maintaining a working security system can be hard in the face of a changing environment</a:t>
            </a:r>
          </a:p>
          <a:p>
            <a:r>
              <a:rPr lang="en-US" dirty="0" smtClean="0"/>
              <a:t>If you rely on customer complaints to alert you to </a:t>
            </a:r>
            <a:r>
              <a:rPr lang="en-US" dirty="0" smtClean="0"/>
              <a:t>fraud</a:t>
            </a:r>
            <a:r>
              <a:rPr lang="en-US" dirty="0" smtClean="0"/>
              <a:t>, you had better listen to them</a:t>
            </a:r>
          </a:p>
          <a:p>
            <a:r>
              <a:rPr lang="en-US" dirty="0" smtClean="0"/>
              <a:t>there will always be people in </a:t>
            </a:r>
            <a:r>
              <a:rPr lang="en-US" dirty="0" smtClean="0"/>
              <a:t>position</a:t>
            </a:r>
            <a:r>
              <a:rPr lang="en-US" dirty="0" smtClean="0"/>
              <a:t>s </a:t>
            </a:r>
            <a:r>
              <a:rPr lang="en-US" dirty="0" smtClean="0"/>
              <a:t>of </a:t>
            </a:r>
            <a:r>
              <a:rPr lang="en-US" dirty="0" smtClean="0"/>
              <a:t>relative trust who can get away with a scam for a while</a:t>
            </a:r>
          </a:p>
          <a:p>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 lessons (cont)</a:t>
            </a:r>
            <a:endParaRPr lang="en-US" dirty="0"/>
          </a:p>
        </p:txBody>
      </p:sp>
      <p:sp>
        <p:nvSpPr>
          <p:cNvPr id="3" name="Content Placeholder 2"/>
          <p:cNvSpPr>
            <a:spLocks noGrp="1"/>
          </p:cNvSpPr>
          <p:nvPr>
            <p:ph idx="1"/>
          </p:nvPr>
        </p:nvSpPr>
        <p:spPr/>
        <p:txBody>
          <a:bodyPr/>
          <a:lstStyle/>
          <a:p>
            <a:r>
              <a:rPr lang="en-US" dirty="0" smtClean="0"/>
              <a:t>No security policy will ever be completely rigid.  There will always have to be workarounds…</a:t>
            </a:r>
          </a:p>
          <a:p>
            <a:r>
              <a:rPr lang="en-US" dirty="0" smtClean="0"/>
              <a:t>These workarounds naturally create vulnerabilities.  So the lower the transaction error rate, the better</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ATMs</a:t>
            </a:r>
            <a:endParaRPr lang="en-US" dirty="0"/>
          </a:p>
        </p:txBody>
      </p:sp>
      <p:sp>
        <p:nvSpPr>
          <p:cNvPr id="3" name="Content Placeholder 2"/>
          <p:cNvSpPr>
            <a:spLocks noGrp="1"/>
          </p:cNvSpPr>
          <p:nvPr>
            <p:ph idx="1"/>
          </p:nvPr>
        </p:nvSpPr>
        <p:spPr/>
        <p:txBody>
          <a:bodyPr/>
          <a:lstStyle/>
          <a:p>
            <a:r>
              <a:rPr lang="en-US" dirty="0" smtClean="0"/>
              <a:t>Over 1,500,000 machines world wide</a:t>
            </a:r>
          </a:p>
          <a:p>
            <a:r>
              <a:rPr lang="en-US" dirty="0" smtClean="0"/>
              <a:t>Excellent discussion of mechanisms in text</a:t>
            </a:r>
          </a:p>
          <a:p>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ATM discussion</a:t>
            </a:r>
            <a:endParaRPr lang="en-US" dirty="0"/>
          </a:p>
        </p:txBody>
      </p:sp>
      <p:sp>
        <p:nvSpPr>
          <p:cNvPr id="3" name="Content Placeholder 2"/>
          <p:cNvSpPr>
            <a:spLocks noGrp="1"/>
          </p:cNvSpPr>
          <p:nvPr>
            <p:ph idx="1"/>
          </p:nvPr>
        </p:nvSpPr>
        <p:spPr/>
        <p:txBody>
          <a:bodyPr/>
          <a:lstStyle/>
          <a:p>
            <a:r>
              <a:rPr lang="en-US" dirty="0" smtClean="0"/>
              <a:t>“The engineers … assumed that criminals would be relatively sophisticated, fairly well-informed about the system design, and rational in their choice of attack methods.  … agonized over … encryption algorithms … </a:t>
            </a:r>
            <a:r>
              <a:rPr lang="en-US" dirty="0" smtClean="0"/>
              <a:t>tamper </a:t>
            </a:r>
            <a:r>
              <a:rPr lang="en-US" dirty="0" smtClean="0"/>
              <a:t>resistance … random number generators …”</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Phantom </a:t>
            </a:r>
            <a:r>
              <a:rPr lang="en-US" dirty="0" err="1" smtClean="0"/>
              <a:t>withdrawls</a:t>
            </a:r>
            <a:endParaRPr lang="en-US" dirty="0"/>
          </a:p>
        </p:txBody>
      </p:sp>
      <p:sp>
        <p:nvSpPr>
          <p:cNvPr id="3" name="Content Placeholder 2"/>
          <p:cNvSpPr>
            <a:spLocks noGrp="1"/>
          </p:cNvSpPr>
          <p:nvPr>
            <p:ph idx="1"/>
          </p:nvPr>
        </p:nvSpPr>
        <p:spPr/>
        <p:txBody>
          <a:bodyPr/>
          <a:lstStyle/>
          <a:p>
            <a:r>
              <a:rPr lang="en-US" dirty="0" smtClean="0"/>
              <a:t>Simple processing errors</a:t>
            </a:r>
          </a:p>
          <a:p>
            <a:pPr lvl="1"/>
            <a:r>
              <a:rPr lang="en-US" dirty="0" smtClean="0"/>
              <a:t>Even with an error rate of 1 in 10k to 1 in 100k you get a lot of disputes</a:t>
            </a:r>
          </a:p>
          <a:p>
            <a:r>
              <a:rPr lang="en-US" dirty="0" smtClean="0"/>
              <a:t>Thefts in the mail</a:t>
            </a:r>
          </a:p>
          <a:p>
            <a:pPr lvl="1"/>
            <a:r>
              <a:rPr lang="en-US" dirty="0" smtClean="0"/>
              <a:t>30% of all UK card losses</a:t>
            </a:r>
          </a:p>
          <a:p>
            <a:r>
              <a:rPr lang="en-US" dirty="0" smtClean="0"/>
              <a:t>Frauds by bank staff</a:t>
            </a:r>
          </a:p>
          <a:p>
            <a:pPr lvl="1"/>
            <a:r>
              <a:rPr lang="en-US" dirty="0" smtClean="0"/>
              <a:t>Not investigated if customer paid fraudulent </a:t>
            </a:r>
            <a:r>
              <a:rPr lang="en-US" dirty="0" smtClean="0"/>
              <a:t>charges</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a:t>
            </a:r>
            <a:endParaRPr lang="en-US" dirty="0"/>
          </a:p>
        </p:txBody>
      </p:sp>
      <p:sp>
        <p:nvSpPr>
          <p:cNvPr id="3" name="Content Placeholder 2"/>
          <p:cNvSpPr>
            <a:spLocks noGrp="1"/>
          </p:cNvSpPr>
          <p:nvPr>
            <p:ph idx="1"/>
          </p:nvPr>
        </p:nvSpPr>
        <p:spPr/>
        <p:txBody>
          <a:bodyPr/>
          <a:lstStyle/>
          <a:p>
            <a:r>
              <a:rPr lang="en-US" dirty="0" smtClean="0"/>
              <a:t>“These failures are all very much simpler and more straightforward than the ones we’d worried about.”</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 first thing we did wrong … was to worry about criminals being clever, when we should rather have worried about our customers [banks] … being stupid”</a:t>
            </a:r>
          </a:p>
          <a:p>
            <a:r>
              <a:rPr lang="en-US" dirty="0" smtClean="0"/>
              <a:t>“… as correspondingly little attention is paid to the ‘boring’ bits such as training, usability, standards, and audit, it’s rare that the bad guys have to break the crypto to compromise a system.”</a:t>
            </a:r>
            <a:endParaRPr lang="en-US" dirty="0"/>
          </a:p>
        </p:txBody>
      </p:sp>
      <p:sp>
        <p:nvSpPr>
          <p:cNvPr id="4" name="Date Placeholder 3"/>
          <p:cNvSpPr>
            <a:spLocks noGrp="1"/>
          </p:cNvSpPr>
          <p:nvPr>
            <p:ph type="dt" sz="half" idx="10"/>
          </p:nvPr>
        </p:nvSpPr>
        <p:spPr/>
        <p:txBody>
          <a:bodyPr/>
          <a:lstStyle/>
          <a:p>
            <a:fld id="{8A940A99-8B6E-254F-BABD-F489AF77A9AC}" type="datetime8">
              <a:rPr lang="en-US" smtClean="0"/>
              <a:pPr/>
              <a:t>10/18/10 16:16</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16:05</a:t>
            </a:fld>
            <a:endParaRPr lang="en-US"/>
          </a:p>
        </p:txBody>
      </p:sp>
      <p:sp>
        <p:nvSpPr>
          <p:cNvPr id="361474" name="Rectangle 2"/>
          <p:cNvSpPr>
            <a:spLocks noGrp="1" noChangeArrowheads="1"/>
          </p:cNvSpPr>
          <p:nvPr>
            <p:ph type="title"/>
          </p:nvPr>
        </p:nvSpPr>
        <p:spPr/>
        <p:txBody>
          <a:bodyPr/>
          <a:lstStyle/>
          <a:p>
            <a:r>
              <a:rPr lang="en-US"/>
              <a:t>Uses of Identity</a:t>
            </a:r>
          </a:p>
        </p:txBody>
      </p:sp>
      <p:sp>
        <p:nvSpPr>
          <p:cNvPr id="361475" name="Rectangle 3"/>
          <p:cNvSpPr>
            <a:spLocks noGrp="1" noChangeArrowheads="1"/>
          </p:cNvSpPr>
          <p:nvPr>
            <p:ph type="body" idx="1"/>
          </p:nvPr>
        </p:nvSpPr>
        <p:spPr/>
        <p:txBody>
          <a:bodyPr/>
          <a:lstStyle/>
          <a:p>
            <a:r>
              <a:rPr lang="en-US"/>
              <a:t>Access Control</a:t>
            </a:r>
          </a:p>
          <a:p>
            <a:r>
              <a:rPr lang="en-US"/>
              <a:t>Accountability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16:05</a:t>
            </a:fld>
            <a:endParaRPr lang="en-US"/>
          </a:p>
        </p:txBody>
      </p:sp>
      <p:sp>
        <p:nvSpPr>
          <p:cNvPr id="371714" name="Rectangle 2"/>
          <p:cNvSpPr>
            <a:spLocks noGrp="1" noChangeArrowheads="1"/>
          </p:cNvSpPr>
          <p:nvPr>
            <p:ph type="title"/>
          </p:nvPr>
        </p:nvSpPr>
        <p:spPr/>
        <p:txBody>
          <a:bodyPr/>
          <a:lstStyle/>
          <a:p>
            <a:r>
              <a:rPr lang="en-US"/>
              <a:t>Unix Users</a:t>
            </a:r>
          </a:p>
        </p:txBody>
      </p:sp>
      <p:sp>
        <p:nvSpPr>
          <p:cNvPr id="371715" name="Rectangle 3"/>
          <p:cNvSpPr>
            <a:spLocks noGrp="1" noChangeArrowheads="1"/>
          </p:cNvSpPr>
          <p:nvPr>
            <p:ph type="body" idx="1"/>
          </p:nvPr>
        </p:nvSpPr>
        <p:spPr/>
        <p:txBody>
          <a:bodyPr/>
          <a:lstStyle/>
          <a:p>
            <a:pPr>
              <a:lnSpc>
                <a:spcPct val="90000"/>
              </a:lnSpc>
            </a:pPr>
            <a:r>
              <a:rPr lang="en-US"/>
              <a:t>UNIX uses UID (User identification number) for Access Control</a:t>
            </a:r>
          </a:p>
          <a:p>
            <a:pPr>
              <a:lnSpc>
                <a:spcPct val="90000"/>
              </a:lnSpc>
            </a:pPr>
            <a:r>
              <a:rPr lang="en-US"/>
              <a:t>UNIX uses Username for Accountability</a:t>
            </a:r>
          </a:p>
          <a:p>
            <a:pPr>
              <a:lnSpc>
                <a:spcPct val="90000"/>
              </a:lnSpc>
            </a:pPr>
            <a:r>
              <a:rPr lang="en-US"/>
              <a:t>Users provide a username and password to authenticate</a:t>
            </a:r>
          </a:p>
          <a:p>
            <a:pPr>
              <a:lnSpc>
                <a:spcPct val="90000"/>
              </a:lnSpc>
            </a:pPr>
            <a:r>
              <a:rPr lang="en-US"/>
              <a:t>Password file maps usernames to UIDs</a:t>
            </a:r>
          </a:p>
          <a:p>
            <a:pPr>
              <a:lnSpc>
                <a:spcPct val="90000"/>
              </a:lnSpc>
            </a:pPr>
            <a:r>
              <a:rPr lang="en-US"/>
              <a:t>Common for one principal to have multiple usernames (and UIDs)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16:05</a:t>
            </a:fld>
            <a:endParaRPr lang="en-US"/>
          </a:p>
        </p:txBody>
      </p:sp>
      <p:sp>
        <p:nvSpPr>
          <p:cNvPr id="363522" name="Rectangle 2"/>
          <p:cNvSpPr>
            <a:spLocks noGrp="1" noChangeArrowheads="1"/>
          </p:cNvSpPr>
          <p:nvPr>
            <p:ph type="title"/>
          </p:nvPr>
        </p:nvSpPr>
        <p:spPr/>
        <p:txBody>
          <a:bodyPr/>
          <a:lstStyle/>
          <a:p>
            <a:r>
              <a:rPr lang="en-US"/>
              <a:t>Object identity</a:t>
            </a:r>
          </a:p>
        </p:txBody>
      </p:sp>
      <p:sp>
        <p:nvSpPr>
          <p:cNvPr id="363523" name="Rectangle 3"/>
          <p:cNvSpPr>
            <a:spLocks noGrp="1" noChangeArrowheads="1"/>
          </p:cNvSpPr>
          <p:nvPr>
            <p:ph type="body" idx="1"/>
          </p:nvPr>
        </p:nvSpPr>
        <p:spPr/>
        <p:txBody>
          <a:bodyPr/>
          <a:lstStyle/>
          <a:p>
            <a:r>
              <a:rPr lang="en-US"/>
              <a:t>Object sharing</a:t>
            </a:r>
          </a:p>
          <a:p>
            <a:r>
              <a:rPr lang="en-US"/>
              <a:t>E.g. unix files</a:t>
            </a:r>
          </a:p>
          <a:p>
            <a:pPr lvl="1"/>
            <a:r>
              <a:rPr lang="en-US"/>
              <a:t>file names map to inodes</a:t>
            </a:r>
          </a:p>
          <a:p>
            <a:pPr lvl="1"/>
            <a:r>
              <a:rPr lang="en-US"/>
              <a:t>inodes map to “real” files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Date Placeholder 3"/>
          <p:cNvSpPr>
            <a:spLocks noGrp="1"/>
          </p:cNvSpPr>
          <p:nvPr>
            <p:ph type="dt" sz="half" idx="10"/>
          </p:nvPr>
        </p:nvSpPr>
        <p:spPr/>
        <p:txBody>
          <a:bodyPr/>
          <a:lstStyle/>
          <a:p>
            <a:fld id="{8A940A99-8B6E-254F-BABD-F489AF77A9AC}" type="datetime8">
              <a:rPr lang="en-US"/>
              <a:pPr/>
              <a:t>10/18/10 16:05</a:t>
            </a:fld>
            <a:endParaRPr lang="en-US"/>
          </a:p>
        </p:txBody>
      </p:sp>
      <p:sp>
        <p:nvSpPr>
          <p:cNvPr id="365570" name="Rectangle 2"/>
          <p:cNvSpPr>
            <a:spLocks noGrp="1" noChangeArrowheads="1"/>
          </p:cNvSpPr>
          <p:nvPr>
            <p:ph type="title"/>
          </p:nvPr>
        </p:nvSpPr>
        <p:spPr>
          <a:xfrm>
            <a:off x="533400" y="228600"/>
            <a:ext cx="7772400" cy="1143000"/>
          </a:xfrm>
        </p:spPr>
        <p:txBody>
          <a:bodyPr/>
          <a:lstStyle/>
          <a:p>
            <a:r>
              <a:rPr lang="en-US"/>
              <a:t>Identity in distributed systems</a:t>
            </a:r>
          </a:p>
        </p:txBody>
      </p:sp>
      <p:graphicFrame>
        <p:nvGraphicFramePr>
          <p:cNvPr id="365605" name="Group 37"/>
          <p:cNvGraphicFramePr>
            <a:graphicFrameLocks noGrp="1"/>
          </p:cNvGraphicFramePr>
          <p:nvPr/>
        </p:nvGraphicFramePr>
        <p:xfrm>
          <a:off x="609600" y="1600200"/>
          <a:ext cx="7924800" cy="4064000"/>
        </p:xfrm>
        <a:graphic>
          <a:graphicData uri="http://schemas.openxmlformats.org/drawingml/2006/table">
            <a:tbl>
              <a:tblPr/>
              <a:tblGrid>
                <a:gridCol w="2641600"/>
                <a:gridCol w="2641600"/>
                <a:gridCol w="2641600"/>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hlinkClick r:id="rId3"/>
                        </a:rPr>
                        <a:t>jghook@pdx.edu</a:t>
                      </a:r>
                      <a:endParaRPr kumimoji="0" lang="en-US" sz="2400" b="0" i="0" u="none" strike="noStrike" cap="none" normalizeH="0" baseline="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PSU OIT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windows boxes across campus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hlinkClick r:id="rId4"/>
                        </a:rPr>
                        <a:t>hook@cs.pdx.edu</a:t>
                      </a:r>
                      <a:endParaRPr kumimoji="0" lang="en-US" sz="2400" b="0" i="0" u="none" strike="noStrike" cap="none" normalizeH="0" baseline="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PSU 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unix boxes in CS department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hlinkClick r:id="rId5"/>
                        </a:rPr>
                        <a:t>hook@linux.cecs.pdx.edu</a:t>
                      </a:r>
                      <a:endParaRPr kumimoji="0" lang="en-US" sz="2400" b="0" i="0" u="none" strike="noStrike" cap="none" normalizeH="0" baseline="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PSU MCECS/CAT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linux boxes in Engineering</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hlinkClick r:id="rId6"/>
                        </a:rPr>
                        <a:t>hook@beethoven.cs.pdx.edu</a:t>
                      </a:r>
                      <a:endParaRPr kumimoji="0" lang="en-US" sz="2400" b="0" i="0" u="none" strike="noStrike" cap="none" normalizeH="0" baseline="0">
                        <a:ln>
                          <a:noFill/>
                        </a:ln>
                        <a:solidFill>
                          <a:schemeClr val="tx1"/>
                        </a:solidFill>
                        <a:effectLst/>
                        <a:latin typeface="Tahoma"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laptop (owned by PSU)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ahoma" charset="0"/>
                        </a:rPr>
                        <a:t>user administered laptop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16:05</a:t>
            </a:fld>
            <a:endParaRPr lang="en-US"/>
          </a:p>
        </p:txBody>
      </p:sp>
      <p:sp>
        <p:nvSpPr>
          <p:cNvPr id="367618" name="Rectangle 2"/>
          <p:cNvSpPr>
            <a:spLocks noGrp="1" noChangeArrowheads="1"/>
          </p:cNvSpPr>
          <p:nvPr>
            <p:ph type="title"/>
          </p:nvPr>
        </p:nvSpPr>
        <p:spPr/>
        <p:txBody>
          <a:bodyPr/>
          <a:lstStyle/>
          <a:p>
            <a:r>
              <a:rPr lang="en-US"/>
              <a:t>Phone Systems</a:t>
            </a:r>
          </a:p>
        </p:txBody>
      </p:sp>
      <p:sp>
        <p:nvSpPr>
          <p:cNvPr id="367619" name="Rectangle 3"/>
          <p:cNvSpPr>
            <a:spLocks noGrp="1" noChangeArrowheads="1"/>
          </p:cNvSpPr>
          <p:nvPr>
            <p:ph type="body" idx="1"/>
          </p:nvPr>
        </p:nvSpPr>
        <p:spPr/>
        <p:txBody>
          <a:bodyPr/>
          <a:lstStyle/>
          <a:p>
            <a:r>
              <a:rPr lang="en-US"/>
              <a:t>Phone fraud</a:t>
            </a:r>
          </a:p>
          <a:p>
            <a:pPr lvl="1"/>
            <a:r>
              <a:rPr lang="en-US"/>
              <a:t>Attacks on metering</a:t>
            </a:r>
          </a:p>
          <a:p>
            <a:pPr lvl="1"/>
            <a:r>
              <a:rPr lang="en-US"/>
              <a:t>Attacks on signaling</a:t>
            </a:r>
          </a:p>
          <a:p>
            <a:pPr lvl="1"/>
            <a:r>
              <a:rPr lang="en-US"/>
              <a:t>attacks on switching and configuration</a:t>
            </a:r>
          </a:p>
          <a:p>
            <a:pPr lvl="1"/>
            <a:r>
              <a:rPr lang="en-US"/>
              <a:t>insecure end systems</a:t>
            </a:r>
          </a:p>
          <a:p>
            <a:pPr lvl="2"/>
            <a:r>
              <a:rPr lang="en-US"/>
              <a:t>dial-through fraud</a:t>
            </a:r>
          </a:p>
          <a:p>
            <a:pPr lvl="1"/>
            <a:r>
              <a:rPr lang="en-US"/>
              <a:t>feature interaction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940A99-8B6E-254F-BABD-F489AF77A9AC}" type="datetime8">
              <a:rPr lang="en-US"/>
              <a:pPr/>
              <a:t>10/18/10 16:07</a:t>
            </a:fld>
            <a:endParaRPr lang="en-US"/>
          </a:p>
        </p:txBody>
      </p:sp>
      <p:sp>
        <p:nvSpPr>
          <p:cNvPr id="369666" name="Rectangle 2"/>
          <p:cNvSpPr>
            <a:spLocks noGrp="1" noChangeArrowheads="1"/>
          </p:cNvSpPr>
          <p:nvPr>
            <p:ph type="title"/>
          </p:nvPr>
        </p:nvSpPr>
        <p:spPr/>
        <p:txBody>
          <a:bodyPr/>
          <a:lstStyle/>
          <a:p>
            <a:r>
              <a:rPr lang="en-US"/>
              <a:t>Fraud detection problem</a:t>
            </a:r>
          </a:p>
        </p:txBody>
      </p:sp>
      <p:sp>
        <p:nvSpPr>
          <p:cNvPr id="369667" name="Rectangle 3"/>
          <p:cNvSpPr>
            <a:spLocks noGrp="1" noChangeArrowheads="1"/>
          </p:cNvSpPr>
          <p:nvPr>
            <p:ph type="body" idx="1"/>
          </p:nvPr>
        </p:nvSpPr>
        <p:spPr/>
        <p:txBody>
          <a:bodyPr/>
          <a:lstStyle/>
          <a:p>
            <a:r>
              <a:rPr lang="en-US"/>
              <a:t>Subscription fraud</a:t>
            </a:r>
          </a:p>
          <a:p>
            <a:pPr lvl="1"/>
            <a:r>
              <a:rPr lang="en-US"/>
              <a:t>customer opens account with the intention of never paying</a:t>
            </a:r>
          </a:p>
          <a:p>
            <a:r>
              <a:rPr lang="en-US"/>
              <a:t>Superimposition fraud</a:t>
            </a:r>
          </a:p>
          <a:p>
            <a:pPr lvl="1"/>
            <a:r>
              <a:rPr lang="en-US"/>
              <a:t>legitimate account; some legitimate activity</a:t>
            </a:r>
          </a:p>
          <a:p>
            <a:pPr lvl="1"/>
            <a:r>
              <a:rPr lang="en-US"/>
              <a:t>illegitimate activity “superimposed” by a person other than the account holder</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USEAMSFONTS" val="1"/>
  <p:tag name="EMBEDFONTS" val="1"/>
  <p:tag name="USEBOLDAMS" val="0"/>
  <p:tag name="DEFAULTDISPLAYSOURCE" val="\documentclass{slides}\pagestyle{empty}&#10;\begin{document}&#10;&#10;\end{document}&#10;"/>
  <p:tag name="TEX2PS" val="latex $(base).tex; dvips -D $(res) -E -o $(base).ps $(base).dvi"/>
  <p:tag name="EXTERNALEDITCOMMAND" val="notepad %"/>
  <p:tag name="GHOSTSCRIPTCOMMAND" val="gswin32c"/>
  <p:tag name="DEFAULTFONTSIZE" val="10"/>
  <p:tag name="DEFAULTBITMAP" val="pngmono"/>
  <p:tag name="DEFAULTBLEND" val="0"/>
  <p:tag name="DEFAULTTRANSPARENT" val="0"/>
  <p:tag name="DEFAULTWORKAROUNDTRANSPARENCYBUG" val="0"/>
  <p:tag name="DEFAULTRESOLUTION" val="1200"/>
  <p:tag name="DEFAULTWORDWRAP" val="0"/>
  <p:tag name="DEFAULTMAGNIFICATION" val="2000"/>
  <p:tag name="DEFAULTWIDTH" val="0"/>
  <p:tag name="DEFAULTHEIGHT" val="0"/>
</p:tagLst>
</file>

<file path=ppt/theme/theme1.xml><?xml version="1.0" encoding="utf-8"?>
<a:theme xmlns:a="http://schemas.openxmlformats.org/drawingml/2006/main" name="Blank Presentation">
  <a:themeElements>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39584</TotalTime>
  <Words>1482</Words>
  <Application>Microsoft Macintosh PowerPoint</Application>
  <PresentationFormat>On-screen Show (4:3)</PresentationFormat>
  <Paragraphs>235</Paragraphs>
  <Slides>38</Slides>
  <Notes>18</Notes>
  <HiddenSlides>0</HiddenSlides>
  <MMClips>0</MMClips>
  <ScaleCrop>false</ScaleCrop>
  <HeadingPairs>
    <vt:vector size="4" baseType="variant">
      <vt:variant>
        <vt:lpstr>Design Template</vt:lpstr>
      </vt:variant>
      <vt:variant>
        <vt:i4>1</vt:i4>
      </vt:variant>
      <vt:variant>
        <vt:lpstr>Slide Titles</vt:lpstr>
      </vt:variant>
      <vt:variant>
        <vt:i4>38</vt:i4>
      </vt:variant>
    </vt:vector>
  </HeadingPairs>
  <TitlesOfParts>
    <vt:vector size="39" baseType="lpstr">
      <vt:lpstr>Blank Presentation</vt:lpstr>
      <vt:lpstr>Lecture 5: Identity, Fraud, and Data Mining</vt:lpstr>
      <vt:lpstr>Identity</vt:lpstr>
      <vt:lpstr>Principal </vt:lpstr>
      <vt:lpstr>Uses of Identity</vt:lpstr>
      <vt:lpstr>Unix Users</vt:lpstr>
      <vt:lpstr>Object identity</vt:lpstr>
      <vt:lpstr>Identity in distributed systems</vt:lpstr>
      <vt:lpstr>Phone Systems</vt:lpstr>
      <vt:lpstr>Fraud detection problem</vt:lpstr>
      <vt:lpstr>Fraud detection as identity</vt:lpstr>
      <vt:lpstr>Communities of Interest</vt:lpstr>
      <vt:lpstr>Phone Fraud </vt:lpstr>
      <vt:lpstr>Telephone fraud detection</vt:lpstr>
      <vt:lpstr>Credit Card Fraud detection</vt:lpstr>
      <vt:lpstr>NY Times Story</vt:lpstr>
      <vt:lpstr>USA Today Story</vt:lpstr>
      <vt:lpstr>US Constitution Amendment IV</vt:lpstr>
      <vt:lpstr>Discussion</vt:lpstr>
      <vt:lpstr>Anderson Chapter 10</vt:lpstr>
      <vt:lpstr>Integrity</vt:lpstr>
      <vt:lpstr>Example</vt:lpstr>
      <vt:lpstr>Double-Entry</vt:lpstr>
      <vt:lpstr>Clark-Wilson in context</vt:lpstr>
      <vt:lpstr>RA’s CW criticisms</vt:lpstr>
      <vt:lpstr>Designing “Internal Controls”</vt:lpstr>
      <vt:lpstr>Separation of Duty policy</vt:lpstr>
      <vt:lpstr>Objective</vt:lpstr>
      <vt:lpstr>Risks</vt:lpstr>
      <vt:lpstr>War Stories</vt:lpstr>
      <vt:lpstr>Volume Crime</vt:lpstr>
      <vt:lpstr>Eroding controls</vt:lpstr>
      <vt:lpstr>RA “lessons learned”</vt:lpstr>
      <vt:lpstr>RA lessons (cont)</vt:lpstr>
      <vt:lpstr>ATMs</vt:lpstr>
      <vt:lpstr>ATM discussion</vt:lpstr>
      <vt:lpstr>Phantom withdrawls</vt:lpstr>
      <vt:lpstr>Discussion </vt:lpstr>
      <vt:lpstr>Slide 38</vt:lpstr>
    </vt:vector>
  </TitlesOfParts>
  <Company>Oregon Health &amp; Science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 Access Control</dc:title>
  <dc:creator>James Hook</dc:creator>
  <cp:lastModifiedBy>James Hook</cp:lastModifiedBy>
  <cp:revision>94</cp:revision>
  <cp:lastPrinted>2008-04-21T04:03:32Z</cp:lastPrinted>
  <dcterms:created xsi:type="dcterms:W3CDTF">2010-10-18T23:04:56Z</dcterms:created>
  <dcterms:modified xsi:type="dcterms:W3CDTF">2010-10-18T23:20:35Z</dcterms:modified>
</cp:coreProperties>
</file>