
<file path=[Content_Types].xml><?xml version="1.0" encoding="utf-8"?>
<Types xmlns="http://schemas.openxmlformats.org/package/2006/content-types">
  <Override PartName="/ppt/slideLayouts/slideLayout8.xml" ContentType="application/vnd.openxmlformats-officedocument.presentationml.slideLayout+xml"/>
  <Override PartName="/ppt/slides/slide68.xml" ContentType="application/vnd.openxmlformats-officedocument.presentationml.slide+xml"/>
  <Override PartName="/ppt/notesSlides/notesSlide22.xml" ContentType="application/vnd.openxmlformats-officedocument.presentationml.notesSlide+xml"/>
  <Override PartName="/ppt/notesSlides/notesSlide31.xml" ContentType="application/vnd.openxmlformats-officedocument.presentationml.notesSlide+xml"/>
  <Override PartName="/ppt/slides/slide22.xml" ContentType="application/vnd.openxmlformats-officedocument.presentationml.slide+xml"/>
  <Override PartName="/ppt/slides/slide28.xml" ContentType="application/vnd.openxmlformats-officedocument.presentationml.slide+xml"/>
  <Override PartName="/ppt/slides/slide66.xml" ContentType="application/vnd.openxmlformats-officedocument.presentationml.slide+xml"/>
  <Override PartName="/ppt/notesSlides/notesSlide11.xml" ContentType="application/vnd.openxmlformats-officedocument.presentationml.notesSlide+xml"/>
  <Override PartName="/docProps/app.xml" ContentType="application/vnd.openxmlformats-officedocument.extended-properties+xml"/>
  <Override PartName="/ppt/slides/slide30.xml" ContentType="application/vnd.openxmlformats-officedocument.presentationml.slide+xml"/>
  <Override PartName="/ppt/notesSlides/notesSlide9.xml" ContentType="application/vnd.openxmlformats-officedocument.presentationml.notesSlide+xml"/>
  <Override PartName="/ppt/slides/slide36.xml" ContentType="application/vnd.openxmlformats-officedocument.presentationml.slide+xml"/>
  <Override PartName="/ppt/slides/slide11.xml" ContentType="application/vnd.openxmlformats-officedocument.presentationml.slide+xml"/>
  <Override PartName="/ppt/slides/slide18.xml" ContentType="application/vnd.openxmlformats-officedocument.presentationml.slide+xml"/>
  <Override PartName="/ppt/slides/slide47.xml" ContentType="application/vnd.openxmlformats-officedocument.presentationml.slide+xml"/>
  <Override PartName="/ppt/theme/theme3.xml" ContentType="application/vnd.openxmlformats-officedocument.theme+xml"/>
  <Override PartName="/ppt/notesSlides/notesSlide16.xml" ContentType="application/vnd.openxmlformats-officedocument.presentationml.notesSlide+xml"/>
  <Override PartName="/ppt/notesSlides/notesSlide32.xml" ContentType="application/vnd.openxmlformats-officedocument.presentationml.notesSlide+xml"/>
  <Override PartName="/ppt/slideLayouts/slideLayout3.xml" ContentType="application/vnd.openxmlformats-officedocument.presentationml.slideLayout+xml"/>
  <Override PartName="/ppt/slides/slide21.xml" ContentType="application/vnd.openxmlformats-officedocument.presentationml.slide+xml"/>
  <Override PartName="/ppt/slides/slide23.xml" ContentType="application/vnd.openxmlformats-officedocument.presentationml.slide+xml"/>
  <Override PartName="/ppt/slideLayouts/slideLayout9.xml" ContentType="application/vnd.openxmlformats-officedocument.presentationml.slideLayout+xml"/>
  <Override PartName="/ppt/slides/slide52.xml" ContentType="application/vnd.openxmlformats-officedocument.presentationml.slide+xml"/>
  <Override PartName="/ppt/slides/slide1.xml" ContentType="application/vnd.openxmlformats-officedocument.presentationml.slide+xml"/>
  <Override PartName="/ppt/slides/slide51.xml" ContentType="application/vnd.openxmlformats-officedocument.presentationml.slide+xml"/>
  <Override PartName="/ppt/slides/slide7.xml" ContentType="application/vnd.openxmlformats-officedocument.presentationml.slide+xml"/>
  <Override PartName="/ppt/slides/slide62.xml" ContentType="application/vnd.openxmlformats-officedocument.presentationml.slide+xml"/>
  <Override PartName="/ppt/slides/slide65.xml" ContentType="application/vnd.openxmlformats-officedocument.presentationml.slide+xml"/>
  <Override PartName="/ppt/notesMasters/notesMaster1.xml" ContentType="application/vnd.openxmlformats-officedocument.presentationml.notesMaster+xml"/>
  <Override PartName="/ppt/viewProps.xml" ContentType="application/vnd.openxmlformats-officedocument.presentationml.viewProps+xml"/>
  <Override PartName="/ppt/tableStyles.xml" ContentType="application/vnd.openxmlformats-officedocument.presentationml.tableStyles+xml"/>
  <Override PartName="/ppt/notesSlides/notesSlide15.xml" ContentType="application/vnd.openxmlformats-officedocument.presentationml.notesSlide+xml"/>
  <Override PartName="/ppt/notesSlides/notesSlide4.xml" ContentType="application/vnd.openxmlformats-officedocument.presentationml.notesSlide+xml"/>
  <Override PartName="/ppt/notesSlides/notesSlide41.xml" ContentType="application/vnd.openxmlformats-officedocument.presentationml.notesSlide+xml"/>
  <Override PartName="/ppt/handoutMasters/handoutMaster1.xml" ContentType="application/vnd.openxmlformats-officedocument.presentationml.handoutMaster+xml"/>
  <Override PartName="/ppt/slides/slide13.xml" ContentType="application/vnd.openxmlformats-officedocument.presentationml.slide+xml"/>
  <Override PartName="/ppt/notesSlides/notesSlide23.xml" ContentType="application/vnd.openxmlformats-officedocument.presentationml.notesSlide+xml"/>
  <Override PartName="/ppt/notesSlides/notesSlide17.xml" ContentType="application/vnd.openxmlformats-officedocument.presentationml.notesSlide+xml"/>
  <Override PartName="/ppt/notesSlides/notesSlide42.xml" ContentType="application/vnd.openxmlformats-officedocument.presentationml.notesSlide+xml"/>
  <Override PartName="/ppt/notesSlides/notesSlide35.xml" ContentType="application/vnd.openxmlformats-officedocument.presentationml.notesSlide+xml"/>
  <Override PartName="/ppt/notesSlides/notesSlide6.xml" ContentType="application/vnd.openxmlformats-officedocument.presentationml.notesSlide+xml"/>
  <Override PartName="/ppt/slides/slide20.xml" ContentType="application/vnd.openxmlformats-officedocument.presentationml.slide+xml"/>
  <Override PartName="/ppt/slides/slide17.xml" ContentType="application/vnd.openxmlformats-officedocument.presentationml.slide+xml"/>
  <Override PartName="/ppt/slideLayouts/slideLayout4.xml" ContentType="application/vnd.openxmlformats-officedocument.presentationml.slideLayout+xml"/>
  <Override PartName="/ppt/notesSlides/notesSlide13.xml" ContentType="application/vnd.openxmlformats-officedocument.presentationml.notesSlide+xml"/>
  <Override PartName="/ppt/slideLayouts/slideLayout2.xml" ContentType="application/vnd.openxmlformats-officedocument.presentationml.slideLayout+xml"/>
  <Override PartName="/ppt/notesSlides/notesSlide1.xml" ContentType="application/vnd.openxmlformats-officedocument.presentationml.notesSlide+xml"/>
  <Override PartName="/ppt/slides/slide61.xml" ContentType="application/vnd.openxmlformats-officedocument.presentationml.slide+xml"/>
  <Override PartName="/ppt/slides/slide43.xml" ContentType="application/vnd.openxmlformats-officedocument.presentationml.slide+xml"/>
  <Override PartName="/ppt/slideLayouts/slideLayout6.xml" ContentType="application/vnd.openxmlformats-officedocument.presentationml.slideLayout+xml"/>
  <Override PartName="/ppt/slides/slide37.xml" ContentType="application/vnd.openxmlformats-officedocument.presentationml.slide+xml"/>
  <Override PartName="/ppt/notesSlides/notesSlide43.xml" ContentType="application/vnd.openxmlformats-officedocument.presentationml.notesSlide+xml"/>
  <Override PartName="/ppt/slides/slide10.xml" ContentType="application/vnd.openxmlformats-officedocument.presentationml.slide+xml"/>
  <Override PartName="/ppt/slides/slide33.xml" ContentType="application/vnd.openxmlformats-officedocument.presentationml.slide+xml"/>
  <Override PartName="/ppt/presProps.xml" ContentType="application/vnd.openxmlformats-officedocument.presentationml.presProps+xml"/>
  <Override PartName="/ppt/notesSlides/notesSlide18.xml" ContentType="application/vnd.openxmlformats-officedocument.presentationml.notesSlide+xml"/>
  <Override PartName="/ppt/slides/slide27.xml" ContentType="application/vnd.openxmlformats-officedocument.presentationml.slide+xml"/>
  <Override PartName="/docProps/core.xml" ContentType="application/vnd.openxmlformats-package.core-properties+xml"/>
  <Override PartName="/ppt/slides/slide56.xml" ContentType="application/vnd.openxmlformats-officedocument.presentationml.slide+xml"/>
  <Override PartName="/ppt/slides/slide31.xml" ContentType="application/vnd.openxmlformats-officedocument.presentationml.slide+xml"/>
  <Default Extension="bin" ContentType="application/vnd.openxmlformats-officedocument.presentationml.printerSettings"/>
  <Override PartName="/ppt/notesSlides/notesSlide10.xml" ContentType="application/vnd.openxmlformats-officedocument.presentationml.notesSlide+xml"/>
  <Override PartName="/ppt/notesSlides/notesSlide39.xml" ContentType="application/vnd.openxmlformats-officedocument.presentationml.notesSlide+xml"/>
  <Override PartName="/ppt/slides/slide53.xml" ContentType="application/vnd.openxmlformats-officedocument.presentationml.slide+xml"/>
  <Override PartName="/ppt/slides/slide76.xml" ContentType="application/vnd.openxmlformats-officedocument.presentationml.slide+xml"/>
  <Override PartName="/ppt/notesSlides/notesSlide24.xml" ContentType="application/vnd.openxmlformats-officedocument.presentationml.notesSlide+xml"/>
  <Override PartName="/ppt/slides/slide55.xml" ContentType="application/vnd.openxmlformats-officedocument.presentationml.slide+xml"/>
  <Override PartName="/ppt/slides/slide67.xml" ContentType="application/vnd.openxmlformats-officedocument.presentationml.slide+xml"/>
  <Override PartName="/ppt/slides/slide12.xml" ContentType="application/vnd.openxmlformats-officedocument.presentationml.slide+xml"/>
  <Override PartName="/ppt/slides/slide19.xml" ContentType="application/vnd.openxmlformats-officedocument.presentationml.slide+xml"/>
  <Override PartName="/ppt/slides/slide41.xml" ContentType="application/vnd.openxmlformats-officedocument.presentationml.slide+xml"/>
  <Override PartName="/ppt/slides/slide46.xml" ContentType="application/vnd.openxmlformats-officedocument.presentationml.slide+xml"/>
  <Override PartName="/ppt/notesSlides/notesSlide2.xml" ContentType="application/vnd.openxmlformats-officedocument.presentationml.notesSlide+xml"/>
  <Override PartName="/ppt/notesSlides/notesSlide14.xml" ContentType="application/vnd.openxmlformats-officedocument.presentationml.notesSlide+xml"/>
  <Override PartName="/ppt/notesSlides/notesSlide28.xml" ContentType="application/vnd.openxmlformats-officedocument.presentationml.notesSlide+xml"/>
  <Override PartName="/ppt/theme/theme2.xml" ContentType="application/vnd.openxmlformats-officedocument.theme+xml"/>
  <Override PartName="/ppt/notesSlides/notesSlide27.xml" ContentType="application/vnd.openxmlformats-officedocument.presentationml.notesSlide+xml"/>
  <Override PartName="/ppt/slides/slide2.xml" ContentType="application/vnd.openxmlformats-officedocument.presentationml.slide+xml"/>
  <Override PartName="/ppt/slides/slide69.xml" ContentType="application/vnd.openxmlformats-officedocument.presentationml.slide+xml"/>
  <Override PartName="/ppt/notesSlides/notesSlide25.xml" ContentType="application/vnd.openxmlformats-officedocument.presentationml.notesSlide+xml"/>
  <Override PartName="/ppt/slides/slide35.xml" ContentType="application/vnd.openxmlformats-officedocument.presentationml.slide+xml"/>
  <Override PartName="/ppt/slides/slide42.xml" ContentType="application/vnd.openxmlformats-officedocument.presentationml.slide+xml"/>
  <Override PartName="/ppt/notesSlides/notesSlide40.xml" ContentType="application/vnd.openxmlformats-officedocument.presentationml.notesSlide+xml"/>
  <Override PartName="/ppt/slides/slide45.xml" ContentType="application/vnd.openxmlformats-officedocument.presentationml.slide+xml"/>
  <Override PartName="/ppt/notesSlides/notesSlide34.xml" ContentType="application/vnd.openxmlformats-officedocument.presentationml.notesSlide+xml"/>
  <Override PartName="/ppt/notesSlides/notesSlide38.xml" ContentType="application/vnd.openxmlformats-officedocument.presentationml.notesSlide+xml"/>
  <Override PartName="/ppt/notesSlides/notesSlide21.xml" ContentType="application/vnd.openxmlformats-officedocument.presentationml.notesSlide+xml"/>
  <Override PartName="/ppt/slideLayouts/slideLayout5.xml" ContentType="application/vnd.openxmlformats-officedocument.presentationml.slideLayout+xml"/>
  <Override PartName="/ppt/slideLayouts/slideLayout10.xml" ContentType="application/vnd.openxmlformats-officedocument.presentationml.slideLayout+xml"/>
  <Override PartName="/ppt/slides/slide50.xml" ContentType="application/vnd.openxmlformats-officedocument.presentationml.slide+xml"/>
  <Override PartName="/ppt/slides/slide54.xml" ContentType="application/vnd.openxmlformats-officedocument.presentationml.slide+xml"/>
  <Override PartName="/ppt/slides/slide57.xml" ContentType="application/vnd.openxmlformats-officedocument.presentationml.slide+xml"/>
  <Override PartName="/ppt/notesSlides/notesSlide3.xml" ContentType="application/vnd.openxmlformats-officedocument.presentationml.notesSlide+xml"/>
  <Override PartName="/ppt/notesSlides/notesSlide29.xml" ContentType="application/vnd.openxmlformats-officedocument.presentationml.notesSlide+xml"/>
  <Override PartName="/ppt/notesSlides/notesSlide36.xml" ContentType="application/vnd.openxmlformats-officedocument.presentationml.notesSlide+xml"/>
  <Override PartName="/ppt/slides/slide58.xml" ContentType="application/vnd.openxmlformats-officedocument.presentationml.slide+xml"/>
  <Default Extension="xml" ContentType="application/xml"/>
  <Override PartName="/ppt/slides/slide26.xml" ContentType="application/vnd.openxmlformats-officedocument.presentationml.slide+xml"/>
  <Override PartName="/ppt/slideMasters/slideMaster1.xml" ContentType="application/vnd.openxmlformats-officedocument.presentationml.slideMaster+xml"/>
  <Override PartName="/ppt/notesSlides/notesSlide7.xml" ContentType="application/vnd.openxmlformats-officedocument.presentationml.notesSlide+xml"/>
  <Override PartName="/ppt/slides/slide25.xml" ContentType="application/vnd.openxmlformats-officedocument.presentationml.slide+xml"/>
  <Override PartName="/ppt/notesSlides/notesSlide19.xml" ContentType="application/vnd.openxmlformats-officedocument.presentationml.notesSlide+xml"/>
  <Override PartName="/ppt/slides/slide63.xml" ContentType="application/vnd.openxmlformats-officedocument.presentationml.slide+xml"/>
  <Override PartName="/ppt/slides/slide14.xml" ContentType="application/vnd.openxmlformats-officedocument.presentationml.slide+xml"/>
  <Override PartName="/ppt/slides/slide40.xml" ContentType="application/vnd.openxmlformats-officedocument.presentationml.slide+xml"/>
  <Override PartName="/ppt/slides/slide34.xml" ContentType="application/vnd.openxmlformats-officedocument.presentationml.slide+xml"/>
  <Override PartName="/ppt/notesSlides/notesSlide26.xml" ContentType="application/vnd.openxmlformats-officedocument.presentationml.notesSlide+xml"/>
  <Override PartName="/ppt/slides/slide44.xml" ContentType="application/vnd.openxmlformats-officedocument.presentationml.slide+xml"/>
  <Override PartName="/ppt/notesSlides/notesSlide12.xml" ContentType="application/vnd.openxmlformats-officedocument.presentationml.notesSlide+xml"/>
  <Override PartName="/ppt/notesSlides/notesSlide37.xml" ContentType="application/vnd.openxmlformats-officedocument.presentationml.notesSlide+xml"/>
  <Override PartName="/ppt/notesSlides/notesSlide5.xml" ContentType="application/vnd.openxmlformats-officedocument.presentationml.notesSlide+xml"/>
  <Override PartName="/ppt/slides/slide49.xml" ContentType="application/vnd.openxmlformats-officedocument.presentationml.slide+xml"/>
  <Override PartName="/ppt/slideLayouts/slideLayout1.xml" ContentType="application/vnd.openxmlformats-officedocument.presentationml.slideLayout+xml"/>
  <Override PartName="/ppt/slides/slide70.xml" ContentType="application/vnd.openxmlformats-officedocument.presentationml.slide+xml"/>
  <Override PartName="/ppt/slides/slide48.xml" ContentType="application/vnd.openxmlformats-officedocument.presentationml.slide+xml"/>
  <Override PartName="/ppt/theme/theme1.xml" ContentType="application/vnd.openxmlformats-officedocument.theme+xml"/>
  <Override PartName="/ppt/presentation.xml" ContentType="application/vnd.openxmlformats-officedocument.presentationml.presentation.main+xml"/>
  <Override PartName="/ppt/slides/slide5.xml" ContentType="application/vnd.openxmlformats-officedocument.presentationml.slide+xml"/>
  <Override PartName="/ppt/slideLayouts/slideLayout7.xml" ContentType="application/vnd.openxmlformats-officedocument.presentationml.slideLayout+xml"/>
  <Override PartName="/ppt/slides/slide59.xml" ContentType="application/vnd.openxmlformats-officedocument.presentationml.slide+xml"/>
  <Default Extension="jpeg" ContentType="image/jpeg"/>
  <Override PartName="/ppt/slides/slide64.xml" ContentType="application/vnd.openxmlformats-officedocument.presentationml.slide+xml"/>
  <Override PartName="/ppt/notesSlides/notesSlide33.xml" ContentType="application/vnd.openxmlformats-officedocument.presentationml.notesSlide+xml"/>
  <Override PartName="/ppt/slides/slide3.xml" ContentType="application/vnd.openxmlformats-officedocument.presentationml.slide+xml"/>
  <Override PartName="/ppt/slides/slide4.xml" ContentType="application/vnd.openxmlformats-officedocument.presentationml.slide+xml"/>
  <Override PartName="/ppt/slideLayouts/slideLayout11.xml" ContentType="application/vnd.openxmlformats-officedocument.presentationml.slideLayout+xml"/>
  <Override PartName="/ppt/notesSlides/notesSlide8.xml" ContentType="application/vnd.openxmlformats-officedocument.presentationml.notesSlide+xml"/>
  <Override PartName="/ppt/slides/slide72.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8.xml" ContentType="application/vnd.openxmlformats-officedocument.presentationml.slide+xml"/>
  <Override PartName="/ppt/slides/slide15.xml" ContentType="application/vnd.openxmlformats-officedocument.presentationml.slide+xml"/>
  <Default Extension="rels" ContentType="application/vnd.openxmlformats-package.relationships+xml"/>
  <Override PartName="/ppt/slides/slide9.xml" ContentType="application/vnd.openxmlformats-officedocument.presentationml.slide+xml"/>
  <Override PartName="/ppt/slides/slide60.xml" ContentType="application/vnd.openxmlformats-officedocument.presentationml.slide+xml"/>
  <Override PartName="/ppt/tags/tag1.xml" ContentType="application/vnd.openxmlformats-officedocument.presentationml.tags+xml"/>
  <Override PartName="/ppt/slides/slide24.xml" ContentType="application/vnd.openxmlformats-officedocument.presentationml.slide+xml"/>
  <Override PartName="/ppt/slides/slide39.xml" ContentType="application/vnd.openxmlformats-officedocument.presentationml.slide+xml"/>
  <Override PartName="/ppt/slides/slide73.xml" ContentType="application/vnd.openxmlformats-officedocument.presentationml.slide+xml"/>
  <Override PartName="/ppt/slides/slide32.xml" ContentType="application/vnd.openxmlformats-officedocument.presentationml.slide+xml"/>
  <Override PartName="/ppt/slides/slide71.xml" ContentType="application/vnd.openxmlformats-officedocument.presentationml.slide+xml"/>
  <Override PartName="/ppt/slides/slide6.xml" ContentType="application/vnd.openxmlformats-officedocument.presentationml.slide+xml"/>
  <Override PartName="/ppt/slides/slide16.xml" ContentType="application/vnd.openxmlformats-officedocument.presentationml.slide+xml"/>
  <Override PartName="/ppt/slides/slide38.xml" ContentType="application/vnd.openxmlformats-officedocument.presentationml.slide+xml"/>
  <Override PartName="/ppt/notesSlides/notesSlide20.xml" ContentType="application/vnd.openxmlformats-officedocument.presentationml.notesSlide+xml"/>
  <Override PartName="/ppt/notesSlides/notesSlide30.xml" ContentType="application/vnd.openxmlformats-officedocument.presentationml.notesSlide+xml"/>
  <Override PartName="/ppt/slides/slide29.xml" ContentType="application/vnd.openxmlformats-officedocument.presentationml.slide+xml"/>
</Types>
</file>

<file path=_rels/.rels><?xml version="1.0" encoding="UTF-8" standalone="yes"?>
<Relationships xmlns="http://schemas.openxmlformats.org/package/2006/relationships"><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 Id="rId3"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trictFirstAndLastChars="0" saveSubsetFonts="1" autoCompressPictures="0">
  <p:sldMasterIdLst>
    <p:sldMasterId id="2147483648" r:id="rId1"/>
  </p:sldMasterIdLst>
  <p:notesMasterIdLst>
    <p:notesMasterId r:id="rId78"/>
  </p:notesMasterIdLst>
  <p:handoutMasterIdLst>
    <p:handoutMasterId r:id="rId79"/>
  </p:handoutMasterIdLst>
  <p:sldIdLst>
    <p:sldId id="256" r:id="rId2"/>
    <p:sldId id="342" r:id="rId3"/>
    <p:sldId id="343" r:id="rId4"/>
    <p:sldId id="344" r:id="rId5"/>
    <p:sldId id="345" r:id="rId6"/>
    <p:sldId id="346" r:id="rId7"/>
    <p:sldId id="303" r:id="rId8"/>
    <p:sldId id="257" r:id="rId9"/>
    <p:sldId id="268" r:id="rId10"/>
    <p:sldId id="267" r:id="rId11"/>
    <p:sldId id="305" r:id="rId12"/>
    <p:sldId id="261" r:id="rId13"/>
    <p:sldId id="262" r:id="rId14"/>
    <p:sldId id="263" r:id="rId15"/>
    <p:sldId id="307" r:id="rId16"/>
    <p:sldId id="270" r:id="rId17"/>
    <p:sldId id="271" r:id="rId18"/>
    <p:sldId id="302" r:id="rId19"/>
    <p:sldId id="304" r:id="rId20"/>
    <p:sldId id="306" r:id="rId21"/>
    <p:sldId id="330" r:id="rId22"/>
    <p:sldId id="274" r:id="rId23"/>
    <p:sldId id="275" r:id="rId24"/>
    <p:sldId id="331" r:id="rId25"/>
    <p:sldId id="277" r:id="rId26"/>
    <p:sldId id="278" r:id="rId27"/>
    <p:sldId id="279" r:id="rId28"/>
    <p:sldId id="280" r:id="rId29"/>
    <p:sldId id="281" r:id="rId30"/>
    <p:sldId id="282" r:id="rId31"/>
    <p:sldId id="283" r:id="rId32"/>
    <p:sldId id="284" r:id="rId33"/>
    <p:sldId id="285" r:id="rId34"/>
    <p:sldId id="286" r:id="rId35"/>
    <p:sldId id="287" r:id="rId36"/>
    <p:sldId id="347" r:id="rId37"/>
    <p:sldId id="348" r:id="rId38"/>
    <p:sldId id="349" r:id="rId39"/>
    <p:sldId id="350" r:id="rId40"/>
    <p:sldId id="351" r:id="rId41"/>
    <p:sldId id="352" r:id="rId42"/>
    <p:sldId id="353" r:id="rId43"/>
    <p:sldId id="354" r:id="rId44"/>
    <p:sldId id="355" r:id="rId45"/>
    <p:sldId id="356" r:id="rId46"/>
    <p:sldId id="357" r:id="rId47"/>
    <p:sldId id="358" r:id="rId48"/>
    <p:sldId id="359" r:id="rId49"/>
    <p:sldId id="360" r:id="rId50"/>
    <p:sldId id="361" r:id="rId51"/>
    <p:sldId id="313" r:id="rId52"/>
    <p:sldId id="314" r:id="rId53"/>
    <p:sldId id="315" r:id="rId54"/>
    <p:sldId id="316" r:id="rId55"/>
    <p:sldId id="317" r:id="rId56"/>
    <p:sldId id="318" r:id="rId57"/>
    <p:sldId id="319" r:id="rId58"/>
    <p:sldId id="320" r:id="rId59"/>
    <p:sldId id="332" r:id="rId60"/>
    <p:sldId id="333" r:id="rId61"/>
    <p:sldId id="335" r:id="rId62"/>
    <p:sldId id="334" r:id="rId63"/>
    <p:sldId id="337" r:id="rId64"/>
    <p:sldId id="338" r:id="rId65"/>
    <p:sldId id="336" r:id="rId66"/>
    <p:sldId id="321" r:id="rId67"/>
    <p:sldId id="339" r:id="rId68"/>
    <p:sldId id="322" r:id="rId69"/>
    <p:sldId id="323" r:id="rId70"/>
    <p:sldId id="324" r:id="rId71"/>
    <p:sldId id="325" r:id="rId72"/>
    <p:sldId id="326" r:id="rId73"/>
    <p:sldId id="327" r:id="rId74"/>
    <p:sldId id="328" r:id="rId75"/>
    <p:sldId id="265" r:id="rId76"/>
    <p:sldId id="329" r:id="rId77"/>
  </p:sldIdLst>
  <p:sldSz cx="9144000" cy="6858000" type="screen4x3"/>
  <p:notesSz cx="6858000" cy="9144000"/>
  <p:custDataLst>
    <p:tags r:id="rId81"/>
  </p:custDataLst>
  <p:defaultTextStyle>
    <a:defPPr>
      <a:defRPr lang="en-US"/>
    </a:defPPr>
    <a:lvl1pPr algn="l" rtl="0" eaLnBrk="0" fontAlgn="base" hangingPunct="0">
      <a:spcBef>
        <a:spcPct val="0"/>
      </a:spcBef>
      <a:spcAft>
        <a:spcPct val="0"/>
      </a:spcAft>
      <a:defRPr sz="2400" kern="1200">
        <a:solidFill>
          <a:schemeClr val="tx1"/>
        </a:solidFill>
        <a:latin typeface="Times" charset="0"/>
        <a:ea typeface="+mn-ea"/>
        <a:cs typeface="+mn-cs"/>
      </a:defRPr>
    </a:lvl1pPr>
    <a:lvl2pPr marL="457200" algn="l" rtl="0" eaLnBrk="0" fontAlgn="base" hangingPunct="0">
      <a:spcBef>
        <a:spcPct val="0"/>
      </a:spcBef>
      <a:spcAft>
        <a:spcPct val="0"/>
      </a:spcAft>
      <a:defRPr sz="2400" kern="1200">
        <a:solidFill>
          <a:schemeClr val="tx1"/>
        </a:solidFill>
        <a:latin typeface="Times" charset="0"/>
        <a:ea typeface="+mn-ea"/>
        <a:cs typeface="+mn-cs"/>
      </a:defRPr>
    </a:lvl2pPr>
    <a:lvl3pPr marL="914400" algn="l" rtl="0" eaLnBrk="0" fontAlgn="base" hangingPunct="0">
      <a:spcBef>
        <a:spcPct val="0"/>
      </a:spcBef>
      <a:spcAft>
        <a:spcPct val="0"/>
      </a:spcAft>
      <a:defRPr sz="2400" kern="1200">
        <a:solidFill>
          <a:schemeClr val="tx1"/>
        </a:solidFill>
        <a:latin typeface="Times" charset="0"/>
        <a:ea typeface="+mn-ea"/>
        <a:cs typeface="+mn-cs"/>
      </a:defRPr>
    </a:lvl3pPr>
    <a:lvl4pPr marL="1371600" algn="l" rtl="0" eaLnBrk="0" fontAlgn="base" hangingPunct="0">
      <a:spcBef>
        <a:spcPct val="0"/>
      </a:spcBef>
      <a:spcAft>
        <a:spcPct val="0"/>
      </a:spcAft>
      <a:defRPr sz="2400" kern="1200">
        <a:solidFill>
          <a:schemeClr val="tx1"/>
        </a:solidFill>
        <a:latin typeface="Times" charset="0"/>
        <a:ea typeface="+mn-ea"/>
        <a:cs typeface="+mn-cs"/>
      </a:defRPr>
    </a:lvl4pPr>
    <a:lvl5pPr marL="1828800" algn="l" rtl="0" eaLnBrk="0" fontAlgn="base" hangingPunct="0">
      <a:spcBef>
        <a:spcPct val="0"/>
      </a:spcBef>
      <a:spcAft>
        <a:spcPct val="0"/>
      </a:spcAft>
      <a:defRPr sz="2400" kern="1200">
        <a:solidFill>
          <a:schemeClr val="tx1"/>
        </a:solidFill>
        <a:latin typeface="Times" charset="0"/>
        <a:ea typeface="+mn-ea"/>
        <a:cs typeface="+mn-cs"/>
      </a:defRPr>
    </a:lvl5pPr>
    <a:lvl6pPr marL="2286000" algn="l" defTabSz="457200" rtl="0" eaLnBrk="1" latinLnBrk="0" hangingPunct="1">
      <a:defRPr sz="2400" kern="1200">
        <a:solidFill>
          <a:schemeClr val="tx1"/>
        </a:solidFill>
        <a:latin typeface="Times" charset="0"/>
        <a:ea typeface="+mn-ea"/>
        <a:cs typeface="+mn-cs"/>
      </a:defRPr>
    </a:lvl6pPr>
    <a:lvl7pPr marL="2743200" algn="l" defTabSz="457200" rtl="0" eaLnBrk="1" latinLnBrk="0" hangingPunct="1">
      <a:defRPr sz="2400" kern="1200">
        <a:solidFill>
          <a:schemeClr val="tx1"/>
        </a:solidFill>
        <a:latin typeface="Times" charset="0"/>
        <a:ea typeface="+mn-ea"/>
        <a:cs typeface="+mn-cs"/>
      </a:defRPr>
    </a:lvl7pPr>
    <a:lvl8pPr marL="3200400" algn="l" defTabSz="457200" rtl="0" eaLnBrk="1" latinLnBrk="0" hangingPunct="1">
      <a:defRPr sz="2400" kern="1200">
        <a:solidFill>
          <a:schemeClr val="tx1"/>
        </a:solidFill>
        <a:latin typeface="Times" charset="0"/>
        <a:ea typeface="+mn-ea"/>
        <a:cs typeface="+mn-cs"/>
      </a:defRPr>
    </a:lvl8pPr>
    <a:lvl9pPr marL="3657600" algn="l" defTabSz="457200" rtl="0" eaLnBrk="1" latinLnBrk="0" hangingPunct="1">
      <a:defRPr sz="2400" kern="1200">
        <a:solidFill>
          <a:schemeClr val="tx1"/>
        </a:solidFill>
        <a:latin typeface="Times"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lrMru>
    <a:srgbClr val="FF0000"/>
    <a:srgbClr val="CCFF66"/>
    <a:srgbClr val="FFFF66"/>
    <a:srgbClr val="0000FF"/>
    <a:srgbClr val="888888"/>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lastView="sldSorterView">
  <p:normalViewPr>
    <p:restoredLeft sz="34551" autoAdjust="0"/>
    <p:restoredTop sz="90968" autoAdjust="0"/>
  </p:normalViewPr>
  <p:slideViewPr>
    <p:cSldViewPr>
      <p:cViewPr>
        <p:scale>
          <a:sx n="100" d="100"/>
          <a:sy n="100" d="100"/>
        </p:scale>
        <p:origin x="-2264" y="-1080"/>
      </p:cViewPr>
      <p:guideLst>
        <p:guide orient="horz" pos="2160"/>
        <p:guide pos="2880"/>
      </p:guideLst>
    </p:cSldViewPr>
  </p:slideViewPr>
  <p:outlineViewPr>
    <p:cViewPr>
      <p:scale>
        <a:sx n="33" d="100"/>
        <a:sy n="33" d="100"/>
      </p:scale>
      <p:origin x="0" y="25032"/>
    </p:cViewPr>
  </p:outlineViewPr>
  <p:notesTextViewPr>
    <p:cViewPr>
      <p:scale>
        <a:sx n="100" d="100"/>
        <a:sy n="100" d="100"/>
      </p:scale>
      <p:origin x="0" y="0"/>
    </p:cViewPr>
  </p:notesTextViewPr>
  <p:sorterViewPr>
    <p:cViewPr>
      <p:scale>
        <a:sx n="75" d="100"/>
        <a:sy n="75" d="100"/>
      </p:scale>
      <p:origin x="0" y="1624"/>
    </p:cViewPr>
  </p:sorterViewPr>
  <p:gridSpacing cx="78028800" cy="78028800"/>
</p:viewPr>
</file>

<file path=ppt/_rels/presentation.xml.rels><?xml version="1.0" encoding="UTF-8" standalone="yes"?>
<Relationships xmlns="http://schemas.openxmlformats.org/package/2006/relationships"><Relationship Id="rId64" Type="http://schemas.openxmlformats.org/officeDocument/2006/relationships/slide" Target="slides/slide63.xml"/><Relationship Id="rId60" Type="http://schemas.openxmlformats.org/officeDocument/2006/relationships/slide" Target="slides/slide59.xml"/><Relationship Id="rId39" Type="http://schemas.openxmlformats.org/officeDocument/2006/relationships/slide" Target="slides/slide38.xml"/><Relationship Id="rId70" Type="http://schemas.openxmlformats.org/officeDocument/2006/relationships/slide" Target="slides/slide69.xml"/><Relationship Id="rId7" Type="http://schemas.openxmlformats.org/officeDocument/2006/relationships/slide" Target="slides/slide6.xml"/><Relationship Id="rId43" Type="http://schemas.openxmlformats.org/officeDocument/2006/relationships/slide" Target="slides/slide42.xml"/><Relationship Id="rId74" Type="http://schemas.openxmlformats.org/officeDocument/2006/relationships/slide" Target="slides/slide73.xml"/><Relationship Id="rId25" Type="http://schemas.openxmlformats.org/officeDocument/2006/relationships/slide" Target="slides/slide24.xml"/><Relationship Id="rId10" Type="http://schemas.openxmlformats.org/officeDocument/2006/relationships/slide" Target="slides/slide9.xml"/><Relationship Id="rId50" Type="http://schemas.openxmlformats.org/officeDocument/2006/relationships/slide" Target="slides/slide49.xml"/><Relationship Id="rId77" Type="http://schemas.openxmlformats.org/officeDocument/2006/relationships/slide" Target="slides/slide76.xml"/><Relationship Id="rId63" Type="http://schemas.openxmlformats.org/officeDocument/2006/relationships/slide" Target="slides/slide62.xml"/><Relationship Id="rId17" Type="http://schemas.openxmlformats.org/officeDocument/2006/relationships/slide" Target="slides/slide16.xml"/><Relationship Id="rId85" Type="http://schemas.openxmlformats.org/officeDocument/2006/relationships/tableStyles" Target="tableStyles.xml"/><Relationship Id="rId9" Type="http://schemas.openxmlformats.org/officeDocument/2006/relationships/slide" Target="slides/slide8.xml"/><Relationship Id="rId18" Type="http://schemas.openxmlformats.org/officeDocument/2006/relationships/slide" Target="slides/slide17.xml"/><Relationship Id="rId27" Type="http://schemas.openxmlformats.org/officeDocument/2006/relationships/slide" Target="slides/slide26.xml"/><Relationship Id="rId71" Type="http://schemas.openxmlformats.org/officeDocument/2006/relationships/slide" Target="slides/slide70.xml"/><Relationship Id="rId14" Type="http://schemas.openxmlformats.org/officeDocument/2006/relationships/slide" Target="slides/slide13.xml"/><Relationship Id="rId4" Type="http://schemas.openxmlformats.org/officeDocument/2006/relationships/slide" Target="slides/slide3.xml"/><Relationship Id="rId28" Type="http://schemas.openxmlformats.org/officeDocument/2006/relationships/slide" Target="slides/slide27.xml"/><Relationship Id="rId45" Type="http://schemas.openxmlformats.org/officeDocument/2006/relationships/slide" Target="slides/slide44.xml"/><Relationship Id="rId58" Type="http://schemas.openxmlformats.org/officeDocument/2006/relationships/slide" Target="slides/slide57.xml"/><Relationship Id="rId42" Type="http://schemas.openxmlformats.org/officeDocument/2006/relationships/slide" Target="slides/slide41.xml"/><Relationship Id="rId73" Type="http://schemas.openxmlformats.org/officeDocument/2006/relationships/slide" Target="slides/slide72.xml"/><Relationship Id="rId6" Type="http://schemas.openxmlformats.org/officeDocument/2006/relationships/slide" Target="slides/slide5.xml"/><Relationship Id="rId49" Type="http://schemas.openxmlformats.org/officeDocument/2006/relationships/slide" Target="slides/slide48.xml"/><Relationship Id="rId44" Type="http://schemas.openxmlformats.org/officeDocument/2006/relationships/slide" Target="slides/slide43.xml"/><Relationship Id="rId82" Type="http://schemas.openxmlformats.org/officeDocument/2006/relationships/presProps" Target="presProps.xml"/><Relationship Id="rId69" Type="http://schemas.openxmlformats.org/officeDocument/2006/relationships/slide" Target="slides/slide68.xml"/><Relationship Id="rId19" Type="http://schemas.openxmlformats.org/officeDocument/2006/relationships/slide" Target="slides/slide18.xml"/><Relationship Id="rId38" Type="http://schemas.openxmlformats.org/officeDocument/2006/relationships/slide" Target="slides/slide37.xml"/><Relationship Id="rId20" Type="http://schemas.openxmlformats.org/officeDocument/2006/relationships/slide" Target="slides/slide19.xml"/><Relationship Id="rId2" Type="http://schemas.openxmlformats.org/officeDocument/2006/relationships/slide" Target="slides/slide1.xml"/><Relationship Id="rId46" Type="http://schemas.openxmlformats.org/officeDocument/2006/relationships/slide" Target="slides/slide45.xml"/><Relationship Id="rId57" Type="http://schemas.openxmlformats.org/officeDocument/2006/relationships/slide" Target="slides/slide56.xml"/><Relationship Id="rId59" Type="http://schemas.openxmlformats.org/officeDocument/2006/relationships/slide" Target="slides/slide58.xml"/><Relationship Id="rId35" Type="http://schemas.openxmlformats.org/officeDocument/2006/relationships/slide" Target="slides/slide34.xml"/><Relationship Id="rId51" Type="http://schemas.openxmlformats.org/officeDocument/2006/relationships/slide" Target="slides/slide50.xml"/><Relationship Id="rId55" Type="http://schemas.openxmlformats.org/officeDocument/2006/relationships/slide" Target="slides/slide54.xml"/><Relationship Id="rId31" Type="http://schemas.openxmlformats.org/officeDocument/2006/relationships/slide" Target="slides/slide30.xml"/><Relationship Id="rId34" Type="http://schemas.openxmlformats.org/officeDocument/2006/relationships/slide" Target="slides/slide33.xml"/><Relationship Id="rId40" Type="http://schemas.openxmlformats.org/officeDocument/2006/relationships/slide" Target="slides/slide39.xml"/><Relationship Id="rId62" Type="http://schemas.openxmlformats.org/officeDocument/2006/relationships/slide" Target="slides/slide61.xml"/><Relationship Id="rId66" Type="http://schemas.openxmlformats.org/officeDocument/2006/relationships/slide" Target="slides/slide65.xml"/><Relationship Id="rId36" Type="http://schemas.openxmlformats.org/officeDocument/2006/relationships/slide" Target="slides/slide35.xml"/><Relationship Id="rId72" Type="http://schemas.openxmlformats.org/officeDocument/2006/relationships/slide" Target="slides/slide71.xml"/><Relationship Id="rId1" Type="http://schemas.openxmlformats.org/officeDocument/2006/relationships/slideMaster" Target="slideMasters/slideMaster1.xml"/><Relationship Id="rId24" Type="http://schemas.openxmlformats.org/officeDocument/2006/relationships/slide" Target="slides/slide23.xml"/><Relationship Id="rId47" Type="http://schemas.openxmlformats.org/officeDocument/2006/relationships/slide" Target="slides/slide46.xml"/><Relationship Id="rId56" Type="http://schemas.openxmlformats.org/officeDocument/2006/relationships/slide" Target="slides/slide55.xml"/><Relationship Id="rId48" Type="http://schemas.openxmlformats.org/officeDocument/2006/relationships/slide" Target="slides/slide47.xml"/><Relationship Id="rId75" Type="http://schemas.openxmlformats.org/officeDocument/2006/relationships/slide" Target="slides/slide74.xml"/><Relationship Id="rId8" Type="http://schemas.openxmlformats.org/officeDocument/2006/relationships/slide" Target="slides/slide7.xml"/><Relationship Id="rId13" Type="http://schemas.openxmlformats.org/officeDocument/2006/relationships/slide" Target="slides/slide12.xml"/><Relationship Id="rId32" Type="http://schemas.openxmlformats.org/officeDocument/2006/relationships/slide" Target="slides/slide31.xml"/><Relationship Id="rId37" Type="http://schemas.openxmlformats.org/officeDocument/2006/relationships/slide" Target="slides/slide36.xml"/><Relationship Id="rId52" Type="http://schemas.openxmlformats.org/officeDocument/2006/relationships/slide" Target="slides/slide51.xml"/><Relationship Id="rId65" Type="http://schemas.openxmlformats.org/officeDocument/2006/relationships/slide" Target="slides/slide64.xml"/><Relationship Id="rId67" Type="http://schemas.openxmlformats.org/officeDocument/2006/relationships/slide" Target="slides/slide66.xml"/><Relationship Id="rId54" Type="http://schemas.openxmlformats.org/officeDocument/2006/relationships/slide" Target="slides/slide53.xml"/><Relationship Id="rId12" Type="http://schemas.openxmlformats.org/officeDocument/2006/relationships/slide" Target="slides/slide11.xml"/><Relationship Id="rId76" Type="http://schemas.openxmlformats.org/officeDocument/2006/relationships/slide" Target="slides/slide75.xml"/><Relationship Id="rId79" Type="http://schemas.openxmlformats.org/officeDocument/2006/relationships/handoutMaster" Target="handoutMasters/handoutMaster1.xml"/><Relationship Id="rId80" Type="http://schemas.openxmlformats.org/officeDocument/2006/relationships/printerSettings" Target="printerSettings/printerSettings1.bin"/><Relationship Id="rId81" Type="http://schemas.openxmlformats.org/officeDocument/2006/relationships/tags" Target="tags/tag1.xml"/><Relationship Id="rId3" Type="http://schemas.openxmlformats.org/officeDocument/2006/relationships/slide" Target="slides/slide2.xml"/><Relationship Id="rId23" Type="http://schemas.openxmlformats.org/officeDocument/2006/relationships/slide" Target="slides/slide22.xml"/><Relationship Id="rId61" Type="http://schemas.openxmlformats.org/officeDocument/2006/relationships/slide" Target="slides/slide60.xml"/><Relationship Id="rId53" Type="http://schemas.openxmlformats.org/officeDocument/2006/relationships/slide" Target="slides/slide52.xml"/><Relationship Id="rId84" Type="http://schemas.openxmlformats.org/officeDocument/2006/relationships/theme" Target="theme/theme1.xml"/><Relationship Id="rId26" Type="http://schemas.openxmlformats.org/officeDocument/2006/relationships/slide" Target="slides/slide25.xml"/><Relationship Id="rId30" Type="http://schemas.openxmlformats.org/officeDocument/2006/relationships/slide" Target="slides/slide29.xml"/><Relationship Id="rId11" Type="http://schemas.openxmlformats.org/officeDocument/2006/relationships/slide" Target="slides/slide10.xml"/><Relationship Id="rId68" Type="http://schemas.openxmlformats.org/officeDocument/2006/relationships/slide" Target="slides/slide67.xml"/><Relationship Id="rId29" Type="http://schemas.openxmlformats.org/officeDocument/2006/relationships/slide" Target="slides/slide28.xml"/><Relationship Id="rId16" Type="http://schemas.openxmlformats.org/officeDocument/2006/relationships/slide" Target="slides/slide15.xml"/><Relationship Id="rId33" Type="http://schemas.openxmlformats.org/officeDocument/2006/relationships/slide" Target="slides/slide32.xml"/><Relationship Id="rId83" Type="http://schemas.openxmlformats.org/officeDocument/2006/relationships/viewProps" Target="viewProps.xml"/><Relationship Id="rId41" Type="http://schemas.openxmlformats.org/officeDocument/2006/relationships/slide" Target="slides/slide40.xml"/><Relationship Id="rId5" Type="http://schemas.openxmlformats.org/officeDocument/2006/relationships/slide" Target="slides/slide4.xml"/><Relationship Id="rId15" Type="http://schemas.openxmlformats.org/officeDocument/2006/relationships/slide" Target="slides/slide14.xml"/><Relationship Id="rId78" Type="http://schemas.openxmlformats.org/officeDocument/2006/relationships/notesMaster" Target="notesMasters/notesMaster1.xml"/><Relationship Id="rId22" Type="http://schemas.openxmlformats.org/officeDocument/2006/relationships/slide" Target="slides/slide21.xml"/><Relationship Id="rId21" Type="http://schemas.openxmlformats.org/officeDocument/2006/relationships/slide" Target="slides/slide20.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6963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en-US"/>
          </a:p>
        </p:txBody>
      </p:sp>
      <p:sp>
        <p:nvSpPr>
          <p:cNvPr id="69635" name="Rectangle 3"/>
          <p:cNvSpPr>
            <a:spLocks noGrp="1" noChangeArrowheads="1"/>
          </p:cNvSpPr>
          <p:nvPr>
            <p:ph type="dt" sz="quarter"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69636" name="Rectangle 4"/>
          <p:cNvSpPr>
            <a:spLocks noGrp="1" noChangeArrowheads="1"/>
          </p:cNvSpPr>
          <p:nvPr>
            <p:ph type="ftr" sz="quarter" idx="2"/>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en-US"/>
          </a:p>
        </p:txBody>
      </p:sp>
      <p:sp>
        <p:nvSpPr>
          <p:cNvPr id="69637" name="Rectangle 5"/>
          <p:cNvSpPr>
            <a:spLocks noGrp="1" noChangeArrowheads="1"/>
          </p:cNvSpPr>
          <p:nvPr>
            <p:ph type="sldNum" sz="quarter" idx="3"/>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BBD2FC51-4409-974C-B54F-BCC3FB7FDC54}" type="slidenum">
              <a:rPr lang="en-US"/>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19251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en-US"/>
          </a:p>
        </p:txBody>
      </p:sp>
      <p:sp>
        <p:nvSpPr>
          <p:cNvPr id="192515" name="Rectangle 3"/>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19251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192517"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92518"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en-US"/>
          </a:p>
        </p:txBody>
      </p:sp>
      <p:sp>
        <p:nvSpPr>
          <p:cNvPr id="192519"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8D6520E4-42B7-C341-A069-F5481CC9494D}" type="slidenum">
              <a:rPr lang="en-US"/>
              <a:pPr/>
              <a: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Times" charset="0"/>
        <a:ea typeface="+mn-ea"/>
        <a:cs typeface="+mn-cs"/>
      </a:defRPr>
    </a:lvl1pPr>
    <a:lvl2pPr marL="457200" algn="l" rtl="0" fontAlgn="base">
      <a:spcBef>
        <a:spcPct val="30000"/>
      </a:spcBef>
      <a:spcAft>
        <a:spcPct val="0"/>
      </a:spcAft>
      <a:defRPr sz="1200" kern="1200">
        <a:solidFill>
          <a:schemeClr val="tx1"/>
        </a:solidFill>
        <a:latin typeface="Times" charset="0"/>
        <a:ea typeface="ＭＳ Ｐゴシック" charset="-128"/>
        <a:cs typeface="+mn-cs"/>
      </a:defRPr>
    </a:lvl2pPr>
    <a:lvl3pPr marL="914400" algn="l" rtl="0" fontAlgn="base">
      <a:spcBef>
        <a:spcPct val="30000"/>
      </a:spcBef>
      <a:spcAft>
        <a:spcPct val="0"/>
      </a:spcAft>
      <a:defRPr sz="1200" kern="1200">
        <a:solidFill>
          <a:schemeClr val="tx1"/>
        </a:solidFill>
        <a:latin typeface="Times" charset="0"/>
        <a:ea typeface="ＭＳ Ｐゴシック" charset="-128"/>
        <a:cs typeface="+mn-cs"/>
      </a:defRPr>
    </a:lvl3pPr>
    <a:lvl4pPr marL="1371600" algn="l" rtl="0" fontAlgn="base">
      <a:spcBef>
        <a:spcPct val="30000"/>
      </a:spcBef>
      <a:spcAft>
        <a:spcPct val="0"/>
      </a:spcAft>
      <a:defRPr sz="1200" kern="1200">
        <a:solidFill>
          <a:schemeClr val="tx1"/>
        </a:solidFill>
        <a:latin typeface="Times" charset="0"/>
        <a:ea typeface="ＭＳ Ｐゴシック" charset="-128"/>
        <a:cs typeface="+mn-cs"/>
      </a:defRPr>
    </a:lvl4pPr>
    <a:lvl5pPr marL="1828800" algn="l" rtl="0" fontAlgn="base">
      <a:spcBef>
        <a:spcPct val="30000"/>
      </a:spcBef>
      <a:spcAft>
        <a:spcPct val="0"/>
      </a:spcAft>
      <a:defRPr sz="1200" kern="1200">
        <a:solidFill>
          <a:schemeClr val="tx1"/>
        </a:solidFill>
        <a:latin typeface="Times"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FC349E7-846F-4540-93E3-CFC5320CA8D7}" type="slidenum">
              <a:rPr lang="en-US"/>
              <a:pPr/>
              <a:t>1</a:t>
            </a:fld>
            <a:endParaRPr lang="en-US"/>
          </a:p>
        </p:txBody>
      </p:sp>
      <p:sp>
        <p:nvSpPr>
          <p:cNvPr id="193538" name="Rectangle 2"/>
          <p:cNvSpPr>
            <a:spLocks noGrp="1" noRot="1" noChangeAspect="1" noChangeArrowheads="1" noTextEdit="1"/>
          </p:cNvSpPr>
          <p:nvPr>
            <p:ph type="sldImg"/>
          </p:nvPr>
        </p:nvSpPr>
        <p:spPr>
          <a:ln/>
        </p:spPr>
      </p:sp>
      <p:sp>
        <p:nvSpPr>
          <p:cNvPr id="19353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93A225B-4C1D-FB43-834B-A78DD72EF77C}" type="slidenum">
              <a:rPr lang="en-US"/>
              <a:pPr/>
              <a:t>16</a:t>
            </a:fld>
            <a:endParaRPr lang="en-US"/>
          </a:p>
        </p:txBody>
      </p:sp>
      <p:sp>
        <p:nvSpPr>
          <p:cNvPr id="208898" name="Rectangle 2"/>
          <p:cNvSpPr>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208899" name="Rectangle 3"/>
          <p:cNvSpPr>
            <a:spLocks noGrp="1" noChangeArrowheads="1"/>
          </p:cNvSpPr>
          <p:nvPr>
            <p:ph type="body" idx="1"/>
          </p:nvPr>
        </p:nvSpPr>
        <p:spPr bwMode="auto">
          <a:xfrm>
            <a:off x="914400" y="4343400"/>
            <a:ext cx="5029200" cy="4114800"/>
          </a:xfrm>
          <a:prstGeom prst="rect">
            <a:avLst/>
          </a:prstGeom>
          <a:solidFill>
            <a:srgbClr val="FFFFFF"/>
          </a:solidFill>
          <a:ln>
            <a:solidFill>
              <a:srgbClr val="000000"/>
            </a:solidFill>
            <a:miter lim="800000"/>
            <a:headEnd/>
            <a:tailEnd/>
          </a:ln>
        </p:spPr>
        <p:txBody>
          <a:bodyPr>
            <a:prstTxWarp prst="textNoShape">
              <a:avLst/>
            </a:prstTxWarp>
          </a:bodyPr>
          <a:lstStyle/>
          <a:p>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FE89971-ABFD-774C-8E92-2960A87D593D}" type="slidenum">
              <a:rPr lang="en-US"/>
              <a:pPr/>
              <a:t>17</a:t>
            </a:fld>
            <a:endParaRPr lang="en-US"/>
          </a:p>
        </p:txBody>
      </p:sp>
      <p:sp>
        <p:nvSpPr>
          <p:cNvPr id="210946" name="Rectangle 2"/>
          <p:cNvSpPr>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210947" name="Rectangle 3"/>
          <p:cNvSpPr>
            <a:spLocks noGrp="1" noChangeArrowheads="1"/>
          </p:cNvSpPr>
          <p:nvPr>
            <p:ph type="body" idx="1"/>
          </p:nvPr>
        </p:nvSpPr>
        <p:spPr bwMode="auto">
          <a:xfrm>
            <a:off x="914400" y="4343400"/>
            <a:ext cx="5029200" cy="4114800"/>
          </a:xfrm>
          <a:prstGeom prst="rect">
            <a:avLst/>
          </a:prstGeom>
          <a:solidFill>
            <a:srgbClr val="FFFFFF"/>
          </a:solidFill>
          <a:ln>
            <a:solidFill>
              <a:srgbClr val="000000"/>
            </a:solidFill>
            <a:miter lim="800000"/>
            <a:headEnd/>
            <a:tailEnd/>
          </a:ln>
        </p:spPr>
        <p:txBody>
          <a:bodyPr>
            <a:prstTxWarp prst="textNoShape">
              <a:avLst/>
            </a:prstTxWarp>
          </a:bodyPr>
          <a:lstStyle/>
          <a:p>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21388DB-C150-4F4A-B0E7-B7D0474049DA}" type="slidenum">
              <a:rPr lang="en-US"/>
              <a:pPr/>
              <a:t>22</a:t>
            </a:fld>
            <a:endParaRPr lang="en-US"/>
          </a:p>
        </p:txBody>
      </p:sp>
      <p:sp>
        <p:nvSpPr>
          <p:cNvPr id="217090" name="Rectangle 2"/>
          <p:cNvSpPr>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217091" name="Rectangle 3"/>
          <p:cNvSpPr>
            <a:spLocks noGrp="1" noChangeArrowheads="1"/>
          </p:cNvSpPr>
          <p:nvPr>
            <p:ph type="body" idx="1"/>
          </p:nvPr>
        </p:nvSpPr>
        <p:spPr bwMode="auto">
          <a:xfrm>
            <a:off x="914400" y="4343400"/>
            <a:ext cx="5029200" cy="4114800"/>
          </a:xfrm>
          <a:prstGeom prst="rect">
            <a:avLst/>
          </a:prstGeom>
          <a:solidFill>
            <a:srgbClr val="FFFFFF"/>
          </a:solidFill>
          <a:ln>
            <a:solidFill>
              <a:srgbClr val="000000"/>
            </a:solidFill>
            <a:miter lim="800000"/>
            <a:headEnd/>
            <a:tailEnd/>
          </a:ln>
        </p:spPr>
        <p:txBody>
          <a:bodyPr>
            <a:prstTxWarp prst="textNoShape">
              <a:avLst/>
            </a:prstTxWarp>
          </a:bodyPr>
          <a:lstStyle/>
          <a:p>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F335A3E-6806-964B-B4A3-94BA32C95F38}" type="slidenum">
              <a:rPr lang="en-US"/>
              <a:pPr/>
              <a:t>23</a:t>
            </a:fld>
            <a:endParaRPr lang="en-US"/>
          </a:p>
        </p:txBody>
      </p:sp>
      <p:sp>
        <p:nvSpPr>
          <p:cNvPr id="219138" name="Rectangle 2"/>
          <p:cNvSpPr>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219139" name="Rectangle 3"/>
          <p:cNvSpPr>
            <a:spLocks noGrp="1" noChangeArrowheads="1"/>
          </p:cNvSpPr>
          <p:nvPr>
            <p:ph type="body" idx="1"/>
          </p:nvPr>
        </p:nvSpPr>
        <p:spPr bwMode="auto">
          <a:xfrm>
            <a:off x="914400" y="4343400"/>
            <a:ext cx="5029200" cy="4114800"/>
          </a:xfrm>
          <a:prstGeom prst="rect">
            <a:avLst/>
          </a:prstGeom>
          <a:solidFill>
            <a:srgbClr val="FFFFFF"/>
          </a:solidFill>
          <a:ln>
            <a:solidFill>
              <a:srgbClr val="000000"/>
            </a:solidFill>
            <a:miter lim="800000"/>
            <a:headEnd/>
            <a:tailEnd/>
          </a:ln>
        </p:spPr>
        <p:txBody>
          <a:bodyPr>
            <a:prstTxWarp prst="textNoShape">
              <a:avLst/>
            </a:prstTxWarp>
          </a:bodyPr>
          <a:lstStyle/>
          <a:p>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FC5DF89-4216-AC4B-AAB3-55C9C65E3428}" type="slidenum">
              <a:rPr lang="en-US"/>
              <a:pPr/>
              <a:t>25</a:t>
            </a:fld>
            <a:endParaRPr lang="en-US"/>
          </a:p>
        </p:txBody>
      </p:sp>
      <p:sp>
        <p:nvSpPr>
          <p:cNvPr id="223234" name="Rectangle 2"/>
          <p:cNvSpPr>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223235" name="Rectangle 3"/>
          <p:cNvSpPr>
            <a:spLocks noGrp="1" noChangeArrowheads="1"/>
          </p:cNvSpPr>
          <p:nvPr>
            <p:ph type="body" idx="1"/>
          </p:nvPr>
        </p:nvSpPr>
        <p:spPr bwMode="auto">
          <a:xfrm>
            <a:off x="914400" y="4343400"/>
            <a:ext cx="5029200" cy="4114800"/>
          </a:xfrm>
          <a:prstGeom prst="rect">
            <a:avLst/>
          </a:prstGeom>
          <a:solidFill>
            <a:srgbClr val="FFFFFF"/>
          </a:solidFill>
          <a:ln>
            <a:solidFill>
              <a:srgbClr val="000000"/>
            </a:solidFill>
            <a:miter lim="800000"/>
            <a:headEnd/>
            <a:tailEnd/>
          </a:ln>
        </p:spPr>
        <p:txBody>
          <a:bodyPr>
            <a:prstTxWarp prst="textNoShape">
              <a:avLst/>
            </a:prstTxWarp>
          </a:bodyPr>
          <a:lstStyle/>
          <a:p>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0650E1D-231B-3441-966B-FE47E77B8DAC}" type="slidenum">
              <a:rPr lang="en-US"/>
              <a:pPr/>
              <a:t>26</a:t>
            </a:fld>
            <a:endParaRPr lang="en-US"/>
          </a:p>
        </p:txBody>
      </p:sp>
      <p:sp>
        <p:nvSpPr>
          <p:cNvPr id="225282" name="Rectangle 2"/>
          <p:cNvSpPr>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225283" name="Rectangle 3"/>
          <p:cNvSpPr>
            <a:spLocks noGrp="1" noChangeArrowheads="1"/>
          </p:cNvSpPr>
          <p:nvPr>
            <p:ph type="body" idx="1"/>
          </p:nvPr>
        </p:nvSpPr>
        <p:spPr bwMode="auto">
          <a:xfrm>
            <a:off x="914400" y="4343400"/>
            <a:ext cx="5029200" cy="4114800"/>
          </a:xfrm>
          <a:prstGeom prst="rect">
            <a:avLst/>
          </a:prstGeom>
          <a:solidFill>
            <a:srgbClr val="FFFFFF"/>
          </a:solidFill>
          <a:ln>
            <a:solidFill>
              <a:srgbClr val="000000"/>
            </a:solidFill>
            <a:miter lim="800000"/>
            <a:headEnd/>
            <a:tailEnd/>
          </a:ln>
        </p:spPr>
        <p:txBody>
          <a:bodyPr>
            <a:prstTxWarp prst="textNoShape">
              <a:avLst/>
            </a:prstTxWarp>
          </a:bodyPr>
          <a:lstStyle/>
          <a:p>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75944C2-22B2-C649-B9D6-042BE753CBDF}" type="slidenum">
              <a:rPr lang="en-US"/>
              <a:pPr/>
              <a:t>27</a:t>
            </a:fld>
            <a:endParaRPr lang="en-US"/>
          </a:p>
        </p:txBody>
      </p:sp>
      <p:sp>
        <p:nvSpPr>
          <p:cNvPr id="227330" name="Rectangle 2"/>
          <p:cNvSpPr>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227331" name="Rectangle 3"/>
          <p:cNvSpPr>
            <a:spLocks noGrp="1" noChangeArrowheads="1"/>
          </p:cNvSpPr>
          <p:nvPr>
            <p:ph type="body" idx="1"/>
          </p:nvPr>
        </p:nvSpPr>
        <p:spPr bwMode="auto">
          <a:xfrm>
            <a:off x="914400" y="4343400"/>
            <a:ext cx="5029200" cy="4114800"/>
          </a:xfrm>
          <a:prstGeom prst="rect">
            <a:avLst/>
          </a:prstGeom>
          <a:solidFill>
            <a:srgbClr val="FFFFFF"/>
          </a:solidFill>
          <a:ln>
            <a:solidFill>
              <a:srgbClr val="000000"/>
            </a:solidFill>
            <a:miter lim="800000"/>
            <a:headEnd/>
            <a:tailEnd/>
          </a:ln>
        </p:spPr>
        <p:txBody>
          <a:bodyPr>
            <a:prstTxWarp prst="textNoShape">
              <a:avLst/>
            </a:prstTxWarp>
          </a:bodyPr>
          <a:lstStyle/>
          <a:p>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A7FF7AA-AA97-ED40-A020-473395D1A18B}" type="slidenum">
              <a:rPr lang="en-US"/>
              <a:pPr/>
              <a:t>28</a:t>
            </a:fld>
            <a:endParaRPr lang="en-US"/>
          </a:p>
        </p:txBody>
      </p:sp>
      <p:sp>
        <p:nvSpPr>
          <p:cNvPr id="229378" name="Rectangle 2"/>
          <p:cNvSpPr>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229379" name="Rectangle 3"/>
          <p:cNvSpPr>
            <a:spLocks noGrp="1" noChangeArrowheads="1"/>
          </p:cNvSpPr>
          <p:nvPr>
            <p:ph type="body" idx="1"/>
          </p:nvPr>
        </p:nvSpPr>
        <p:spPr bwMode="auto">
          <a:xfrm>
            <a:off x="914400" y="4343400"/>
            <a:ext cx="5029200" cy="4114800"/>
          </a:xfrm>
          <a:prstGeom prst="rect">
            <a:avLst/>
          </a:prstGeom>
          <a:solidFill>
            <a:srgbClr val="FFFFFF"/>
          </a:solidFill>
          <a:ln>
            <a:solidFill>
              <a:srgbClr val="000000"/>
            </a:solidFill>
            <a:miter lim="800000"/>
            <a:headEnd/>
            <a:tailEnd/>
          </a:ln>
        </p:spPr>
        <p:txBody>
          <a:bodyPr>
            <a:prstTxWarp prst="textNoShape">
              <a:avLst/>
            </a:prstTxWarp>
          </a:bodyPr>
          <a:lstStyle/>
          <a:p>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FB80850-2271-694F-B957-281A301473D7}" type="slidenum">
              <a:rPr lang="en-US"/>
              <a:pPr/>
              <a:t>29</a:t>
            </a:fld>
            <a:endParaRPr lang="en-US"/>
          </a:p>
        </p:txBody>
      </p:sp>
      <p:sp>
        <p:nvSpPr>
          <p:cNvPr id="231426" name="Rectangle 2"/>
          <p:cNvSpPr>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231427" name="Rectangle 3"/>
          <p:cNvSpPr>
            <a:spLocks noGrp="1" noChangeArrowheads="1"/>
          </p:cNvSpPr>
          <p:nvPr>
            <p:ph type="body" idx="1"/>
          </p:nvPr>
        </p:nvSpPr>
        <p:spPr bwMode="auto">
          <a:xfrm>
            <a:off x="914400" y="4343400"/>
            <a:ext cx="5029200" cy="4114800"/>
          </a:xfrm>
          <a:prstGeom prst="rect">
            <a:avLst/>
          </a:prstGeom>
          <a:solidFill>
            <a:srgbClr val="FFFFFF"/>
          </a:solidFill>
          <a:ln>
            <a:solidFill>
              <a:srgbClr val="000000"/>
            </a:solidFill>
            <a:miter lim="800000"/>
            <a:headEnd/>
            <a:tailEnd/>
          </a:ln>
        </p:spPr>
        <p:txBody>
          <a:bodyPr>
            <a:prstTxWarp prst="textNoShape">
              <a:avLst/>
            </a:prstTxWarp>
          </a:bodyPr>
          <a:lstStyle/>
          <a:p>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5EF756A-D32E-6D41-9BA2-F255778A5219}" type="slidenum">
              <a:rPr lang="en-US"/>
              <a:pPr/>
              <a:t>30</a:t>
            </a:fld>
            <a:endParaRPr lang="en-US"/>
          </a:p>
        </p:txBody>
      </p:sp>
      <p:sp>
        <p:nvSpPr>
          <p:cNvPr id="233474" name="Rectangle 2"/>
          <p:cNvSpPr>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233475" name="Rectangle 3"/>
          <p:cNvSpPr>
            <a:spLocks noGrp="1" noChangeArrowheads="1"/>
          </p:cNvSpPr>
          <p:nvPr>
            <p:ph type="body" idx="1"/>
          </p:nvPr>
        </p:nvSpPr>
        <p:spPr bwMode="auto">
          <a:xfrm>
            <a:off x="914400" y="4343400"/>
            <a:ext cx="5029200" cy="4114800"/>
          </a:xfrm>
          <a:prstGeom prst="rect">
            <a:avLst/>
          </a:prstGeom>
          <a:solidFill>
            <a:srgbClr val="FFFFFF"/>
          </a:solidFill>
          <a:ln>
            <a:solidFill>
              <a:srgbClr val="000000"/>
            </a:solidFill>
            <a:miter lim="800000"/>
            <a:headEnd/>
            <a:tailEnd/>
          </a:ln>
        </p:spPr>
        <p:txBody>
          <a:bodyPr>
            <a:prstTxWarp prst="textNoShape">
              <a:avLst/>
            </a:prstTxWarp>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EBFC214-ABB7-3746-A418-6B61568EBE23}" type="slidenum">
              <a:rPr lang="en-US"/>
              <a:pPr/>
              <a:t>4</a:t>
            </a:fld>
            <a:endParaRPr lang="en-US"/>
          </a:p>
        </p:txBody>
      </p:sp>
      <p:sp>
        <p:nvSpPr>
          <p:cNvPr id="230402" name="Rectangle 2"/>
          <p:cNvSpPr>
            <a:spLocks noGrp="1" noRot="1" noChangeAspect="1" noChangeArrowheads="1" noTextEdit="1"/>
          </p:cNvSpPr>
          <p:nvPr>
            <p:ph type="sldImg"/>
          </p:nvPr>
        </p:nvSpPr>
        <p:spPr>
          <a:ln/>
        </p:spPr>
      </p:sp>
      <p:sp>
        <p:nvSpPr>
          <p:cNvPr id="23040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A3FE1E6-BA58-4045-AF89-C57DCBE127A1}" type="slidenum">
              <a:rPr lang="en-US"/>
              <a:pPr/>
              <a:t>31</a:t>
            </a:fld>
            <a:endParaRPr lang="en-US"/>
          </a:p>
        </p:txBody>
      </p:sp>
      <p:sp>
        <p:nvSpPr>
          <p:cNvPr id="235522" name="Rectangle 2"/>
          <p:cNvSpPr>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235523" name="Rectangle 3"/>
          <p:cNvSpPr>
            <a:spLocks noGrp="1" noChangeArrowheads="1"/>
          </p:cNvSpPr>
          <p:nvPr>
            <p:ph type="body" idx="1"/>
          </p:nvPr>
        </p:nvSpPr>
        <p:spPr bwMode="auto">
          <a:xfrm>
            <a:off x="914400" y="4343400"/>
            <a:ext cx="5029200" cy="4114800"/>
          </a:xfrm>
          <a:prstGeom prst="rect">
            <a:avLst/>
          </a:prstGeom>
          <a:solidFill>
            <a:srgbClr val="FFFFFF"/>
          </a:solidFill>
          <a:ln>
            <a:solidFill>
              <a:srgbClr val="000000"/>
            </a:solidFill>
            <a:miter lim="800000"/>
            <a:headEnd/>
            <a:tailEnd/>
          </a:ln>
        </p:spPr>
        <p:txBody>
          <a:bodyPr>
            <a:prstTxWarp prst="textNoShape">
              <a:avLst/>
            </a:prstTxWarp>
          </a:bodyPr>
          <a:lstStyle/>
          <a:p>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05958C4-B1D7-7A4F-A99B-BA6456121D33}" type="slidenum">
              <a:rPr lang="en-US"/>
              <a:pPr/>
              <a:t>32</a:t>
            </a:fld>
            <a:endParaRPr lang="en-US"/>
          </a:p>
        </p:txBody>
      </p:sp>
      <p:sp>
        <p:nvSpPr>
          <p:cNvPr id="237570" name="Rectangle 2"/>
          <p:cNvSpPr>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237571" name="Rectangle 3"/>
          <p:cNvSpPr>
            <a:spLocks noGrp="1" noChangeArrowheads="1"/>
          </p:cNvSpPr>
          <p:nvPr>
            <p:ph type="body" idx="1"/>
          </p:nvPr>
        </p:nvSpPr>
        <p:spPr bwMode="auto">
          <a:xfrm>
            <a:off x="914400" y="4343400"/>
            <a:ext cx="5029200" cy="4114800"/>
          </a:xfrm>
          <a:prstGeom prst="rect">
            <a:avLst/>
          </a:prstGeom>
          <a:solidFill>
            <a:srgbClr val="FFFFFF"/>
          </a:solidFill>
          <a:ln>
            <a:solidFill>
              <a:srgbClr val="000000"/>
            </a:solidFill>
            <a:miter lim="800000"/>
            <a:headEnd/>
            <a:tailEnd/>
          </a:ln>
        </p:spPr>
        <p:txBody>
          <a:bodyPr>
            <a:prstTxWarp prst="textNoShape">
              <a:avLst/>
            </a:prstTxWarp>
          </a:bodyPr>
          <a:lstStyle/>
          <a:p>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EEB7B77-85EC-774D-930B-B87EBE785DA9}" type="slidenum">
              <a:rPr lang="en-US"/>
              <a:pPr/>
              <a:t>33</a:t>
            </a:fld>
            <a:endParaRPr lang="en-US"/>
          </a:p>
        </p:txBody>
      </p:sp>
      <p:sp>
        <p:nvSpPr>
          <p:cNvPr id="239618" name="Rectangle 2"/>
          <p:cNvSpPr>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239619" name="Rectangle 3"/>
          <p:cNvSpPr>
            <a:spLocks noGrp="1" noChangeArrowheads="1"/>
          </p:cNvSpPr>
          <p:nvPr>
            <p:ph type="body" idx="1"/>
          </p:nvPr>
        </p:nvSpPr>
        <p:spPr bwMode="auto">
          <a:xfrm>
            <a:off x="914400" y="4343400"/>
            <a:ext cx="5029200" cy="4114800"/>
          </a:xfrm>
          <a:prstGeom prst="rect">
            <a:avLst/>
          </a:prstGeom>
          <a:solidFill>
            <a:srgbClr val="FFFFFF"/>
          </a:solidFill>
          <a:ln>
            <a:solidFill>
              <a:srgbClr val="000000"/>
            </a:solidFill>
            <a:miter lim="800000"/>
            <a:headEnd/>
            <a:tailEnd/>
          </a:ln>
        </p:spPr>
        <p:txBody>
          <a:bodyPr>
            <a:prstTxWarp prst="textNoShape">
              <a:avLst/>
            </a:prstTxWarp>
          </a:bodyPr>
          <a:lstStyle/>
          <a:p>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AE52852-11E7-B242-8913-54909222CD4A}" type="slidenum">
              <a:rPr lang="en-US"/>
              <a:pPr/>
              <a:t>34</a:t>
            </a:fld>
            <a:endParaRPr lang="en-US"/>
          </a:p>
        </p:txBody>
      </p:sp>
      <p:sp>
        <p:nvSpPr>
          <p:cNvPr id="241666" name="Rectangle 2"/>
          <p:cNvSpPr>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241667" name="Rectangle 3"/>
          <p:cNvSpPr>
            <a:spLocks noGrp="1" noChangeArrowheads="1"/>
          </p:cNvSpPr>
          <p:nvPr>
            <p:ph type="body" idx="1"/>
          </p:nvPr>
        </p:nvSpPr>
        <p:spPr bwMode="auto">
          <a:xfrm>
            <a:off x="914400" y="4343400"/>
            <a:ext cx="5029200" cy="4114800"/>
          </a:xfrm>
          <a:prstGeom prst="rect">
            <a:avLst/>
          </a:prstGeom>
          <a:solidFill>
            <a:srgbClr val="FFFFFF"/>
          </a:solidFill>
          <a:ln>
            <a:solidFill>
              <a:srgbClr val="000000"/>
            </a:solidFill>
            <a:miter lim="800000"/>
            <a:headEnd/>
            <a:tailEnd/>
          </a:ln>
        </p:spPr>
        <p:txBody>
          <a:bodyPr>
            <a:prstTxWarp prst="textNoShape">
              <a:avLst/>
            </a:prstTxWarp>
          </a:bodyPr>
          <a:lstStyle/>
          <a:p>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9BA6F51-B5DD-3344-9D90-F464BA0CABD0}" type="slidenum">
              <a:rPr lang="en-US"/>
              <a:pPr/>
              <a:t>35</a:t>
            </a:fld>
            <a:endParaRPr lang="en-US"/>
          </a:p>
        </p:txBody>
      </p:sp>
      <p:sp>
        <p:nvSpPr>
          <p:cNvPr id="243714" name="Rectangle 2"/>
          <p:cNvSpPr>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243715" name="Rectangle 3"/>
          <p:cNvSpPr>
            <a:spLocks noGrp="1" noChangeArrowheads="1"/>
          </p:cNvSpPr>
          <p:nvPr>
            <p:ph type="body" idx="1"/>
          </p:nvPr>
        </p:nvSpPr>
        <p:spPr bwMode="auto">
          <a:xfrm>
            <a:off x="914400" y="4343400"/>
            <a:ext cx="5029200" cy="4114800"/>
          </a:xfrm>
          <a:prstGeom prst="rect">
            <a:avLst/>
          </a:prstGeom>
          <a:solidFill>
            <a:srgbClr val="FFFFFF"/>
          </a:solidFill>
          <a:ln>
            <a:solidFill>
              <a:srgbClr val="000000"/>
            </a:solidFill>
            <a:miter lim="800000"/>
            <a:headEnd/>
            <a:tailEnd/>
          </a:ln>
        </p:spPr>
        <p:txBody>
          <a:bodyPr>
            <a:prstTxWarp prst="textNoShape">
              <a:avLst/>
            </a:prstTxWarp>
          </a:bodyPr>
          <a:lstStyle/>
          <a:p>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4E5685B-08AF-9A4D-A528-3A3113745672}" type="slidenum">
              <a:rPr lang="en-US"/>
              <a:pPr/>
              <a:t>37</a:t>
            </a:fld>
            <a:endParaRPr lang="en-US"/>
          </a:p>
        </p:txBody>
      </p:sp>
      <p:sp>
        <p:nvSpPr>
          <p:cNvPr id="245762" name="Rectangle 2"/>
          <p:cNvSpPr>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245763" name="Rectangle 3"/>
          <p:cNvSpPr>
            <a:spLocks noGrp="1" noChangeArrowheads="1"/>
          </p:cNvSpPr>
          <p:nvPr>
            <p:ph type="body" idx="1"/>
          </p:nvPr>
        </p:nvSpPr>
        <p:spPr bwMode="auto">
          <a:xfrm>
            <a:off x="914400" y="4343400"/>
            <a:ext cx="5029200" cy="4114800"/>
          </a:xfrm>
          <a:prstGeom prst="rect">
            <a:avLst/>
          </a:prstGeom>
          <a:solidFill>
            <a:srgbClr val="FFFFFF"/>
          </a:solidFill>
          <a:ln>
            <a:solidFill>
              <a:srgbClr val="000000"/>
            </a:solidFill>
            <a:miter lim="800000"/>
            <a:headEnd/>
            <a:tailEnd/>
          </a:ln>
        </p:spPr>
        <p:txBody>
          <a:bodyPr>
            <a:prstTxWarp prst="textNoShape">
              <a:avLst/>
            </a:prstTxWarp>
          </a:bodyPr>
          <a:lstStyle/>
          <a:p>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01F9751-FF54-AE40-9A8F-620462031F3B}" type="slidenum">
              <a:rPr lang="en-US"/>
              <a:pPr/>
              <a:t>38</a:t>
            </a:fld>
            <a:endParaRPr lang="en-US"/>
          </a:p>
        </p:txBody>
      </p:sp>
      <p:sp>
        <p:nvSpPr>
          <p:cNvPr id="247810" name="Rectangle 2"/>
          <p:cNvSpPr>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247811" name="Rectangle 3"/>
          <p:cNvSpPr>
            <a:spLocks noGrp="1" noChangeArrowheads="1"/>
          </p:cNvSpPr>
          <p:nvPr>
            <p:ph type="body" idx="1"/>
          </p:nvPr>
        </p:nvSpPr>
        <p:spPr bwMode="auto">
          <a:xfrm>
            <a:off x="914400" y="4343400"/>
            <a:ext cx="5029200" cy="4114800"/>
          </a:xfrm>
          <a:prstGeom prst="rect">
            <a:avLst/>
          </a:prstGeom>
          <a:solidFill>
            <a:srgbClr val="FFFFFF"/>
          </a:solidFill>
          <a:ln>
            <a:solidFill>
              <a:srgbClr val="000000"/>
            </a:solidFill>
            <a:miter lim="800000"/>
            <a:headEnd/>
            <a:tailEnd/>
          </a:ln>
        </p:spPr>
        <p:txBody>
          <a:bodyPr>
            <a:prstTxWarp prst="textNoShape">
              <a:avLst/>
            </a:prstTxWarp>
          </a:bodyPr>
          <a:lstStyle/>
          <a:p>
            <a:endParaRPr 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F7CFCEC-33BB-DF4B-936B-2CFEBDAF3F75}" type="slidenum">
              <a:rPr lang="en-US"/>
              <a:pPr/>
              <a:t>39</a:t>
            </a:fld>
            <a:endParaRPr lang="en-US"/>
          </a:p>
        </p:txBody>
      </p:sp>
      <p:sp>
        <p:nvSpPr>
          <p:cNvPr id="249858" name="Rectangle 2"/>
          <p:cNvSpPr>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249859" name="Rectangle 3"/>
          <p:cNvSpPr>
            <a:spLocks noGrp="1" noChangeArrowheads="1"/>
          </p:cNvSpPr>
          <p:nvPr>
            <p:ph type="body" idx="1"/>
          </p:nvPr>
        </p:nvSpPr>
        <p:spPr bwMode="auto">
          <a:xfrm>
            <a:off x="914400" y="4343400"/>
            <a:ext cx="5029200" cy="4114800"/>
          </a:xfrm>
          <a:prstGeom prst="rect">
            <a:avLst/>
          </a:prstGeom>
          <a:solidFill>
            <a:srgbClr val="FFFFFF"/>
          </a:solidFill>
          <a:ln>
            <a:solidFill>
              <a:srgbClr val="000000"/>
            </a:solidFill>
            <a:miter lim="800000"/>
            <a:headEnd/>
            <a:tailEnd/>
          </a:ln>
        </p:spPr>
        <p:txBody>
          <a:bodyPr>
            <a:prstTxWarp prst="textNoShape">
              <a:avLst/>
            </a:prstTxWarp>
          </a:bodyPr>
          <a:lstStyle/>
          <a:p>
            <a:endParaRPr 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7210AED-946B-4C4B-B226-61F6B7DB6C72}" type="slidenum">
              <a:rPr lang="en-US"/>
              <a:pPr/>
              <a:t>40</a:t>
            </a:fld>
            <a:endParaRPr lang="en-US"/>
          </a:p>
        </p:txBody>
      </p:sp>
      <p:sp>
        <p:nvSpPr>
          <p:cNvPr id="251906" name="Rectangle 2"/>
          <p:cNvSpPr>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251907" name="Rectangle 3"/>
          <p:cNvSpPr>
            <a:spLocks noGrp="1" noChangeArrowheads="1"/>
          </p:cNvSpPr>
          <p:nvPr>
            <p:ph type="body" idx="1"/>
          </p:nvPr>
        </p:nvSpPr>
        <p:spPr bwMode="auto">
          <a:xfrm>
            <a:off x="914400" y="4343400"/>
            <a:ext cx="5029200" cy="4114800"/>
          </a:xfrm>
          <a:prstGeom prst="rect">
            <a:avLst/>
          </a:prstGeom>
          <a:solidFill>
            <a:srgbClr val="FFFFFF"/>
          </a:solidFill>
          <a:ln>
            <a:solidFill>
              <a:srgbClr val="000000"/>
            </a:solidFill>
            <a:miter lim="800000"/>
            <a:headEnd/>
            <a:tailEnd/>
          </a:ln>
        </p:spPr>
        <p:txBody>
          <a:bodyPr>
            <a:prstTxWarp prst="textNoShape">
              <a:avLst/>
            </a:prstTxWarp>
          </a:bodyPr>
          <a:lstStyle/>
          <a:p>
            <a:endParaRPr 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82BF298-D6E2-B14B-A4D0-AF10C0F4C9DD}" type="slidenum">
              <a:rPr lang="en-US"/>
              <a:pPr/>
              <a:t>41</a:t>
            </a:fld>
            <a:endParaRPr lang="en-US"/>
          </a:p>
        </p:txBody>
      </p:sp>
      <p:sp>
        <p:nvSpPr>
          <p:cNvPr id="253954" name="Rectangle 2"/>
          <p:cNvSpPr>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253955" name="Rectangle 3"/>
          <p:cNvSpPr>
            <a:spLocks noGrp="1" noChangeArrowheads="1"/>
          </p:cNvSpPr>
          <p:nvPr>
            <p:ph type="body" idx="1"/>
          </p:nvPr>
        </p:nvSpPr>
        <p:spPr bwMode="auto">
          <a:xfrm>
            <a:off x="914400" y="4343400"/>
            <a:ext cx="5029200" cy="4114800"/>
          </a:xfrm>
          <a:prstGeom prst="rect">
            <a:avLst/>
          </a:prstGeom>
          <a:solidFill>
            <a:srgbClr val="FFFFFF"/>
          </a:solidFill>
          <a:ln>
            <a:solidFill>
              <a:srgbClr val="000000"/>
            </a:solidFill>
            <a:miter lim="800000"/>
            <a:headEnd/>
            <a:tailEnd/>
          </a:ln>
        </p:spPr>
        <p:txBody>
          <a:bodyPr>
            <a:prstTxWarp prst="textNoShape">
              <a:avLst/>
            </a:prstTxWarp>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7D46413-CF8F-4C46-BA0E-3C0039BDF2DE}" type="slidenum">
              <a:rPr lang="en-US"/>
              <a:pPr/>
              <a:t>7</a:t>
            </a:fld>
            <a:endParaRPr lang="en-US"/>
          </a:p>
        </p:txBody>
      </p:sp>
      <p:sp>
        <p:nvSpPr>
          <p:cNvPr id="277506" name="Rectangle 2"/>
          <p:cNvSpPr>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277507" name="Rectangle 3"/>
          <p:cNvSpPr>
            <a:spLocks noGrp="1" noChangeArrowheads="1"/>
          </p:cNvSpPr>
          <p:nvPr>
            <p:ph type="body" idx="1"/>
          </p:nvPr>
        </p:nvSpPr>
        <p:spPr bwMode="auto">
          <a:xfrm>
            <a:off x="914400" y="4343400"/>
            <a:ext cx="5029200" cy="4114800"/>
          </a:xfrm>
          <a:prstGeom prst="rect">
            <a:avLst/>
          </a:prstGeom>
          <a:solidFill>
            <a:srgbClr val="FFFFFF"/>
          </a:solidFill>
          <a:ln>
            <a:solidFill>
              <a:srgbClr val="000000"/>
            </a:solidFill>
            <a:miter lim="800000"/>
            <a:headEnd/>
            <a:tailEnd/>
          </a:ln>
        </p:spPr>
        <p:txBody>
          <a:bodyPr>
            <a:prstTxWarp prst="textNoShape">
              <a:avLst/>
            </a:prstTxWarp>
          </a:bodyPr>
          <a:lstStyle/>
          <a:p>
            <a:endParaRPr 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C355441-0992-2748-B9C4-3F640949988A}" type="slidenum">
              <a:rPr lang="en-US"/>
              <a:pPr/>
              <a:t>42</a:t>
            </a:fld>
            <a:endParaRPr lang="en-US"/>
          </a:p>
        </p:txBody>
      </p:sp>
      <p:sp>
        <p:nvSpPr>
          <p:cNvPr id="256002" name="Rectangle 2"/>
          <p:cNvSpPr>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256003" name="Rectangle 3"/>
          <p:cNvSpPr>
            <a:spLocks noGrp="1" noChangeArrowheads="1"/>
          </p:cNvSpPr>
          <p:nvPr>
            <p:ph type="body" idx="1"/>
          </p:nvPr>
        </p:nvSpPr>
        <p:spPr bwMode="auto">
          <a:xfrm>
            <a:off x="914400" y="4343400"/>
            <a:ext cx="5029200" cy="4114800"/>
          </a:xfrm>
          <a:prstGeom prst="rect">
            <a:avLst/>
          </a:prstGeom>
          <a:solidFill>
            <a:srgbClr val="FFFFFF"/>
          </a:solidFill>
          <a:ln>
            <a:solidFill>
              <a:srgbClr val="000000"/>
            </a:solidFill>
            <a:miter lim="800000"/>
            <a:headEnd/>
            <a:tailEnd/>
          </a:ln>
        </p:spPr>
        <p:txBody>
          <a:bodyPr>
            <a:prstTxWarp prst="textNoShape">
              <a:avLst/>
            </a:prstTxWarp>
          </a:bodyPr>
          <a:lstStyle/>
          <a:p>
            <a:endParaRPr 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8F4D517-D338-8A4C-82DC-75D4265C6ABB}" type="slidenum">
              <a:rPr lang="en-US"/>
              <a:pPr/>
              <a:t>43</a:t>
            </a:fld>
            <a:endParaRPr lang="en-US"/>
          </a:p>
        </p:txBody>
      </p:sp>
      <p:sp>
        <p:nvSpPr>
          <p:cNvPr id="258050" name="Rectangle 2"/>
          <p:cNvSpPr>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258051" name="Rectangle 3"/>
          <p:cNvSpPr>
            <a:spLocks noGrp="1" noChangeArrowheads="1"/>
          </p:cNvSpPr>
          <p:nvPr>
            <p:ph type="body" idx="1"/>
          </p:nvPr>
        </p:nvSpPr>
        <p:spPr bwMode="auto">
          <a:xfrm>
            <a:off x="914400" y="4343400"/>
            <a:ext cx="5029200" cy="4114800"/>
          </a:xfrm>
          <a:prstGeom prst="rect">
            <a:avLst/>
          </a:prstGeom>
          <a:solidFill>
            <a:srgbClr val="FFFFFF"/>
          </a:solidFill>
          <a:ln>
            <a:solidFill>
              <a:srgbClr val="000000"/>
            </a:solidFill>
            <a:miter lim="800000"/>
            <a:headEnd/>
            <a:tailEnd/>
          </a:ln>
        </p:spPr>
        <p:txBody>
          <a:bodyPr>
            <a:prstTxWarp prst="textNoShape">
              <a:avLst/>
            </a:prstTxWarp>
          </a:bodyPr>
          <a:lstStyle/>
          <a:p>
            <a:endParaRPr lang="en-US"/>
          </a:p>
        </p:txBody>
      </p:sp>
    </p:spTree>
  </p:cSld>
  <p:clrMapOvr>
    <a:masterClrMapping/>
  </p:clrMapOvr>
</p:notes>
</file>

<file path=ppt/notesSlides/notesSlide3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EE79452-0834-E345-BAD5-85AD5666D23D}" type="slidenum">
              <a:rPr lang="en-US"/>
              <a:pPr/>
              <a:t>44</a:t>
            </a:fld>
            <a:endParaRPr lang="en-US"/>
          </a:p>
        </p:txBody>
      </p:sp>
      <p:sp>
        <p:nvSpPr>
          <p:cNvPr id="260098" name="Rectangle 2"/>
          <p:cNvSpPr>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260099" name="Rectangle 3"/>
          <p:cNvSpPr>
            <a:spLocks noGrp="1" noChangeArrowheads="1"/>
          </p:cNvSpPr>
          <p:nvPr>
            <p:ph type="body" idx="1"/>
          </p:nvPr>
        </p:nvSpPr>
        <p:spPr bwMode="auto">
          <a:xfrm>
            <a:off x="914400" y="4343400"/>
            <a:ext cx="5029200" cy="4114800"/>
          </a:xfrm>
          <a:prstGeom prst="rect">
            <a:avLst/>
          </a:prstGeom>
          <a:solidFill>
            <a:srgbClr val="FFFFFF"/>
          </a:solidFill>
          <a:ln>
            <a:solidFill>
              <a:srgbClr val="000000"/>
            </a:solidFill>
            <a:miter lim="800000"/>
            <a:headEnd/>
            <a:tailEnd/>
          </a:ln>
        </p:spPr>
        <p:txBody>
          <a:bodyPr>
            <a:prstTxWarp prst="textNoShape">
              <a:avLst/>
            </a:prstTxWarp>
          </a:bodyPr>
          <a:lstStyle/>
          <a:p>
            <a:endParaRPr lang="en-US"/>
          </a:p>
        </p:txBody>
      </p:sp>
    </p:spTree>
  </p:cSld>
  <p:clrMapOvr>
    <a:masterClrMapping/>
  </p:clrMapOvr>
</p:notes>
</file>

<file path=ppt/notesSlides/notesSlide3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938031E-D649-A54C-81BC-A6F9E7041840}" type="slidenum">
              <a:rPr lang="en-US"/>
              <a:pPr/>
              <a:t>49</a:t>
            </a:fld>
            <a:endParaRPr lang="en-US"/>
          </a:p>
        </p:txBody>
      </p:sp>
      <p:sp>
        <p:nvSpPr>
          <p:cNvPr id="266242" name="Rectangle 2"/>
          <p:cNvSpPr>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266243" name="Rectangle 3"/>
          <p:cNvSpPr>
            <a:spLocks noGrp="1" noChangeArrowheads="1"/>
          </p:cNvSpPr>
          <p:nvPr>
            <p:ph type="body" idx="1"/>
          </p:nvPr>
        </p:nvSpPr>
        <p:spPr bwMode="auto">
          <a:xfrm>
            <a:off x="914400" y="4343400"/>
            <a:ext cx="5029200" cy="4114800"/>
          </a:xfrm>
          <a:prstGeom prst="rect">
            <a:avLst/>
          </a:prstGeom>
          <a:solidFill>
            <a:srgbClr val="FFFFFF"/>
          </a:solidFill>
          <a:ln>
            <a:solidFill>
              <a:srgbClr val="000000"/>
            </a:solidFill>
            <a:miter lim="800000"/>
            <a:headEnd/>
            <a:tailEnd/>
          </a:ln>
        </p:spPr>
        <p:txBody>
          <a:bodyPr>
            <a:prstTxWarp prst="textNoShape">
              <a:avLst/>
            </a:prstTxWarp>
          </a:bodyPr>
          <a:lstStyle/>
          <a:p>
            <a:endParaRPr lang="en-US"/>
          </a:p>
        </p:txBody>
      </p:sp>
    </p:spTree>
  </p:cSld>
  <p:clrMapOvr>
    <a:masterClrMapping/>
  </p:clrMapOvr>
</p:notes>
</file>

<file path=ppt/notesSlides/notesSlide3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968D591-B39F-3844-9DA6-1F563941AA4C}" type="slidenum">
              <a:rPr lang="en-US"/>
              <a:pPr/>
              <a:t>50</a:t>
            </a:fld>
            <a:endParaRPr lang="en-US"/>
          </a:p>
        </p:txBody>
      </p:sp>
      <p:sp>
        <p:nvSpPr>
          <p:cNvPr id="268290" name="Rectangle 2"/>
          <p:cNvSpPr>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268291" name="Rectangle 3"/>
          <p:cNvSpPr>
            <a:spLocks noGrp="1" noChangeArrowheads="1"/>
          </p:cNvSpPr>
          <p:nvPr>
            <p:ph type="body" idx="1"/>
          </p:nvPr>
        </p:nvSpPr>
        <p:spPr bwMode="auto">
          <a:xfrm>
            <a:off x="914400" y="4343400"/>
            <a:ext cx="5029200" cy="4114800"/>
          </a:xfrm>
          <a:prstGeom prst="rect">
            <a:avLst/>
          </a:prstGeom>
          <a:solidFill>
            <a:srgbClr val="FFFFFF"/>
          </a:solidFill>
          <a:ln>
            <a:solidFill>
              <a:srgbClr val="000000"/>
            </a:solidFill>
            <a:miter lim="800000"/>
            <a:headEnd/>
            <a:tailEnd/>
          </a:ln>
        </p:spPr>
        <p:txBody>
          <a:bodyPr>
            <a:prstTxWarp prst="textNoShape">
              <a:avLst/>
            </a:prstTxWarp>
          </a:bodyPr>
          <a:lstStyle/>
          <a:p>
            <a:endParaRPr lang="en-US"/>
          </a:p>
        </p:txBody>
      </p:sp>
    </p:spTree>
  </p:cSld>
  <p:clrMapOvr>
    <a:masterClrMapping/>
  </p:clrMapOvr>
</p:notes>
</file>

<file path=ppt/notesSlides/notesSlide3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0B9BDB0-A6E2-B74A-9905-DD9B2F9E2E8B}" type="slidenum">
              <a:rPr lang="en-US"/>
              <a:pPr/>
              <a:t>56</a:t>
            </a:fld>
            <a:endParaRPr lang="en-US"/>
          </a:p>
        </p:txBody>
      </p:sp>
      <p:sp>
        <p:nvSpPr>
          <p:cNvPr id="337922" name="Rectangle 2"/>
          <p:cNvSpPr>
            <a:spLocks noGrp="1" noRot="1" noChangeAspect="1" noChangeArrowheads="1" noTextEdit="1"/>
          </p:cNvSpPr>
          <p:nvPr>
            <p:ph type="sldImg"/>
          </p:nvPr>
        </p:nvSpPr>
        <p:spPr>
          <a:ln/>
        </p:spPr>
      </p:sp>
      <p:sp>
        <p:nvSpPr>
          <p:cNvPr id="33792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DA2253E-0FFE-0440-BF98-2C751E893EAB}" type="slidenum">
              <a:rPr lang="en-US"/>
              <a:pPr/>
              <a:t>57</a:t>
            </a:fld>
            <a:endParaRPr lang="en-US"/>
          </a:p>
        </p:txBody>
      </p:sp>
      <p:sp>
        <p:nvSpPr>
          <p:cNvPr id="314370" name="Rectangle 2"/>
          <p:cNvSpPr>
            <a:spLocks noGrp="1" noRot="1" noChangeAspect="1" noChangeArrowheads="1" noTextEdit="1"/>
          </p:cNvSpPr>
          <p:nvPr>
            <p:ph type="sldImg"/>
          </p:nvPr>
        </p:nvSpPr>
        <p:spPr>
          <a:ln/>
        </p:spPr>
      </p:sp>
      <p:sp>
        <p:nvSpPr>
          <p:cNvPr id="314371" name="Rectangle 3"/>
          <p:cNvSpPr>
            <a:spLocks noGrp="1" noChangeArrowheads="1"/>
          </p:cNvSpPr>
          <p:nvPr>
            <p:ph type="body" idx="1"/>
          </p:nvPr>
        </p:nvSpPr>
        <p:spPr/>
        <p:txBody>
          <a:bodyPr/>
          <a:lstStyle/>
          <a:p>
            <a:pPr lvl="1"/>
            <a:r>
              <a:rPr lang="en-US"/>
              <a:t>BLP can model specific states of the CW model</a:t>
            </a:r>
          </a:p>
          <a:p>
            <a:pPr lvl="1"/>
            <a:r>
              <a:rPr lang="en-US"/>
              <a:t>BLP does not model state transitions</a:t>
            </a:r>
          </a:p>
          <a:p>
            <a:endParaRPr lang="en-US"/>
          </a:p>
        </p:txBody>
      </p:sp>
    </p:spTree>
  </p:cSld>
  <p:clrMapOvr>
    <a:masterClrMapping/>
  </p:clrMapOvr>
</p:notes>
</file>

<file path=ppt/notesSlides/notesSlide3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87C9F5D-6AEA-1D49-BB90-D4E4D9840068}" type="slidenum">
              <a:rPr lang="en-US"/>
              <a:pPr/>
              <a:t>66</a:t>
            </a:fld>
            <a:endParaRPr lang="en-US"/>
          </a:p>
        </p:txBody>
      </p:sp>
      <p:sp>
        <p:nvSpPr>
          <p:cNvPr id="338946" name="Rectangle 2"/>
          <p:cNvSpPr>
            <a:spLocks noGrp="1" noRot="1" noChangeAspect="1" noChangeArrowheads="1" noTextEdit="1"/>
          </p:cNvSpPr>
          <p:nvPr>
            <p:ph type="sldImg"/>
          </p:nvPr>
        </p:nvSpPr>
        <p:spPr>
          <a:ln/>
        </p:spPr>
      </p:sp>
      <p:sp>
        <p:nvSpPr>
          <p:cNvPr id="3389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342EF7A-E56E-F949-B01B-998F0102597E}" type="slidenum">
              <a:rPr lang="en-US"/>
              <a:pPr/>
              <a:t>68</a:t>
            </a:fld>
            <a:endParaRPr lang="en-US"/>
          </a:p>
        </p:txBody>
      </p:sp>
      <p:sp>
        <p:nvSpPr>
          <p:cNvPr id="339970" name="Rectangle 2"/>
          <p:cNvSpPr>
            <a:spLocks noGrp="1" noRot="1" noChangeAspect="1" noChangeArrowheads="1" noTextEdit="1"/>
          </p:cNvSpPr>
          <p:nvPr>
            <p:ph type="sldImg"/>
          </p:nvPr>
        </p:nvSpPr>
        <p:spPr>
          <a:ln/>
        </p:spPr>
      </p:sp>
      <p:sp>
        <p:nvSpPr>
          <p:cNvPr id="33997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B05949B-26DE-414B-B032-A0F40C4EF757}" type="slidenum">
              <a:rPr lang="en-US"/>
              <a:pPr/>
              <a:t>69</a:t>
            </a:fld>
            <a:endParaRPr lang="en-US"/>
          </a:p>
        </p:txBody>
      </p:sp>
      <p:sp>
        <p:nvSpPr>
          <p:cNvPr id="340994" name="Rectangle 2"/>
          <p:cNvSpPr>
            <a:spLocks noGrp="1" noRot="1" noChangeAspect="1" noChangeArrowheads="1" noTextEdit="1"/>
          </p:cNvSpPr>
          <p:nvPr>
            <p:ph type="sldImg"/>
          </p:nvPr>
        </p:nvSpPr>
        <p:spPr>
          <a:ln/>
        </p:spPr>
      </p:sp>
      <p:sp>
        <p:nvSpPr>
          <p:cNvPr id="34099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953ACF6-7BB7-7F42-9D3B-8CD71EA34BBB}" type="slidenum">
              <a:rPr lang="en-US"/>
              <a:pPr/>
              <a:t>8</a:t>
            </a:fld>
            <a:endParaRPr lang="en-US"/>
          </a:p>
        </p:txBody>
      </p:sp>
      <p:sp>
        <p:nvSpPr>
          <p:cNvPr id="194562" name="Rectangle 2"/>
          <p:cNvSpPr>
            <a:spLocks noGrp="1" noRot="1" noChangeAspect="1" noChangeArrowheads="1" noTextEdit="1"/>
          </p:cNvSpPr>
          <p:nvPr>
            <p:ph type="sldImg"/>
          </p:nvPr>
        </p:nvSpPr>
        <p:spPr>
          <a:ln/>
        </p:spPr>
      </p:sp>
      <p:sp>
        <p:nvSpPr>
          <p:cNvPr id="19456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8E44473-A871-F143-91D8-950F778EC26E}" type="slidenum">
              <a:rPr lang="en-US"/>
              <a:pPr/>
              <a:t>71</a:t>
            </a:fld>
            <a:endParaRPr lang="en-US"/>
          </a:p>
        </p:txBody>
      </p:sp>
      <p:sp>
        <p:nvSpPr>
          <p:cNvPr id="342018" name="Rectangle 2"/>
          <p:cNvSpPr>
            <a:spLocks noGrp="1" noRot="1" noChangeAspect="1" noChangeArrowheads="1" noTextEdit="1"/>
          </p:cNvSpPr>
          <p:nvPr>
            <p:ph type="sldImg"/>
          </p:nvPr>
        </p:nvSpPr>
        <p:spPr>
          <a:ln/>
        </p:spPr>
      </p:sp>
      <p:sp>
        <p:nvSpPr>
          <p:cNvPr id="34201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EC61B0F-0AE3-024F-B417-1BAE52A2D721}" type="slidenum">
              <a:rPr lang="en-US"/>
              <a:pPr/>
              <a:t>72</a:t>
            </a:fld>
            <a:endParaRPr lang="en-US"/>
          </a:p>
        </p:txBody>
      </p:sp>
      <p:sp>
        <p:nvSpPr>
          <p:cNvPr id="343042" name="Rectangle 2"/>
          <p:cNvSpPr>
            <a:spLocks noGrp="1" noRot="1" noChangeAspect="1" noChangeArrowheads="1" noTextEdit="1"/>
          </p:cNvSpPr>
          <p:nvPr>
            <p:ph type="sldImg"/>
          </p:nvPr>
        </p:nvSpPr>
        <p:spPr>
          <a:ln/>
        </p:spPr>
      </p:sp>
      <p:sp>
        <p:nvSpPr>
          <p:cNvPr id="34304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76B907A-C1D6-AF4C-88F4-7B458407D863}" type="slidenum">
              <a:rPr lang="en-US"/>
              <a:pPr/>
              <a:t>75</a:t>
            </a:fld>
            <a:endParaRPr lang="en-US"/>
          </a:p>
        </p:txBody>
      </p:sp>
      <p:sp>
        <p:nvSpPr>
          <p:cNvPr id="203778" name="Rectangle 2"/>
          <p:cNvSpPr>
            <a:spLocks noGrp="1" noRot="1" noChangeAspect="1" noChangeArrowheads="1" noTextEdit="1"/>
          </p:cNvSpPr>
          <p:nvPr>
            <p:ph type="sldImg"/>
          </p:nvPr>
        </p:nvSpPr>
        <p:spPr>
          <a:ln/>
        </p:spPr>
      </p:sp>
      <p:sp>
        <p:nvSpPr>
          <p:cNvPr id="20377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C2CF72F-D7E7-2A43-9D5C-4DEF53B48528}" type="slidenum">
              <a:rPr lang="en-US"/>
              <a:pPr/>
              <a:t>76</a:t>
            </a:fld>
            <a:endParaRPr lang="en-US"/>
          </a:p>
        </p:txBody>
      </p:sp>
      <p:sp>
        <p:nvSpPr>
          <p:cNvPr id="344066" name="Rectangle 2"/>
          <p:cNvSpPr>
            <a:spLocks noGrp="1" noRot="1" noChangeAspect="1" noChangeArrowheads="1" noTextEdit="1"/>
          </p:cNvSpPr>
          <p:nvPr>
            <p:ph type="sldImg"/>
          </p:nvPr>
        </p:nvSpPr>
        <p:spPr>
          <a:ln/>
        </p:spPr>
      </p:sp>
      <p:sp>
        <p:nvSpPr>
          <p:cNvPr id="34406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09EC26A-5C87-174E-A2F4-F2694774278D}" type="slidenum">
              <a:rPr lang="en-US"/>
              <a:pPr/>
              <a:t>9</a:t>
            </a:fld>
            <a:endParaRPr lang="en-US"/>
          </a:p>
        </p:txBody>
      </p:sp>
      <p:sp>
        <p:nvSpPr>
          <p:cNvPr id="195586" name="Rectangle 2"/>
          <p:cNvSpPr>
            <a:spLocks noGrp="1" noRot="1" noChangeAspect="1" noChangeArrowheads="1" noTextEdit="1"/>
          </p:cNvSpPr>
          <p:nvPr>
            <p:ph type="sldImg"/>
          </p:nvPr>
        </p:nvSpPr>
        <p:spPr>
          <a:ln/>
        </p:spPr>
      </p:sp>
      <p:sp>
        <p:nvSpPr>
          <p:cNvPr id="19558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02F7227-B119-E54F-9405-EDCD84F687D4}" type="slidenum">
              <a:rPr lang="en-US"/>
              <a:pPr/>
              <a:t>10</a:t>
            </a:fld>
            <a:endParaRPr lang="en-US"/>
          </a:p>
        </p:txBody>
      </p:sp>
      <p:sp>
        <p:nvSpPr>
          <p:cNvPr id="196610" name="Rectangle 2"/>
          <p:cNvSpPr>
            <a:spLocks noGrp="1" noRot="1" noChangeAspect="1" noChangeArrowheads="1" noTextEdit="1"/>
          </p:cNvSpPr>
          <p:nvPr>
            <p:ph type="sldImg"/>
          </p:nvPr>
        </p:nvSpPr>
        <p:spPr>
          <a:ln/>
        </p:spPr>
      </p:sp>
      <p:sp>
        <p:nvSpPr>
          <p:cNvPr id="19661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81FF611-F23E-514D-80F4-54FF82D1A865}" type="slidenum">
              <a:rPr lang="en-US"/>
              <a:pPr/>
              <a:t>12</a:t>
            </a:fld>
            <a:endParaRPr lang="en-US"/>
          </a:p>
        </p:txBody>
      </p:sp>
      <p:sp>
        <p:nvSpPr>
          <p:cNvPr id="199682" name="Rectangle 2"/>
          <p:cNvSpPr>
            <a:spLocks noGrp="1" noRot="1" noChangeAspect="1" noChangeArrowheads="1" noTextEdit="1"/>
          </p:cNvSpPr>
          <p:nvPr>
            <p:ph type="sldImg"/>
          </p:nvPr>
        </p:nvSpPr>
        <p:spPr>
          <a:ln/>
        </p:spPr>
      </p:sp>
      <p:sp>
        <p:nvSpPr>
          <p:cNvPr id="19968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59ACB64-15E9-6047-ACC5-F4903EDF9905}" type="slidenum">
              <a:rPr lang="en-US"/>
              <a:pPr/>
              <a:t>13</a:t>
            </a:fld>
            <a:endParaRPr lang="en-US"/>
          </a:p>
        </p:txBody>
      </p:sp>
      <p:sp>
        <p:nvSpPr>
          <p:cNvPr id="200706" name="Rectangle 2"/>
          <p:cNvSpPr>
            <a:spLocks noGrp="1" noRot="1" noChangeAspect="1" noChangeArrowheads="1" noTextEdit="1"/>
          </p:cNvSpPr>
          <p:nvPr>
            <p:ph type="sldImg"/>
          </p:nvPr>
        </p:nvSpPr>
        <p:spPr>
          <a:ln/>
        </p:spPr>
      </p:sp>
      <p:sp>
        <p:nvSpPr>
          <p:cNvPr id="20070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E7C4F5E-2A8E-F248-89BD-3D24FA5E108F}" type="slidenum">
              <a:rPr lang="en-US"/>
              <a:pPr/>
              <a:t>14</a:t>
            </a:fld>
            <a:endParaRPr lang="en-US"/>
          </a:p>
        </p:txBody>
      </p:sp>
      <p:sp>
        <p:nvSpPr>
          <p:cNvPr id="201730" name="Rectangle 2"/>
          <p:cNvSpPr>
            <a:spLocks noGrp="1" noRot="1" noChangeAspect="1" noChangeArrowheads="1" noTextEdit="1"/>
          </p:cNvSpPr>
          <p:nvPr>
            <p:ph type="sldImg"/>
          </p:nvPr>
        </p:nvSpPr>
        <p:spPr>
          <a:ln/>
        </p:spPr>
      </p:sp>
      <p:sp>
        <p:nvSpPr>
          <p:cNvPr id="201731" name="Rectangle 3"/>
          <p:cNvSpPr>
            <a:spLocks noGrp="1" noChangeArrowheads="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smtClean="0"/>
            </a:lvl1pPr>
          </a:lstStyle>
          <a:p>
            <a:fld id="{52D1A128-2DB0-E84E-96DA-DCE64E4E42CD}" type="datetime8">
              <a:rPr lang="en-US"/>
              <a:pPr/>
              <a:t>10/11/10 15:50</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smtClean="0"/>
            </a:lvl1pPr>
          </a:lstStyle>
          <a:p>
            <a:fld id="{16BD8893-501A-894D-B8CE-DA4539EC0AB6}"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smtClean="0"/>
            </a:lvl1pPr>
          </a:lstStyle>
          <a:p>
            <a:fld id="{52D1A128-2DB0-E84E-96DA-DCE64E4E42CD}" type="datetime8">
              <a:rPr lang="en-US"/>
              <a:pPr/>
              <a:t>10/11/10 15:50</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smtClean="0"/>
            </a:lvl1pPr>
          </a:lstStyle>
          <a:p>
            <a:fld id="{8DB9CCB1-B5AD-6448-A551-E00F5A1B9006}"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smtClean="0"/>
            </a:lvl1pPr>
          </a:lstStyle>
          <a:p>
            <a:fld id="{52D1A128-2DB0-E84E-96DA-DCE64E4E42CD}" type="datetime8">
              <a:rPr lang="en-US"/>
              <a:pPr/>
              <a:t>10/11/10 15:50</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smtClean="0"/>
            </a:lvl1pPr>
          </a:lstStyle>
          <a:p>
            <a:fld id="{6DFBC02E-B76B-3D42-AD95-742A74F2788B}"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smtClean="0"/>
            </a:lvl1pPr>
          </a:lstStyle>
          <a:p>
            <a:fld id="{52D1A128-2DB0-E84E-96DA-DCE64E4E42CD}" type="datetime8">
              <a:rPr lang="en-US"/>
              <a:pPr/>
              <a:t>10/11/10 15:50</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smtClean="0"/>
            </a:lvl1pPr>
          </a:lstStyle>
          <a:p>
            <a:fld id="{89D39F2A-E03A-0E40-BFFC-715189DBAAC4}"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smtClean="0"/>
            </a:lvl1pPr>
          </a:lstStyle>
          <a:p>
            <a:fld id="{52D1A128-2DB0-E84E-96DA-DCE64E4E42CD}" type="datetime8">
              <a:rPr lang="en-US"/>
              <a:pPr/>
              <a:t>10/11/10 15:50</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smtClean="0"/>
            </a:lvl1pPr>
          </a:lstStyle>
          <a:p>
            <a:fld id="{56FEA301-7CBA-2042-9911-70CD414894E6}"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smtClean="0"/>
            </a:lvl1pPr>
          </a:lstStyle>
          <a:p>
            <a:fld id="{52D1A128-2DB0-E84E-96DA-DCE64E4E42CD}" type="datetime8">
              <a:rPr lang="en-US"/>
              <a:pPr/>
              <a:t>10/11/10 15:50</a:t>
            </a:fld>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smtClean="0"/>
            </a:lvl1pPr>
          </a:lstStyle>
          <a:p>
            <a:fld id="{84B92C45-0308-144C-AC9C-7499768C0D56}"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smtClean="0"/>
            </a:lvl1pPr>
          </a:lstStyle>
          <a:p>
            <a:fld id="{52D1A128-2DB0-E84E-96DA-DCE64E4E42CD}" type="datetime8">
              <a:rPr lang="en-US"/>
              <a:pPr/>
              <a:t>10/11/10 15:50</a:t>
            </a:fld>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smtClean="0"/>
            </a:lvl1pPr>
          </a:lstStyle>
          <a:p>
            <a:fld id="{24E46E13-EF4A-AE42-BB80-ED1BEB15BF4B}"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smtClean="0"/>
            </a:lvl1pPr>
          </a:lstStyle>
          <a:p>
            <a:fld id="{52D1A128-2DB0-E84E-96DA-DCE64E4E42CD}" type="datetime8">
              <a:rPr lang="en-US"/>
              <a:pPr/>
              <a:t>10/11/10 15:50</a:t>
            </a:fld>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smtClean="0"/>
            </a:lvl1pPr>
          </a:lstStyle>
          <a:p>
            <a:fld id="{79D45013-1C26-9241-ACD3-57B6E14D7F23}"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smtClean="0"/>
            </a:lvl1pPr>
          </a:lstStyle>
          <a:p>
            <a:fld id="{52D1A128-2DB0-E84E-96DA-DCE64E4E42CD}" type="datetime8">
              <a:rPr lang="en-US"/>
              <a:pPr/>
              <a:t>10/11/10 15:50</a:t>
            </a:fld>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smtClean="0"/>
            </a:lvl1pPr>
          </a:lstStyle>
          <a:p>
            <a:fld id="{5B702A8C-42A0-E94A-81C1-F822AEF6B0BC}"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smtClean="0"/>
            </a:lvl1pPr>
          </a:lstStyle>
          <a:p>
            <a:fld id="{52D1A128-2DB0-E84E-96DA-DCE64E4E42CD}" type="datetime8">
              <a:rPr lang="en-US"/>
              <a:pPr/>
              <a:t>10/11/10 15:50</a:t>
            </a:fld>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smtClean="0"/>
            </a:lvl1pPr>
          </a:lstStyle>
          <a:p>
            <a:fld id="{E5DFD1BC-0A3B-1741-9B34-A987F9912DC4}"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smtClean="0"/>
            </a:lvl1pPr>
          </a:lstStyle>
          <a:p>
            <a:fld id="{52D1A128-2DB0-E84E-96DA-DCE64E4E42CD}" type="datetime8">
              <a:rPr lang="en-US"/>
              <a:pPr/>
              <a:t>10/11/10 15:50</a:t>
            </a:fld>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smtClean="0"/>
            </a:lvl1pPr>
          </a:lstStyle>
          <a:p>
            <a:fld id="{7D889D65-35E2-6543-B1BD-FD5752C1C45E}"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4" Type="http://schemas.openxmlformats.org/officeDocument/2006/relationships/slideLayout" Target="../slideLayouts/slideLayout4.xml"/><Relationship Id="rId10" Type="http://schemas.openxmlformats.org/officeDocument/2006/relationships/slideLayout" Target="../slideLayouts/slideLayout10.xml"/><Relationship Id="rId5" Type="http://schemas.openxmlformats.org/officeDocument/2006/relationships/slideLayout" Target="../slideLayouts/slideLayout5.xml"/><Relationship Id="rId7" Type="http://schemas.openxmlformats.org/officeDocument/2006/relationships/slideLayout" Target="../slideLayouts/slideLayout7.xml"/><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9" Type="http://schemas.openxmlformats.org/officeDocument/2006/relationships/slideLayout" Target="../slideLayouts/slideLayout9.xml"/><Relationship Id="rId3" Type="http://schemas.openxmlformats.org/officeDocument/2006/relationships/slideLayout" Target="../slideLayouts/slideLayout3.xml"/><Relationship Id="rId6" Type="http://schemas.openxmlformats.org/officeDocument/2006/relationships/slideLayout" Target="../slideLayouts/slideLayout6.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Futura Condensed" charset="0"/>
              </a:defRPr>
            </a:lvl1pPr>
          </a:lstStyle>
          <a:p>
            <a:fld id="{52D1A128-2DB0-E84E-96DA-DCE64E4E42CD}" type="datetime8">
              <a:rPr lang="en-US"/>
              <a:pPr/>
              <a:t>10/11/10 15:50</a:t>
            </a:fld>
            <a:endParaRPr 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endParaRPr lang="en-US"/>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DA3826C3-7358-6E41-8F71-265E774F43D1}"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Tahoma" charset="0"/>
        </a:defRPr>
      </a:lvl2pPr>
      <a:lvl3pPr algn="ctr" rtl="0" fontAlgn="base">
        <a:spcBef>
          <a:spcPct val="0"/>
        </a:spcBef>
        <a:spcAft>
          <a:spcPct val="0"/>
        </a:spcAft>
        <a:defRPr sz="4400">
          <a:solidFill>
            <a:schemeClr val="tx2"/>
          </a:solidFill>
          <a:latin typeface="Tahoma" charset="0"/>
        </a:defRPr>
      </a:lvl3pPr>
      <a:lvl4pPr algn="ctr" rtl="0" fontAlgn="base">
        <a:spcBef>
          <a:spcPct val="0"/>
        </a:spcBef>
        <a:spcAft>
          <a:spcPct val="0"/>
        </a:spcAft>
        <a:defRPr sz="4400">
          <a:solidFill>
            <a:schemeClr val="tx2"/>
          </a:solidFill>
          <a:latin typeface="Tahoma" charset="0"/>
        </a:defRPr>
      </a:lvl4pPr>
      <a:lvl5pPr algn="ctr" rtl="0" fontAlgn="base">
        <a:spcBef>
          <a:spcPct val="0"/>
        </a:spcBef>
        <a:spcAft>
          <a:spcPct val="0"/>
        </a:spcAft>
        <a:defRPr sz="4400">
          <a:solidFill>
            <a:schemeClr val="tx2"/>
          </a:solidFill>
          <a:latin typeface="Tahoma" charset="0"/>
        </a:defRPr>
      </a:lvl5pPr>
      <a:lvl6pPr marL="457200" algn="ctr" rtl="0" fontAlgn="base">
        <a:spcBef>
          <a:spcPct val="0"/>
        </a:spcBef>
        <a:spcAft>
          <a:spcPct val="0"/>
        </a:spcAft>
        <a:defRPr sz="4400">
          <a:solidFill>
            <a:schemeClr val="tx2"/>
          </a:solidFill>
          <a:latin typeface="Tahoma" charset="0"/>
        </a:defRPr>
      </a:lvl6pPr>
      <a:lvl7pPr marL="914400" algn="ctr" rtl="0" fontAlgn="base">
        <a:spcBef>
          <a:spcPct val="0"/>
        </a:spcBef>
        <a:spcAft>
          <a:spcPct val="0"/>
        </a:spcAft>
        <a:defRPr sz="4400">
          <a:solidFill>
            <a:schemeClr val="tx2"/>
          </a:solidFill>
          <a:latin typeface="Tahoma" charset="0"/>
        </a:defRPr>
      </a:lvl7pPr>
      <a:lvl8pPr marL="1371600" algn="ctr" rtl="0" fontAlgn="base">
        <a:spcBef>
          <a:spcPct val="0"/>
        </a:spcBef>
        <a:spcAft>
          <a:spcPct val="0"/>
        </a:spcAft>
        <a:defRPr sz="4400">
          <a:solidFill>
            <a:schemeClr val="tx2"/>
          </a:solidFill>
          <a:latin typeface="Tahoma" charset="0"/>
        </a:defRPr>
      </a:lvl8pPr>
      <a:lvl9pPr marL="1828800" algn="ctr" rtl="0" fontAlgn="base">
        <a:spcBef>
          <a:spcPct val="0"/>
        </a:spcBef>
        <a:spcAft>
          <a:spcPct val="0"/>
        </a:spcAft>
        <a:defRPr sz="4400">
          <a:solidFill>
            <a:schemeClr val="tx2"/>
          </a:solidFill>
          <a:latin typeface="Tahoma"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ea typeface="ＭＳ Ｐゴシック" charset="-128"/>
        </a:defRPr>
      </a:lvl2pPr>
      <a:lvl3pPr marL="1085850" indent="-228600" algn="l" rtl="0" fontAlgn="base">
        <a:spcBef>
          <a:spcPct val="20000"/>
        </a:spcBef>
        <a:spcAft>
          <a:spcPct val="0"/>
        </a:spcAft>
        <a:buChar char="•"/>
        <a:defRPr sz="2400">
          <a:solidFill>
            <a:schemeClr val="tx1"/>
          </a:solidFill>
          <a:latin typeface="+mn-lt"/>
          <a:ea typeface="ＭＳ Ｐゴシック" charset="-128"/>
        </a:defRPr>
      </a:lvl3pPr>
      <a:lvl4pPr marL="1428750" indent="-228600" algn="l" rtl="0" fontAlgn="base">
        <a:spcBef>
          <a:spcPct val="20000"/>
        </a:spcBef>
        <a:spcAft>
          <a:spcPct val="0"/>
        </a:spcAft>
        <a:buChar char="–"/>
        <a:defRPr sz="2000">
          <a:solidFill>
            <a:schemeClr val="tx1"/>
          </a:solidFill>
          <a:latin typeface="+mn-lt"/>
          <a:ea typeface="ＭＳ Ｐゴシック" charset="-128"/>
        </a:defRPr>
      </a:lvl4pPr>
      <a:lvl5pPr marL="1771650" indent="-228600" algn="l" rtl="0" fontAlgn="base">
        <a:spcBef>
          <a:spcPct val="20000"/>
        </a:spcBef>
        <a:spcAft>
          <a:spcPct val="0"/>
        </a:spcAft>
        <a:buChar char="»"/>
        <a:defRPr sz="2000">
          <a:solidFill>
            <a:schemeClr val="tx1"/>
          </a:solidFill>
          <a:latin typeface="+mn-lt"/>
          <a:ea typeface="ＭＳ Ｐゴシック" charset="-128"/>
        </a:defRPr>
      </a:lvl5pPr>
      <a:lvl6pPr marL="2228850" indent="-228600" algn="l" rtl="0" fontAlgn="base">
        <a:spcBef>
          <a:spcPct val="20000"/>
        </a:spcBef>
        <a:spcAft>
          <a:spcPct val="0"/>
        </a:spcAft>
        <a:buChar char="»"/>
        <a:defRPr sz="2000">
          <a:solidFill>
            <a:schemeClr val="tx1"/>
          </a:solidFill>
          <a:latin typeface="+mn-lt"/>
          <a:ea typeface="ＭＳ Ｐゴシック" charset="-128"/>
        </a:defRPr>
      </a:lvl6pPr>
      <a:lvl7pPr marL="2686050" indent="-228600" algn="l" rtl="0" fontAlgn="base">
        <a:spcBef>
          <a:spcPct val="20000"/>
        </a:spcBef>
        <a:spcAft>
          <a:spcPct val="0"/>
        </a:spcAft>
        <a:buChar char="»"/>
        <a:defRPr sz="2000">
          <a:solidFill>
            <a:schemeClr val="tx1"/>
          </a:solidFill>
          <a:latin typeface="+mn-lt"/>
          <a:ea typeface="ＭＳ Ｐゴシック" charset="-128"/>
        </a:defRPr>
      </a:lvl7pPr>
      <a:lvl8pPr marL="3143250" indent="-228600" algn="l" rtl="0" fontAlgn="base">
        <a:spcBef>
          <a:spcPct val="20000"/>
        </a:spcBef>
        <a:spcAft>
          <a:spcPct val="0"/>
        </a:spcAft>
        <a:buChar char="»"/>
        <a:defRPr sz="2000">
          <a:solidFill>
            <a:schemeClr val="tx1"/>
          </a:solidFill>
          <a:latin typeface="+mn-lt"/>
          <a:ea typeface="ＭＳ Ｐゴシック" charset="-128"/>
        </a:defRPr>
      </a:lvl8pPr>
      <a:lvl9pPr marL="3600450" indent="-228600" algn="l" rtl="0" fontAlgn="base">
        <a:spcBef>
          <a:spcPct val="20000"/>
        </a:spcBef>
        <a:spcAft>
          <a:spcPct val="0"/>
        </a:spcAft>
        <a:buChar char="»"/>
        <a:defRPr sz="20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4" Type="http://schemas.openxmlformats.org/officeDocument/2006/relationships/hyperlink" Target="http://www.usatoday.com/news/washington/2006-05-10-nsa_x.htm" TargetMode="External"/><Relationship Id="rId1" Type="http://schemas.openxmlformats.org/officeDocument/2006/relationships/slideLayout" Target="../slideLayouts/slideLayout2.xml"/><Relationship Id="rId2" Type="http://schemas.openxmlformats.org/officeDocument/2006/relationships/notesSlide" Target="../notesSlides/notesSlide43.xml"/><Relationship Id="rId3" Type="http://schemas.openxmlformats.org/officeDocument/2006/relationships/hyperlink" Target="http://www.commondreams.org/headlines05/1216-01.htm" TargetMode="Externa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 name="Date Placeholder 3"/>
          <p:cNvSpPr>
            <a:spLocks noGrp="1"/>
          </p:cNvSpPr>
          <p:nvPr>
            <p:ph type="dt" sz="half" idx="10"/>
          </p:nvPr>
        </p:nvSpPr>
        <p:spPr/>
        <p:txBody>
          <a:bodyPr/>
          <a:lstStyle/>
          <a:p>
            <a:fld id="{52D1A128-2DB0-E84E-96DA-DCE64E4E42CD}" type="datetime8">
              <a:rPr lang="en-US"/>
              <a:pPr/>
              <a:t>10/13/10 15:50</a:t>
            </a:fld>
            <a:endParaRPr lang="en-US"/>
          </a:p>
        </p:txBody>
      </p:sp>
      <p:sp>
        <p:nvSpPr>
          <p:cNvPr id="2050" name="Rectangle 2"/>
          <p:cNvSpPr>
            <a:spLocks noGrp="1" noChangeArrowheads="1"/>
          </p:cNvSpPr>
          <p:nvPr>
            <p:ph type="ctrTitle"/>
          </p:nvPr>
        </p:nvSpPr>
        <p:spPr>
          <a:xfrm>
            <a:off x="685800" y="2286000"/>
            <a:ext cx="7772400" cy="1143000"/>
          </a:xfrm>
        </p:spPr>
        <p:txBody>
          <a:bodyPr/>
          <a:lstStyle/>
          <a:p>
            <a:r>
              <a:rPr lang="en-US" dirty="0"/>
              <a:t>Lecture 5:</a:t>
            </a:r>
            <a:br>
              <a:rPr lang="en-US" dirty="0"/>
            </a:br>
            <a:r>
              <a:rPr lang="en-US" dirty="0"/>
              <a:t>Integrity Models</a:t>
            </a:r>
          </a:p>
        </p:txBody>
      </p:sp>
      <p:sp>
        <p:nvSpPr>
          <p:cNvPr id="2051" name="Rectangle 3"/>
          <p:cNvSpPr>
            <a:spLocks noGrp="1" noChangeArrowheads="1"/>
          </p:cNvSpPr>
          <p:nvPr>
            <p:ph type="subTitle" idx="1"/>
          </p:nvPr>
        </p:nvSpPr>
        <p:spPr>
          <a:xfrm>
            <a:off x="1371600" y="4191000"/>
            <a:ext cx="6400800" cy="1752600"/>
          </a:xfrm>
        </p:spPr>
        <p:txBody>
          <a:bodyPr/>
          <a:lstStyle/>
          <a:p>
            <a:r>
              <a:rPr lang="en-US" dirty="0"/>
              <a:t>James Hook</a:t>
            </a:r>
            <a:r>
              <a:rPr lang="en-US" dirty="0" smtClean="0"/>
              <a:t/>
            </a:r>
            <a:br>
              <a:rPr lang="en-US" dirty="0" smtClean="0"/>
            </a:br>
            <a:endParaRPr lang="en-US" dirty="0"/>
          </a:p>
        </p:txBody>
      </p:sp>
      <p:sp>
        <p:nvSpPr>
          <p:cNvPr id="2053" name="Text Box 5"/>
          <p:cNvSpPr txBox="1">
            <a:spLocks noChangeArrowheads="1"/>
          </p:cNvSpPr>
          <p:nvPr/>
        </p:nvSpPr>
        <p:spPr bwMode="auto">
          <a:xfrm>
            <a:off x="1143000" y="0"/>
            <a:ext cx="7391400" cy="2101850"/>
          </a:xfrm>
          <a:prstGeom prst="rect">
            <a:avLst/>
          </a:prstGeom>
          <a:noFill/>
          <a:ln w="9525">
            <a:noFill/>
            <a:miter lim="800000"/>
            <a:headEnd/>
            <a:tailEnd/>
          </a:ln>
          <a:effectLst/>
        </p:spPr>
        <p:txBody>
          <a:bodyPr>
            <a:prstTxWarp prst="textNoShape">
              <a:avLst/>
            </a:prstTxWarp>
            <a:spAutoFit/>
          </a:bodyPr>
          <a:lstStyle/>
          <a:p>
            <a:pPr algn="ctr">
              <a:spcBef>
                <a:spcPct val="50000"/>
              </a:spcBef>
            </a:pPr>
            <a:r>
              <a:rPr lang="en-US" sz="4400">
                <a:solidFill>
                  <a:schemeClr val="tx2"/>
                </a:solidFill>
              </a:rPr>
              <a:t>CS 591:  Introduction to Computer Security</a:t>
            </a:r>
            <a:br>
              <a:rPr lang="en-US" sz="4400">
                <a:solidFill>
                  <a:schemeClr val="tx2"/>
                </a:solidFill>
              </a:rPr>
            </a:br>
            <a:endParaRPr lang="en-US" sz="4400">
              <a:solidFill>
                <a:schemeClr val="tx2"/>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52D1A128-2DB0-E84E-96DA-DCE64E4E42CD}" type="datetime8">
              <a:rPr lang="en-US"/>
              <a:pPr/>
              <a:t>10/13/10 15:51</a:t>
            </a:fld>
            <a:endParaRPr lang="en-US"/>
          </a:p>
        </p:txBody>
      </p:sp>
      <p:sp>
        <p:nvSpPr>
          <p:cNvPr id="183298" name="Rectangle 2"/>
          <p:cNvSpPr>
            <a:spLocks noGrp="1" noChangeArrowheads="1"/>
          </p:cNvSpPr>
          <p:nvPr>
            <p:ph type="title"/>
          </p:nvPr>
        </p:nvSpPr>
        <p:spPr/>
        <p:txBody>
          <a:bodyPr/>
          <a:lstStyle/>
          <a:p>
            <a:r>
              <a:rPr lang="en-US"/>
              <a:t>Simple integrity</a:t>
            </a:r>
          </a:p>
        </p:txBody>
      </p:sp>
      <p:sp>
        <p:nvSpPr>
          <p:cNvPr id="183299" name="Rectangle 3"/>
          <p:cNvSpPr>
            <a:spLocks noGrp="1" noChangeArrowheads="1"/>
          </p:cNvSpPr>
          <p:nvPr>
            <p:ph type="body" sz="half" idx="1"/>
          </p:nvPr>
        </p:nvSpPr>
        <p:spPr/>
        <p:txBody>
          <a:bodyPr/>
          <a:lstStyle/>
          <a:p>
            <a:r>
              <a:rPr lang="en-US"/>
              <a:t>Integrity Levels</a:t>
            </a:r>
          </a:p>
          <a:p>
            <a:pPr lvl="1"/>
            <a:r>
              <a:rPr lang="en-US"/>
              <a:t>Potable water</a:t>
            </a:r>
          </a:p>
          <a:p>
            <a:pPr lvl="2"/>
            <a:r>
              <a:rPr lang="en-US"/>
              <a:t>Cold</a:t>
            </a:r>
          </a:p>
          <a:p>
            <a:pPr lvl="2"/>
            <a:r>
              <a:rPr lang="en-US"/>
              <a:t>Hot</a:t>
            </a:r>
          </a:p>
          <a:p>
            <a:pPr lvl="1"/>
            <a:r>
              <a:rPr lang="en-US"/>
              <a:t>Storm water</a:t>
            </a:r>
          </a:p>
          <a:p>
            <a:pPr lvl="1"/>
            <a:r>
              <a:rPr lang="en-US"/>
              <a:t>Gray water</a:t>
            </a:r>
          </a:p>
          <a:p>
            <a:pPr lvl="1"/>
            <a:r>
              <a:rPr lang="en-US"/>
              <a:t>Brown water</a:t>
            </a:r>
          </a:p>
        </p:txBody>
      </p:sp>
      <p:sp>
        <p:nvSpPr>
          <p:cNvPr id="183300" name="Rectangle 4"/>
          <p:cNvSpPr>
            <a:spLocks noGrp="1" noChangeArrowheads="1"/>
          </p:cNvSpPr>
          <p:nvPr>
            <p:ph type="body" sz="half" idx="2"/>
          </p:nvPr>
        </p:nvSpPr>
        <p:spPr/>
        <p:txBody>
          <a:bodyPr/>
          <a:lstStyle/>
          <a:p>
            <a:pPr>
              <a:lnSpc>
                <a:spcPct val="90000"/>
              </a:lnSpc>
            </a:pPr>
            <a:r>
              <a:rPr lang="en-US" sz="2400"/>
              <a:t>Multilevel devices:</a:t>
            </a:r>
          </a:p>
          <a:p>
            <a:pPr lvl="1">
              <a:lnSpc>
                <a:spcPct val="90000"/>
              </a:lnSpc>
            </a:pPr>
            <a:r>
              <a:rPr lang="en-US" sz="2000"/>
              <a:t>Shower</a:t>
            </a:r>
          </a:p>
          <a:p>
            <a:pPr lvl="1">
              <a:lnSpc>
                <a:spcPct val="90000"/>
              </a:lnSpc>
            </a:pPr>
            <a:r>
              <a:rPr lang="en-US" sz="2000"/>
              <a:t>Toilet</a:t>
            </a:r>
          </a:p>
          <a:p>
            <a:pPr lvl="1">
              <a:lnSpc>
                <a:spcPct val="90000"/>
              </a:lnSpc>
            </a:pPr>
            <a:r>
              <a:rPr lang="en-US" sz="2000"/>
              <a:t>Washing machine</a:t>
            </a:r>
          </a:p>
          <a:p>
            <a:pPr lvl="1">
              <a:lnSpc>
                <a:spcPct val="90000"/>
              </a:lnSpc>
            </a:pPr>
            <a:endParaRPr lang="en-US" sz="2000"/>
          </a:p>
          <a:p>
            <a:pPr>
              <a:lnSpc>
                <a:spcPct val="90000"/>
              </a:lnSpc>
            </a:pPr>
            <a:r>
              <a:rPr lang="en-US" sz="2400"/>
              <a:t>What kind(s) of water can people easily obtain (read/execute)?</a:t>
            </a:r>
          </a:p>
          <a:p>
            <a:pPr>
              <a:lnSpc>
                <a:spcPct val="90000"/>
              </a:lnSpc>
            </a:pPr>
            <a:r>
              <a:rPr lang="en-US" sz="2400"/>
              <a:t>What kind(s) of water can people produce (write)?</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52D1A128-2DB0-E84E-96DA-DCE64E4E42CD}" type="datetime8">
              <a:rPr lang="en-US"/>
              <a:pPr/>
              <a:t>10/13/10 15:51</a:t>
            </a:fld>
            <a:endParaRPr lang="en-US"/>
          </a:p>
        </p:txBody>
      </p:sp>
      <p:sp>
        <p:nvSpPr>
          <p:cNvPr id="280578" name="Rectangle 2"/>
          <p:cNvSpPr>
            <a:spLocks noGrp="1" noChangeArrowheads="1"/>
          </p:cNvSpPr>
          <p:nvPr>
            <p:ph type="title"/>
          </p:nvPr>
        </p:nvSpPr>
        <p:spPr/>
        <p:txBody>
          <a:bodyPr/>
          <a:lstStyle/>
          <a:p>
            <a:r>
              <a:rPr lang="en-US"/>
              <a:t>Integrity is Well Motivated</a:t>
            </a:r>
          </a:p>
        </p:txBody>
      </p:sp>
      <p:sp>
        <p:nvSpPr>
          <p:cNvPr id="280579" name="Rectangle 3"/>
          <p:cNvSpPr>
            <a:spLocks noGrp="1" noChangeArrowheads="1"/>
          </p:cNvSpPr>
          <p:nvPr>
            <p:ph type="body" idx="1"/>
          </p:nvPr>
        </p:nvSpPr>
        <p:spPr/>
        <p:txBody>
          <a:bodyPr/>
          <a:lstStyle/>
          <a:p>
            <a:r>
              <a:rPr lang="en-US"/>
              <a:t>Bank balance adds up</a:t>
            </a:r>
          </a:p>
          <a:p>
            <a:r>
              <a:rPr lang="en-US"/>
              <a:t>How much inventory do I have?</a:t>
            </a:r>
          </a:p>
          <a:p>
            <a:r>
              <a:rPr lang="en-US"/>
              <a:t>Did I pay my employees correctly?</a:t>
            </a:r>
          </a:p>
          <a:p>
            <a:r>
              <a:rPr lang="en-US"/>
              <a:t>Did I bill for all my sales?</a:t>
            </a:r>
          </a:p>
          <a:p>
            <a:r>
              <a:rPr lang="en-US"/>
              <a:t>Which outstanding invoices have been paid?</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52D1A128-2DB0-E84E-96DA-DCE64E4E42CD}" type="datetime8">
              <a:rPr lang="en-US"/>
              <a:pPr/>
              <a:t>10/13/10 15:51</a:t>
            </a:fld>
            <a:endParaRPr lang="en-US"/>
          </a:p>
        </p:txBody>
      </p:sp>
      <p:sp>
        <p:nvSpPr>
          <p:cNvPr id="171010" name="Rectangle 2"/>
          <p:cNvSpPr>
            <a:spLocks noGrp="1" noChangeArrowheads="1"/>
          </p:cNvSpPr>
          <p:nvPr>
            <p:ph type="title"/>
          </p:nvPr>
        </p:nvSpPr>
        <p:spPr/>
        <p:txBody>
          <a:bodyPr/>
          <a:lstStyle/>
          <a:p>
            <a:r>
              <a:rPr lang="en-US"/>
              <a:t>Integrity</a:t>
            </a:r>
          </a:p>
        </p:txBody>
      </p:sp>
      <p:sp>
        <p:nvSpPr>
          <p:cNvPr id="171011" name="Rectangle 3"/>
          <p:cNvSpPr>
            <a:spLocks noGrp="1" noChangeArrowheads="1"/>
          </p:cNvSpPr>
          <p:nvPr>
            <p:ph type="body" idx="1"/>
          </p:nvPr>
        </p:nvSpPr>
        <p:spPr/>
        <p:txBody>
          <a:bodyPr/>
          <a:lstStyle/>
          <a:p>
            <a:r>
              <a:rPr lang="en-US"/>
              <a:t>A system has integrity if it is trusted</a:t>
            </a:r>
          </a:p>
          <a:p>
            <a:r>
              <a:rPr lang="en-US"/>
              <a:t>Integrity is not just a property of the information system</a:t>
            </a:r>
          </a:p>
          <a:p>
            <a:r>
              <a:rPr lang="en-US"/>
              <a:t>A perfect information system could lose integrity in a corrupt organization</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52D1A128-2DB0-E84E-96DA-DCE64E4E42CD}" type="datetime8">
              <a:rPr lang="en-US"/>
              <a:pPr/>
              <a:t>10/13/10 15:51</a:t>
            </a:fld>
            <a:endParaRPr lang="en-US"/>
          </a:p>
        </p:txBody>
      </p:sp>
      <p:sp>
        <p:nvSpPr>
          <p:cNvPr id="173058" name="Rectangle 2"/>
          <p:cNvSpPr>
            <a:spLocks noGrp="1" noChangeArrowheads="1"/>
          </p:cNvSpPr>
          <p:nvPr>
            <p:ph type="title"/>
          </p:nvPr>
        </p:nvSpPr>
        <p:spPr/>
        <p:txBody>
          <a:bodyPr/>
          <a:lstStyle/>
          <a:p>
            <a:r>
              <a:rPr lang="en-US"/>
              <a:t>Integrity Principles</a:t>
            </a:r>
          </a:p>
        </p:txBody>
      </p:sp>
      <p:sp>
        <p:nvSpPr>
          <p:cNvPr id="173059" name="Rectangle 3"/>
          <p:cNvSpPr>
            <a:spLocks noGrp="1" noChangeArrowheads="1"/>
          </p:cNvSpPr>
          <p:nvPr>
            <p:ph type="body" idx="1"/>
          </p:nvPr>
        </p:nvSpPr>
        <p:spPr/>
        <p:txBody>
          <a:bodyPr/>
          <a:lstStyle/>
          <a:p>
            <a:r>
              <a:rPr lang="en-US"/>
              <a:t>Separation of Duty:  </a:t>
            </a:r>
          </a:p>
          <a:p>
            <a:pPr lvl="1"/>
            <a:r>
              <a:rPr lang="en-US"/>
              <a:t>Functional Separation:  </a:t>
            </a:r>
          </a:p>
          <a:p>
            <a:pPr lvl="2"/>
            <a:r>
              <a:rPr lang="en-US"/>
              <a:t>If two or more steps are required to perform a critical function, at least two different people should perform the steps</a:t>
            </a:r>
          </a:p>
          <a:p>
            <a:pPr lvl="1"/>
            <a:r>
              <a:rPr lang="en-US"/>
              <a:t>Dual Control:  </a:t>
            </a:r>
          </a:p>
          <a:p>
            <a:pPr lvl="2"/>
            <a:r>
              <a:rPr lang="en-US"/>
              <a:t>Two or more different staff members must act to authorize transaction (e.g. launch the nuclear missiles)</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52D1A128-2DB0-E84E-96DA-DCE64E4E42CD}" type="datetime8">
              <a:rPr lang="en-US"/>
              <a:pPr/>
              <a:t>10/13/10 15:51</a:t>
            </a:fld>
            <a:endParaRPr lang="en-US"/>
          </a:p>
        </p:txBody>
      </p:sp>
      <p:sp>
        <p:nvSpPr>
          <p:cNvPr id="175106" name="Rectangle 2"/>
          <p:cNvSpPr>
            <a:spLocks noGrp="1" noChangeArrowheads="1"/>
          </p:cNvSpPr>
          <p:nvPr>
            <p:ph type="title"/>
          </p:nvPr>
        </p:nvSpPr>
        <p:spPr/>
        <p:txBody>
          <a:bodyPr/>
          <a:lstStyle/>
          <a:p>
            <a:r>
              <a:rPr lang="en-US"/>
              <a:t>Integrity Principles</a:t>
            </a:r>
          </a:p>
        </p:txBody>
      </p:sp>
      <p:sp>
        <p:nvSpPr>
          <p:cNvPr id="175107" name="Rectangle 3"/>
          <p:cNvSpPr>
            <a:spLocks noGrp="1" noChangeArrowheads="1"/>
          </p:cNvSpPr>
          <p:nvPr>
            <p:ph type="body" idx="1"/>
          </p:nvPr>
        </p:nvSpPr>
        <p:spPr/>
        <p:txBody>
          <a:bodyPr/>
          <a:lstStyle/>
          <a:p>
            <a:r>
              <a:rPr lang="en-US"/>
              <a:t>Separation of Function</a:t>
            </a:r>
          </a:p>
          <a:p>
            <a:pPr lvl="1"/>
            <a:r>
              <a:rPr lang="en-US"/>
              <a:t>Developers do not develop new programs on production systems</a:t>
            </a:r>
          </a:p>
          <a:p>
            <a:r>
              <a:rPr lang="en-US"/>
              <a:t>Auditing</a:t>
            </a:r>
          </a:p>
          <a:p>
            <a:pPr lvl="1"/>
            <a:r>
              <a:rPr lang="en-US"/>
              <a:t>Record what actions took place and who performed them</a:t>
            </a:r>
          </a:p>
          <a:p>
            <a:pPr lvl="1"/>
            <a:r>
              <a:rPr lang="en-US"/>
              <a:t>Contributes to both recovery and accountability</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52D1A128-2DB0-E84E-96DA-DCE64E4E42CD}" type="datetime8">
              <a:rPr lang="en-US"/>
              <a:pPr/>
              <a:t>10/13/10 15:51</a:t>
            </a:fld>
            <a:endParaRPr lang="en-US"/>
          </a:p>
        </p:txBody>
      </p:sp>
      <p:sp>
        <p:nvSpPr>
          <p:cNvPr id="287746" name="Rectangle 2"/>
          <p:cNvSpPr>
            <a:spLocks noGrp="1" noChangeArrowheads="1"/>
          </p:cNvSpPr>
          <p:nvPr>
            <p:ph type="title"/>
          </p:nvPr>
        </p:nvSpPr>
        <p:spPr/>
        <p:txBody>
          <a:bodyPr/>
          <a:lstStyle/>
          <a:p>
            <a:r>
              <a:rPr lang="en-US"/>
              <a:t>Discussion</a:t>
            </a:r>
          </a:p>
        </p:txBody>
      </p:sp>
      <p:sp>
        <p:nvSpPr>
          <p:cNvPr id="287747" name="Rectangle 3"/>
          <p:cNvSpPr>
            <a:spLocks noGrp="1" noChangeArrowheads="1"/>
          </p:cNvSpPr>
          <p:nvPr>
            <p:ph type="body" idx="1"/>
          </p:nvPr>
        </p:nvSpPr>
        <p:spPr/>
        <p:txBody>
          <a:bodyPr/>
          <a:lstStyle/>
          <a:p>
            <a:r>
              <a:rPr lang="en-US"/>
              <a:t>In a fully manual paper ballot system how is integrity maintained?</a:t>
            </a:r>
          </a:p>
          <a:p>
            <a:pPr lvl="1"/>
            <a:r>
              <a:rPr lang="en-US"/>
              <a:t>Examples of Separation of Duty?  </a:t>
            </a:r>
          </a:p>
          <a:p>
            <a:pPr lvl="2"/>
            <a:r>
              <a:rPr lang="en-US"/>
              <a:t>Functional separation or dual control?</a:t>
            </a:r>
          </a:p>
          <a:p>
            <a:pPr lvl="1"/>
            <a:r>
              <a:rPr lang="en-US"/>
              <a:t>Examples of Separation of Function?</a:t>
            </a:r>
          </a:p>
          <a:p>
            <a:pPr lvl="1"/>
            <a:r>
              <a:rPr lang="en-US"/>
              <a:t>Examples of Auditing?</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52D1A128-2DB0-E84E-96DA-DCE64E4E42CD}" type="datetime8">
              <a:rPr lang="en-US"/>
              <a:pPr/>
              <a:t>10/13/10 15:51</a:t>
            </a:fld>
            <a:endParaRPr lang="en-US"/>
          </a:p>
        </p:txBody>
      </p:sp>
      <p:sp>
        <p:nvSpPr>
          <p:cNvPr id="207874" name="Rectangle 2"/>
          <p:cNvSpPr>
            <a:spLocks noGrp="1" noChangeArrowheads="1"/>
          </p:cNvSpPr>
          <p:nvPr>
            <p:ph type="title"/>
          </p:nvPr>
        </p:nvSpPr>
        <p:spPr/>
        <p:txBody>
          <a:bodyPr/>
          <a:lstStyle/>
          <a:p>
            <a:r>
              <a:rPr lang="en-US" smtClean="0"/>
              <a:t>Integrity </a:t>
            </a:r>
            <a:r>
              <a:rPr lang="en-US" dirty="0"/>
              <a:t>Policies</a:t>
            </a:r>
          </a:p>
        </p:txBody>
      </p:sp>
      <p:sp>
        <p:nvSpPr>
          <p:cNvPr id="207875" name="Rectangle 3"/>
          <p:cNvSpPr>
            <a:spLocks noGrp="1" noChangeArrowheads="1"/>
          </p:cNvSpPr>
          <p:nvPr>
            <p:ph type="body" idx="1"/>
          </p:nvPr>
        </p:nvSpPr>
        <p:spPr/>
        <p:txBody>
          <a:bodyPr/>
          <a:lstStyle/>
          <a:p>
            <a:pPr>
              <a:tabLst>
                <a:tab pos="4337050" algn="l"/>
                <a:tab pos="4630738" algn="l"/>
              </a:tabLst>
            </a:pPr>
            <a:r>
              <a:rPr lang="en-US" dirty="0"/>
              <a:t>Overview</a:t>
            </a:r>
          </a:p>
          <a:p>
            <a:pPr>
              <a:tabLst>
                <a:tab pos="4337050" algn="l"/>
                <a:tab pos="4630738" algn="l"/>
              </a:tabLst>
            </a:pPr>
            <a:r>
              <a:rPr lang="en-US" dirty="0"/>
              <a:t>Requirements</a:t>
            </a:r>
          </a:p>
          <a:p>
            <a:pPr>
              <a:tabLst>
                <a:tab pos="4337050" algn="l"/>
                <a:tab pos="4630738" algn="l"/>
              </a:tabLst>
            </a:pPr>
            <a:r>
              <a:rPr lang="en-US" dirty="0" err="1"/>
              <a:t>Biba’s</a:t>
            </a:r>
            <a:r>
              <a:rPr lang="en-US" dirty="0"/>
              <a:t> models</a:t>
            </a:r>
            <a:endParaRPr lang="en-US" dirty="0" smtClean="0"/>
          </a:p>
          <a:p>
            <a:pPr>
              <a:tabLst>
                <a:tab pos="4337050" algn="l"/>
                <a:tab pos="4630738" algn="l"/>
              </a:tabLst>
            </a:pPr>
            <a:r>
              <a:rPr lang="en-US" dirty="0" smtClean="0"/>
              <a:t>Chinese Wall</a:t>
            </a:r>
          </a:p>
          <a:p>
            <a:pPr>
              <a:tabLst>
                <a:tab pos="4337050" algn="l"/>
                <a:tab pos="4630738" algn="l"/>
              </a:tabLst>
            </a:pPr>
            <a:r>
              <a:rPr lang="en-US" dirty="0" smtClean="0"/>
              <a:t>BMA</a:t>
            </a:r>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52D1A128-2DB0-E84E-96DA-DCE64E4E42CD}" type="datetime8">
              <a:rPr lang="en-US"/>
              <a:pPr/>
              <a:t>10/13/10 15:51</a:t>
            </a:fld>
            <a:endParaRPr lang="en-US"/>
          </a:p>
        </p:txBody>
      </p:sp>
      <p:sp>
        <p:nvSpPr>
          <p:cNvPr id="209922" name="Rectangle 2"/>
          <p:cNvSpPr>
            <a:spLocks noGrp="1" noChangeArrowheads="1"/>
          </p:cNvSpPr>
          <p:nvPr>
            <p:ph type="title"/>
          </p:nvPr>
        </p:nvSpPr>
        <p:spPr/>
        <p:txBody>
          <a:bodyPr/>
          <a:lstStyle/>
          <a:p>
            <a:r>
              <a:rPr lang="en-US"/>
              <a:t>Overview</a:t>
            </a:r>
          </a:p>
        </p:txBody>
      </p:sp>
      <p:sp>
        <p:nvSpPr>
          <p:cNvPr id="209923" name="Rectangle 3"/>
          <p:cNvSpPr>
            <a:spLocks noGrp="1" noChangeArrowheads="1"/>
          </p:cNvSpPr>
          <p:nvPr>
            <p:ph type="body" idx="1"/>
          </p:nvPr>
        </p:nvSpPr>
        <p:spPr/>
        <p:txBody>
          <a:bodyPr/>
          <a:lstStyle/>
          <a:p>
            <a:r>
              <a:rPr lang="en-US"/>
              <a:t>Biba’s model</a:t>
            </a:r>
          </a:p>
          <a:p>
            <a:r>
              <a:rPr lang="en-US"/>
              <a:t>Clark-Wilson model</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52D1A128-2DB0-E84E-96DA-DCE64E4E42CD}" type="datetime8">
              <a:rPr lang="en-US"/>
              <a:pPr/>
              <a:t>10/13/10 15:51</a:t>
            </a:fld>
            <a:endParaRPr lang="en-US"/>
          </a:p>
        </p:txBody>
      </p:sp>
      <p:sp>
        <p:nvSpPr>
          <p:cNvPr id="273410" name="Rectangle 2"/>
          <p:cNvSpPr>
            <a:spLocks noGrp="1" noChangeArrowheads="1"/>
          </p:cNvSpPr>
          <p:nvPr>
            <p:ph type="title"/>
          </p:nvPr>
        </p:nvSpPr>
        <p:spPr/>
        <p:txBody>
          <a:bodyPr/>
          <a:lstStyle/>
          <a:p>
            <a:r>
              <a:rPr lang="en-US"/>
              <a:t>“Low water Mark”</a:t>
            </a:r>
          </a:p>
        </p:txBody>
      </p:sp>
      <p:sp>
        <p:nvSpPr>
          <p:cNvPr id="273411" name="Rectangle 3"/>
          <p:cNvSpPr>
            <a:spLocks noGrp="1" noChangeArrowheads="1"/>
          </p:cNvSpPr>
          <p:nvPr>
            <p:ph type="body" idx="1"/>
          </p:nvPr>
        </p:nvSpPr>
        <p:spPr/>
        <p:txBody>
          <a:bodyPr/>
          <a:lstStyle/>
          <a:p>
            <a:r>
              <a:rPr lang="en-US"/>
              <a:t>Low water mark principle:  </a:t>
            </a:r>
          </a:p>
          <a:p>
            <a:pPr lvl="1"/>
            <a:r>
              <a:rPr lang="en-US"/>
              <a:t>the integrity of an object is the lowest level of all the objects that contributed to its creation</a:t>
            </a:r>
          </a:p>
          <a:p>
            <a:r>
              <a:rPr lang="en-US"/>
              <a:t>Biba’s first, and simplest model, was the low water mark model</a:t>
            </a:r>
          </a:p>
          <a:p>
            <a:pPr lvl="1"/>
            <a:r>
              <a:rPr lang="en-US"/>
              <a:t>Tends to be too simplistic</a:t>
            </a:r>
          </a:p>
          <a:p>
            <a:pPr lvl="1"/>
            <a:r>
              <a:rPr lang="en-US"/>
              <a:t>Everything gets contaminated</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52D1A128-2DB0-E84E-96DA-DCE64E4E42CD}" type="datetime8">
              <a:rPr lang="en-US"/>
              <a:pPr/>
              <a:t>10/13/10 15:51</a:t>
            </a:fld>
            <a:endParaRPr lang="en-US"/>
          </a:p>
        </p:txBody>
      </p:sp>
      <p:sp>
        <p:nvSpPr>
          <p:cNvPr id="278530" name="Rectangle 2"/>
          <p:cNvSpPr>
            <a:spLocks noGrp="1" noChangeArrowheads="1"/>
          </p:cNvSpPr>
          <p:nvPr>
            <p:ph type="title"/>
          </p:nvPr>
        </p:nvSpPr>
        <p:spPr/>
        <p:txBody>
          <a:bodyPr/>
          <a:lstStyle/>
          <a:p>
            <a:r>
              <a:rPr lang="en-US"/>
              <a:t>Biba Refinements</a:t>
            </a:r>
          </a:p>
        </p:txBody>
      </p:sp>
      <p:sp>
        <p:nvSpPr>
          <p:cNvPr id="278531" name="Rectangle 3"/>
          <p:cNvSpPr>
            <a:spLocks noGrp="1" noChangeArrowheads="1"/>
          </p:cNvSpPr>
          <p:nvPr>
            <p:ph type="body" idx="1"/>
          </p:nvPr>
        </p:nvSpPr>
        <p:spPr/>
        <p:txBody>
          <a:bodyPr/>
          <a:lstStyle/>
          <a:p>
            <a:r>
              <a:rPr lang="en-US"/>
              <a:t>Ring principle (2nd Biba model)</a:t>
            </a:r>
          </a:p>
          <a:p>
            <a:pPr lvl="1"/>
            <a:r>
              <a:rPr lang="en-US"/>
              <a:t>Allow reads arbitrary untrusted data</a:t>
            </a:r>
          </a:p>
          <a:p>
            <a:pPr lvl="1"/>
            <a:r>
              <a:rPr lang="en-US"/>
              <a:t>Track execution and writes</a:t>
            </a:r>
          </a:p>
          <a:p>
            <a:pPr lvl="2"/>
            <a:r>
              <a:rPr lang="en-US"/>
              <a:t>Execution is seen as a subject creating a new subject at or below current integrity level</a:t>
            </a:r>
          </a:p>
          <a:p>
            <a:pPr lvl="2"/>
            <a:r>
              <a:rPr lang="en-US"/>
              <a:t>Can write at or below current integrity level</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Discussion</a:t>
            </a:r>
            <a:endParaRPr lang="en-US" dirty="0"/>
          </a:p>
        </p:txBody>
      </p:sp>
      <p:sp>
        <p:nvSpPr>
          <p:cNvPr id="3" name="Content Placeholder 2"/>
          <p:cNvSpPr>
            <a:spLocks noGrp="1"/>
          </p:cNvSpPr>
          <p:nvPr>
            <p:ph idx="1"/>
          </p:nvPr>
        </p:nvSpPr>
        <p:spPr/>
        <p:txBody>
          <a:bodyPr/>
          <a:lstStyle/>
          <a:p>
            <a:r>
              <a:rPr lang="en-US" dirty="0" smtClean="0"/>
              <a:t>NY Times article on Information Warfare</a:t>
            </a:r>
          </a:p>
          <a:p>
            <a:r>
              <a:rPr lang="en-US" dirty="0" smtClean="0"/>
              <a:t>Nagaraja and Anderson tech report</a:t>
            </a:r>
          </a:p>
        </p:txBody>
      </p:sp>
      <p:sp>
        <p:nvSpPr>
          <p:cNvPr id="4" name="Date Placeholder 3"/>
          <p:cNvSpPr>
            <a:spLocks noGrp="1"/>
          </p:cNvSpPr>
          <p:nvPr>
            <p:ph type="dt" sz="half" idx="10"/>
          </p:nvPr>
        </p:nvSpPr>
        <p:spPr/>
        <p:txBody>
          <a:bodyPr/>
          <a:lstStyle/>
          <a:p>
            <a:fld id="{8263910F-F18B-3D46-AE8E-287768C0262A}" type="datetime8">
              <a:rPr lang="en-US" smtClean="0"/>
              <a:pPr/>
              <a:t>10/13/10 15:50</a:t>
            </a:fld>
            <a:endParaRPr lang="en-US"/>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52D1A128-2DB0-E84E-96DA-DCE64E4E42CD}" type="datetime8">
              <a:rPr lang="en-US"/>
              <a:pPr/>
              <a:t>10/13/10 15:51</a:t>
            </a:fld>
            <a:endParaRPr lang="en-US"/>
          </a:p>
        </p:txBody>
      </p:sp>
      <p:sp>
        <p:nvSpPr>
          <p:cNvPr id="283650" name="Rectangle 2"/>
          <p:cNvSpPr>
            <a:spLocks noGrp="1" noChangeArrowheads="1"/>
          </p:cNvSpPr>
          <p:nvPr>
            <p:ph type="title"/>
          </p:nvPr>
        </p:nvSpPr>
        <p:spPr/>
        <p:txBody>
          <a:bodyPr/>
          <a:lstStyle/>
          <a:p>
            <a:r>
              <a:rPr lang="en-US" dirty="0" err="1"/>
              <a:t>Biba’s</a:t>
            </a:r>
            <a:r>
              <a:rPr lang="en-US" dirty="0"/>
              <a:t> Strict Integrity model</a:t>
            </a:r>
          </a:p>
        </p:txBody>
      </p:sp>
      <p:sp>
        <p:nvSpPr>
          <p:cNvPr id="283651" name="Rectangle 3"/>
          <p:cNvSpPr>
            <a:spLocks noGrp="1" noChangeArrowheads="1"/>
          </p:cNvSpPr>
          <p:nvPr>
            <p:ph type="body" idx="1"/>
          </p:nvPr>
        </p:nvSpPr>
        <p:spPr/>
        <p:txBody>
          <a:bodyPr/>
          <a:lstStyle/>
          <a:p>
            <a:r>
              <a:rPr lang="en-US" dirty="0"/>
              <a:t>Third </a:t>
            </a:r>
            <a:r>
              <a:rPr lang="en-US" dirty="0" err="1"/>
              <a:t>Biba</a:t>
            </a:r>
            <a:r>
              <a:rPr lang="en-US" dirty="0"/>
              <a:t> model</a:t>
            </a:r>
          </a:p>
          <a:p>
            <a:r>
              <a:rPr lang="en-US" dirty="0"/>
              <a:t>Integrity levels in a lattice (similar to BLP)</a:t>
            </a:r>
          </a:p>
          <a:p>
            <a:pPr lvl="1"/>
            <a:r>
              <a:rPr lang="en-US" dirty="0"/>
              <a:t>Subject can read object if </a:t>
            </a:r>
            <a:r>
              <a:rPr lang="en-US" dirty="0" err="1"/>
              <a:t>i(s</a:t>
            </a:r>
            <a:r>
              <a:rPr lang="en-US" dirty="0"/>
              <a:t>) </a:t>
            </a:r>
            <a:r>
              <a:rPr lang="en-US" dirty="0" err="1">
                <a:sym typeface="Symbol" charset="2"/>
              </a:rPr>
              <a:t></a:t>
            </a:r>
            <a:r>
              <a:rPr lang="en-US" dirty="0">
                <a:sym typeface="Symbol" charset="2"/>
              </a:rPr>
              <a:t> </a:t>
            </a:r>
            <a:r>
              <a:rPr lang="en-US" dirty="0" err="1">
                <a:sym typeface="Symbol" charset="2"/>
              </a:rPr>
              <a:t>i(o</a:t>
            </a:r>
            <a:r>
              <a:rPr lang="en-US" dirty="0">
                <a:sym typeface="Symbol" charset="2"/>
              </a:rPr>
              <a:t>)</a:t>
            </a:r>
          </a:p>
          <a:p>
            <a:pPr lvl="1"/>
            <a:r>
              <a:rPr lang="en-US" dirty="0">
                <a:sym typeface="Symbol" charset="2"/>
              </a:rPr>
              <a:t>Subject can write object if </a:t>
            </a:r>
            <a:r>
              <a:rPr lang="en-US" dirty="0" err="1">
                <a:sym typeface="Symbol" charset="2"/>
              </a:rPr>
              <a:t>i(o</a:t>
            </a:r>
            <a:r>
              <a:rPr lang="en-US" dirty="0">
                <a:sym typeface="Symbol" charset="2"/>
              </a:rPr>
              <a:t>) </a:t>
            </a:r>
            <a:r>
              <a:rPr lang="en-US" dirty="0" err="1">
                <a:sym typeface="Symbol" charset="2"/>
              </a:rPr>
              <a:t></a:t>
            </a:r>
            <a:r>
              <a:rPr lang="en-US" dirty="0">
                <a:sym typeface="Symbol" charset="2"/>
              </a:rPr>
              <a:t> </a:t>
            </a:r>
            <a:r>
              <a:rPr lang="en-US" dirty="0" err="1">
                <a:sym typeface="Symbol" charset="2"/>
              </a:rPr>
              <a:t>i(s</a:t>
            </a:r>
            <a:r>
              <a:rPr lang="en-US" dirty="0">
                <a:sym typeface="Symbol" charset="2"/>
              </a:rPr>
              <a:t>)</a:t>
            </a:r>
          </a:p>
          <a:p>
            <a:pPr lvl="1"/>
            <a:r>
              <a:rPr lang="en-US" dirty="0">
                <a:sym typeface="Symbol" charset="2"/>
              </a:rPr>
              <a:t>Subject s1 can execute s2 if i(s2) </a:t>
            </a:r>
            <a:r>
              <a:rPr lang="en-US" dirty="0" err="1">
                <a:sym typeface="Symbol" charset="2"/>
              </a:rPr>
              <a:t></a:t>
            </a:r>
            <a:r>
              <a:rPr lang="en-US" dirty="0">
                <a:sym typeface="Symbol" charset="2"/>
              </a:rPr>
              <a:t> i(s1)</a:t>
            </a:r>
          </a:p>
          <a:p>
            <a:r>
              <a:rPr lang="en-US" dirty="0">
                <a:sym typeface="Symbol" charset="2"/>
              </a:rPr>
              <a:t>Dual to </a:t>
            </a:r>
            <a:r>
              <a:rPr lang="en-US" dirty="0" smtClean="0">
                <a:sym typeface="Symbol" charset="2"/>
              </a:rPr>
              <a:t>BLP</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Vista Integrity Labels</a:t>
            </a:r>
            <a:endParaRPr lang="en-US" dirty="0"/>
          </a:p>
        </p:txBody>
      </p:sp>
      <p:sp>
        <p:nvSpPr>
          <p:cNvPr id="3" name="Content Placeholder 2"/>
          <p:cNvSpPr>
            <a:spLocks noGrp="1"/>
          </p:cNvSpPr>
          <p:nvPr>
            <p:ph idx="1"/>
          </p:nvPr>
        </p:nvSpPr>
        <p:spPr/>
        <p:txBody>
          <a:bodyPr/>
          <a:lstStyle/>
          <a:p>
            <a:r>
              <a:rPr lang="en-US" sz="2400" dirty="0" smtClean="0"/>
              <a:t>Levels:</a:t>
            </a:r>
          </a:p>
          <a:p>
            <a:pPr lvl="1"/>
            <a:r>
              <a:rPr lang="en-US" sz="2000" dirty="0" smtClean="0"/>
              <a:t>System:  Network services</a:t>
            </a:r>
          </a:p>
          <a:p>
            <a:pPr lvl="1"/>
            <a:r>
              <a:rPr lang="en-US" sz="2000" dirty="0" smtClean="0"/>
              <a:t>High:  Administrators, backup, network configuration, crypto operators</a:t>
            </a:r>
          </a:p>
          <a:p>
            <a:pPr lvl="1"/>
            <a:r>
              <a:rPr lang="en-US" sz="2000" dirty="0" smtClean="0"/>
              <a:t>Medium:  Default</a:t>
            </a:r>
            <a:r>
              <a:rPr lang="en-US" sz="2000" baseline="0" dirty="0" smtClean="0"/>
              <a:t> for file objects</a:t>
            </a:r>
          </a:p>
          <a:p>
            <a:pPr lvl="1"/>
            <a:r>
              <a:rPr lang="en-US" sz="2000" baseline="0" dirty="0" smtClean="0"/>
              <a:t>Low:  Internet explorer and all files it downloads</a:t>
            </a:r>
          </a:p>
          <a:p>
            <a:pPr lvl="0"/>
            <a:r>
              <a:rPr lang="en-US" sz="2400" baseline="0" dirty="0" smtClean="0"/>
              <a:t>Policies</a:t>
            </a:r>
          </a:p>
          <a:p>
            <a:pPr lvl="1"/>
            <a:r>
              <a:rPr lang="en-US" sz="2000" dirty="0" smtClean="0"/>
              <a:t>No write up:  default policy</a:t>
            </a:r>
          </a:p>
          <a:p>
            <a:pPr lvl="1"/>
            <a:r>
              <a:rPr lang="en-US" sz="2000" baseline="0" dirty="0" smtClean="0"/>
              <a:t>No read up</a:t>
            </a:r>
          </a:p>
          <a:p>
            <a:pPr lvl="1"/>
            <a:r>
              <a:rPr lang="en-US" sz="2000" dirty="0" smtClean="0"/>
              <a:t>No execute up</a:t>
            </a:r>
            <a:endParaRPr lang="en-US" sz="2000" baseline="0" dirty="0" smtClean="0"/>
          </a:p>
          <a:p>
            <a:endParaRPr lang="en-US" sz="2400" dirty="0"/>
          </a:p>
        </p:txBody>
      </p:sp>
      <p:sp>
        <p:nvSpPr>
          <p:cNvPr id="4" name="Date Placeholder 3"/>
          <p:cNvSpPr>
            <a:spLocks noGrp="1"/>
          </p:cNvSpPr>
          <p:nvPr>
            <p:ph type="dt" sz="half" idx="10"/>
          </p:nvPr>
        </p:nvSpPr>
        <p:spPr/>
        <p:txBody>
          <a:bodyPr/>
          <a:lstStyle/>
          <a:p>
            <a:fld id="{52D1A128-2DB0-E84E-96DA-DCE64E4E42CD}" type="datetime8">
              <a:rPr lang="en-US" smtClean="0"/>
              <a:pPr/>
              <a:t>10/13/10 15:51</a:t>
            </a:fld>
            <a:endParaRPr lang="en-US"/>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52D1A128-2DB0-E84E-96DA-DCE64E4E42CD}" type="datetime8">
              <a:rPr lang="en-US"/>
              <a:pPr/>
              <a:t>10/13/10 15:54</a:t>
            </a:fld>
            <a:endParaRPr lang="en-US"/>
          </a:p>
        </p:txBody>
      </p:sp>
      <p:sp>
        <p:nvSpPr>
          <p:cNvPr id="216066" name="Rectangle 2"/>
          <p:cNvSpPr>
            <a:spLocks noGrp="1" noChangeArrowheads="1"/>
          </p:cNvSpPr>
          <p:nvPr>
            <p:ph type="title"/>
          </p:nvPr>
        </p:nvSpPr>
        <p:spPr/>
        <p:txBody>
          <a:bodyPr/>
          <a:lstStyle/>
          <a:p>
            <a:r>
              <a:rPr lang="en-US" dirty="0"/>
              <a:t>Intuition for Integrity Levels</a:t>
            </a:r>
          </a:p>
        </p:txBody>
      </p:sp>
      <p:sp>
        <p:nvSpPr>
          <p:cNvPr id="216067" name="Rectangle 3"/>
          <p:cNvSpPr>
            <a:spLocks noGrp="1" noChangeArrowheads="1"/>
          </p:cNvSpPr>
          <p:nvPr>
            <p:ph type="body" idx="1"/>
          </p:nvPr>
        </p:nvSpPr>
        <p:spPr/>
        <p:txBody>
          <a:bodyPr/>
          <a:lstStyle/>
          <a:p>
            <a:pPr>
              <a:lnSpc>
                <a:spcPct val="90000"/>
              </a:lnSpc>
            </a:pPr>
            <a:r>
              <a:rPr lang="en-US"/>
              <a:t>The higher the level, the more confidence</a:t>
            </a:r>
          </a:p>
          <a:p>
            <a:pPr lvl="1">
              <a:lnSpc>
                <a:spcPct val="90000"/>
              </a:lnSpc>
            </a:pPr>
            <a:r>
              <a:rPr lang="en-US"/>
              <a:t>That a program will execute correctly</a:t>
            </a:r>
          </a:p>
          <a:p>
            <a:pPr lvl="1">
              <a:lnSpc>
                <a:spcPct val="90000"/>
              </a:lnSpc>
            </a:pPr>
            <a:r>
              <a:rPr lang="en-US"/>
              <a:t>That data is accurate and/or reliable</a:t>
            </a:r>
          </a:p>
          <a:p>
            <a:pPr>
              <a:lnSpc>
                <a:spcPct val="90000"/>
              </a:lnSpc>
            </a:pPr>
            <a:r>
              <a:rPr lang="en-US"/>
              <a:t>Note relationship between integrity and trustworthiness</a:t>
            </a:r>
          </a:p>
          <a:p>
            <a:pPr>
              <a:lnSpc>
                <a:spcPct val="90000"/>
              </a:lnSpc>
            </a:pPr>
            <a:r>
              <a:rPr lang="en-US"/>
              <a:t>Important point: </a:t>
            </a:r>
            <a:r>
              <a:rPr lang="en-US" i="1"/>
              <a:t>integrity levels are </a:t>
            </a:r>
            <a:r>
              <a:rPr lang="en-US" b="1" i="1"/>
              <a:t>not</a:t>
            </a:r>
            <a:r>
              <a:rPr lang="en-US" i="1"/>
              <a:t> security levels</a:t>
            </a:r>
            <a:endParaRPr lang="en-US"/>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52D1A128-2DB0-E84E-96DA-DCE64E4E42CD}" type="datetime8">
              <a:rPr lang="en-US"/>
              <a:pPr/>
              <a:t>10/13/10 15:54</a:t>
            </a:fld>
            <a:endParaRPr lang="en-US"/>
          </a:p>
        </p:txBody>
      </p:sp>
      <p:sp>
        <p:nvSpPr>
          <p:cNvPr id="218114" name="Rectangle 2"/>
          <p:cNvSpPr>
            <a:spLocks noGrp="1" noChangeArrowheads="1"/>
          </p:cNvSpPr>
          <p:nvPr>
            <p:ph type="title"/>
          </p:nvPr>
        </p:nvSpPr>
        <p:spPr/>
        <p:txBody>
          <a:bodyPr/>
          <a:lstStyle/>
          <a:p>
            <a:r>
              <a:rPr lang="en-US"/>
              <a:t>Biba’s Model</a:t>
            </a:r>
          </a:p>
        </p:txBody>
      </p:sp>
      <p:sp>
        <p:nvSpPr>
          <p:cNvPr id="218115" name="Rectangle 3"/>
          <p:cNvSpPr>
            <a:spLocks noGrp="1" noChangeArrowheads="1"/>
          </p:cNvSpPr>
          <p:nvPr>
            <p:ph type="body" idx="1"/>
          </p:nvPr>
        </p:nvSpPr>
        <p:spPr/>
        <p:txBody>
          <a:bodyPr/>
          <a:lstStyle/>
          <a:p>
            <a:pPr marL="339725" indent="-339725">
              <a:lnSpc>
                <a:spcPct val="90000"/>
              </a:lnSpc>
            </a:pPr>
            <a:r>
              <a:rPr lang="en-US" sz="2400" dirty="0"/>
              <a:t>Similar to Bell-</a:t>
            </a:r>
            <a:r>
              <a:rPr lang="en-US" sz="2400" dirty="0" err="1"/>
              <a:t>LaPadula</a:t>
            </a:r>
            <a:r>
              <a:rPr lang="en-US" sz="2400" dirty="0"/>
              <a:t> model</a:t>
            </a:r>
          </a:p>
          <a:p>
            <a:pPr marL="1223963" lvl="1" indent="-533400">
              <a:lnSpc>
                <a:spcPct val="90000"/>
              </a:lnSpc>
              <a:buFont typeface="Times" charset="0"/>
              <a:buAutoNum type="arabicPeriod"/>
            </a:pPr>
            <a:r>
              <a:rPr lang="en-US" sz="2000" dirty="0"/>
              <a:t> </a:t>
            </a:r>
            <a:r>
              <a:rPr lang="en-US" sz="2000" i="1" dirty="0" err="1"/>
              <a:t>s</a:t>
            </a:r>
            <a:r>
              <a:rPr lang="en-US" sz="2000" dirty="0"/>
              <a:t> </a:t>
            </a:r>
            <a:r>
              <a:rPr lang="en-US" sz="2000" dirty="0" err="1">
                <a:sym typeface="Symbol" charset="2"/>
              </a:rPr>
              <a:t></a:t>
            </a:r>
            <a:r>
              <a:rPr lang="en-US" sz="2000" dirty="0"/>
              <a:t> </a:t>
            </a:r>
            <a:r>
              <a:rPr lang="en-US" sz="2000" i="1" dirty="0"/>
              <a:t>S</a:t>
            </a:r>
            <a:r>
              <a:rPr lang="en-US" sz="2000" dirty="0"/>
              <a:t> can read </a:t>
            </a:r>
            <a:r>
              <a:rPr lang="en-US" sz="2000" i="1" dirty="0" err="1"/>
              <a:t>o</a:t>
            </a:r>
            <a:r>
              <a:rPr lang="en-US" sz="2000" dirty="0"/>
              <a:t> </a:t>
            </a:r>
            <a:r>
              <a:rPr lang="en-US" sz="2000" dirty="0" err="1">
                <a:sym typeface="Symbol" charset="2"/>
              </a:rPr>
              <a:t></a:t>
            </a:r>
            <a:r>
              <a:rPr lang="en-US" sz="2000" dirty="0">
                <a:sym typeface="Symbol" charset="2"/>
              </a:rPr>
              <a:t> </a:t>
            </a:r>
            <a:r>
              <a:rPr lang="en-US" sz="2000" i="1" dirty="0"/>
              <a:t>O</a:t>
            </a:r>
            <a:r>
              <a:rPr lang="en-US" sz="2000" dirty="0"/>
              <a:t> </a:t>
            </a:r>
            <a:r>
              <a:rPr lang="en-US" sz="2000" dirty="0" err="1"/>
              <a:t>iff</a:t>
            </a:r>
            <a:r>
              <a:rPr lang="en-US" sz="2000" dirty="0"/>
              <a:t> </a:t>
            </a:r>
            <a:r>
              <a:rPr lang="en-US" sz="2000" i="1" dirty="0" err="1"/>
              <a:t>i</a:t>
            </a:r>
            <a:r>
              <a:rPr lang="en-US" sz="2000" dirty="0" err="1"/>
              <a:t>(</a:t>
            </a:r>
            <a:r>
              <a:rPr lang="en-US" sz="2000" i="1" dirty="0" err="1"/>
              <a:t>s</a:t>
            </a:r>
            <a:r>
              <a:rPr lang="en-US" sz="2000" dirty="0"/>
              <a:t>) ≤ </a:t>
            </a:r>
            <a:r>
              <a:rPr lang="en-US" sz="2000" i="1" dirty="0" err="1"/>
              <a:t>i</a:t>
            </a:r>
            <a:r>
              <a:rPr lang="en-US" sz="2000" dirty="0" err="1"/>
              <a:t>(</a:t>
            </a:r>
            <a:r>
              <a:rPr lang="en-US" sz="2000" i="1" dirty="0" err="1"/>
              <a:t>o</a:t>
            </a:r>
            <a:r>
              <a:rPr lang="en-US" sz="2000" dirty="0"/>
              <a:t>)</a:t>
            </a:r>
          </a:p>
          <a:p>
            <a:pPr marL="1223963" lvl="1" indent="-533400">
              <a:lnSpc>
                <a:spcPct val="90000"/>
              </a:lnSpc>
              <a:buFont typeface="Times" charset="0"/>
              <a:buAutoNum type="arabicPeriod"/>
            </a:pPr>
            <a:r>
              <a:rPr lang="en-US" sz="2000" dirty="0"/>
              <a:t> </a:t>
            </a:r>
            <a:r>
              <a:rPr lang="en-US" sz="2000" i="1" dirty="0" err="1"/>
              <a:t>s</a:t>
            </a:r>
            <a:r>
              <a:rPr lang="en-US" sz="2000" dirty="0"/>
              <a:t> </a:t>
            </a:r>
            <a:r>
              <a:rPr lang="en-US" sz="2000" dirty="0" err="1">
                <a:sym typeface="Symbol" charset="2"/>
              </a:rPr>
              <a:t></a:t>
            </a:r>
            <a:r>
              <a:rPr lang="en-US" sz="2000" dirty="0"/>
              <a:t> </a:t>
            </a:r>
            <a:r>
              <a:rPr lang="en-US" sz="2000" i="1" dirty="0"/>
              <a:t>S</a:t>
            </a:r>
            <a:r>
              <a:rPr lang="en-US" sz="2000" dirty="0"/>
              <a:t> can write to </a:t>
            </a:r>
            <a:r>
              <a:rPr lang="en-US" sz="2000" i="1" dirty="0" err="1"/>
              <a:t>o</a:t>
            </a:r>
            <a:r>
              <a:rPr lang="en-US" sz="2000" dirty="0"/>
              <a:t> </a:t>
            </a:r>
            <a:r>
              <a:rPr lang="en-US" sz="2000" dirty="0" err="1">
                <a:sym typeface="Symbol" charset="2"/>
              </a:rPr>
              <a:t></a:t>
            </a:r>
            <a:r>
              <a:rPr lang="en-US" sz="2000" dirty="0">
                <a:sym typeface="Symbol" charset="2"/>
              </a:rPr>
              <a:t> </a:t>
            </a:r>
            <a:r>
              <a:rPr lang="en-US" sz="2000" i="1" dirty="0"/>
              <a:t>O</a:t>
            </a:r>
            <a:r>
              <a:rPr lang="en-US" sz="2000" dirty="0"/>
              <a:t> </a:t>
            </a:r>
            <a:r>
              <a:rPr lang="en-US" sz="2000" dirty="0" err="1"/>
              <a:t>iff</a:t>
            </a:r>
            <a:r>
              <a:rPr lang="en-US" sz="2000" dirty="0"/>
              <a:t> </a:t>
            </a:r>
            <a:r>
              <a:rPr lang="en-US" sz="2000" i="1" dirty="0" err="1"/>
              <a:t>i</a:t>
            </a:r>
            <a:r>
              <a:rPr lang="en-US" sz="2000" dirty="0" err="1"/>
              <a:t>(</a:t>
            </a:r>
            <a:r>
              <a:rPr lang="en-US" sz="2000" i="1" dirty="0" err="1"/>
              <a:t>o</a:t>
            </a:r>
            <a:r>
              <a:rPr lang="en-US" sz="2000" dirty="0"/>
              <a:t>) ≤ </a:t>
            </a:r>
            <a:r>
              <a:rPr lang="en-US" sz="2000" i="1" dirty="0" err="1"/>
              <a:t>i</a:t>
            </a:r>
            <a:r>
              <a:rPr lang="en-US" sz="2000" dirty="0" err="1"/>
              <a:t>(</a:t>
            </a:r>
            <a:r>
              <a:rPr lang="en-US" sz="2000" i="1" dirty="0" err="1"/>
              <a:t>s</a:t>
            </a:r>
            <a:r>
              <a:rPr lang="en-US" sz="2000" dirty="0"/>
              <a:t>)</a:t>
            </a:r>
          </a:p>
          <a:p>
            <a:pPr marL="1223963" lvl="1" indent="-533400">
              <a:lnSpc>
                <a:spcPct val="90000"/>
              </a:lnSpc>
              <a:buFont typeface="Times" charset="0"/>
              <a:buAutoNum type="arabicPeriod"/>
            </a:pPr>
            <a:r>
              <a:rPr lang="en-US" sz="2000" dirty="0"/>
              <a:t> </a:t>
            </a:r>
            <a:r>
              <a:rPr lang="en-US" sz="2000" i="1" dirty="0"/>
              <a:t>s</a:t>
            </a:r>
            <a:r>
              <a:rPr lang="en-US" sz="2000" baseline="-25000" dirty="0"/>
              <a:t>1</a:t>
            </a:r>
            <a:r>
              <a:rPr lang="en-US" sz="2000" dirty="0"/>
              <a:t> </a:t>
            </a:r>
            <a:r>
              <a:rPr lang="en-US" sz="2000" dirty="0" err="1">
                <a:sym typeface="Symbol" charset="2"/>
              </a:rPr>
              <a:t></a:t>
            </a:r>
            <a:r>
              <a:rPr lang="en-US" sz="2000" dirty="0">
                <a:sym typeface="Symbol" charset="2"/>
              </a:rPr>
              <a:t> </a:t>
            </a:r>
            <a:r>
              <a:rPr lang="en-US" sz="2000" i="1" dirty="0"/>
              <a:t>S</a:t>
            </a:r>
            <a:r>
              <a:rPr lang="en-US" sz="2000" dirty="0"/>
              <a:t> can execute </a:t>
            </a:r>
            <a:r>
              <a:rPr lang="en-US" sz="2000" i="1" dirty="0"/>
              <a:t>s</a:t>
            </a:r>
            <a:r>
              <a:rPr lang="en-US" sz="2000" baseline="-25000" dirty="0"/>
              <a:t>2</a:t>
            </a:r>
            <a:r>
              <a:rPr lang="en-US" sz="2000" dirty="0"/>
              <a:t> </a:t>
            </a:r>
            <a:r>
              <a:rPr lang="en-US" sz="2000" dirty="0" err="1">
                <a:sym typeface="Symbol" charset="2"/>
              </a:rPr>
              <a:t></a:t>
            </a:r>
            <a:r>
              <a:rPr lang="en-US" sz="2000" dirty="0">
                <a:sym typeface="Symbol" charset="2"/>
              </a:rPr>
              <a:t> </a:t>
            </a:r>
            <a:r>
              <a:rPr lang="en-US" sz="2000" i="1" dirty="0"/>
              <a:t>S</a:t>
            </a:r>
            <a:r>
              <a:rPr lang="en-US" sz="2000" dirty="0"/>
              <a:t> </a:t>
            </a:r>
            <a:r>
              <a:rPr lang="en-US" sz="2000" dirty="0" err="1"/>
              <a:t>iff</a:t>
            </a:r>
            <a:r>
              <a:rPr lang="en-US" sz="2000" dirty="0"/>
              <a:t> </a:t>
            </a:r>
            <a:r>
              <a:rPr lang="en-US" sz="2000" i="1" dirty="0"/>
              <a:t>i</a:t>
            </a:r>
            <a:r>
              <a:rPr lang="en-US" sz="2000" dirty="0"/>
              <a:t>(</a:t>
            </a:r>
            <a:r>
              <a:rPr lang="en-US" sz="2000" i="1" dirty="0"/>
              <a:t>s</a:t>
            </a:r>
            <a:r>
              <a:rPr lang="en-US" sz="2000" baseline="-25000" dirty="0"/>
              <a:t>2</a:t>
            </a:r>
            <a:r>
              <a:rPr lang="en-US" sz="2000" dirty="0"/>
              <a:t>) ≤ </a:t>
            </a:r>
            <a:r>
              <a:rPr lang="en-US" sz="2000" i="1" dirty="0"/>
              <a:t>i</a:t>
            </a:r>
            <a:r>
              <a:rPr lang="en-US" sz="2000" dirty="0"/>
              <a:t>(</a:t>
            </a:r>
            <a:r>
              <a:rPr lang="en-US" sz="2000" i="1" dirty="0"/>
              <a:t>s</a:t>
            </a:r>
            <a:r>
              <a:rPr lang="en-US" sz="2000" baseline="-25000" dirty="0"/>
              <a:t>1</a:t>
            </a:r>
            <a:r>
              <a:rPr lang="en-US" sz="2000" dirty="0"/>
              <a:t>)</a:t>
            </a:r>
          </a:p>
          <a:p>
            <a:pPr marL="339725" indent="-339725">
              <a:lnSpc>
                <a:spcPct val="90000"/>
              </a:lnSpc>
            </a:pPr>
            <a:r>
              <a:rPr lang="en-US" sz="2400" dirty="0"/>
              <a:t>Add compartments and discretionary controls to get full dual of Bell-</a:t>
            </a:r>
            <a:r>
              <a:rPr lang="en-US" sz="2400" dirty="0" err="1"/>
              <a:t>LaPadula</a:t>
            </a:r>
            <a:r>
              <a:rPr lang="en-US" sz="2400" dirty="0"/>
              <a:t> model</a:t>
            </a:r>
          </a:p>
          <a:p>
            <a:pPr marL="339725" indent="-339725">
              <a:lnSpc>
                <a:spcPct val="90000"/>
              </a:lnSpc>
            </a:pPr>
            <a:r>
              <a:rPr lang="en-US" sz="2400" dirty="0"/>
              <a:t>Information flow result holds</a:t>
            </a:r>
          </a:p>
          <a:p>
            <a:pPr marL="1223963" lvl="1" indent="-533400">
              <a:lnSpc>
                <a:spcPct val="90000"/>
              </a:lnSpc>
            </a:pPr>
            <a:r>
              <a:rPr lang="en-US" sz="2000" dirty="0"/>
              <a:t>Different proof, </a:t>
            </a:r>
            <a:r>
              <a:rPr lang="en-US" sz="2000" dirty="0" smtClean="0"/>
              <a:t>though</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Vista and </a:t>
            </a:r>
            <a:r>
              <a:rPr lang="en-US" dirty="0" err="1" smtClean="0"/>
              <a:t>Biba</a:t>
            </a:r>
            <a:endParaRPr lang="en-US" dirty="0"/>
          </a:p>
        </p:txBody>
      </p:sp>
      <p:sp>
        <p:nvSpPr>
          <p:cNvPr id="3" name="Content Placeholder 2"/>
          <p:cNvSpPr>
            <a:spLocks noGrp="1"/>
          </p:cNvSpPr>
          <p:nvPr>
            <p:ph idx="1"/>
          </p:nvPr>
        </p:nvSpPr>
        <p:spPr/>
        <p:txBody>
          <a:bodyPr/>
          <a:lstStyle/>
          <a:p>
            <a:r>
              <a:rPr lang="en-US" dirty="0" smtClean="0"/>
              <a:t>Which Vista Policies are consistent with </a:t>
            </a:r>
            <a:r>
              <a:rPr lang="en-US" dirty="0" err="1" smtClean="0"/>
              <a:t>Biba</a:t>
            </a:r>
            <a:r>
              <a:rPr lang="en-US" dirty="0" smtClean="0"/>
              <a:t>?</a:t>
            </a:r>
          </a:p>
          <a:p>
            <a:pPr lvl="1"/>
            <a:r>
              <a:rPr lang="en-US" sz="2800" baseline="0" dirty="0" smtClean="0">
                <a:solidFill>
                  <a:schemeClr val="tx1"/>
                </a:solidFill>
                <a:latin typeface="+mn-lt"/>
                <a:ea typeface="+mn-ea"/>
                <a:cs typeface="+mn-cs"/>
              </a:rPr>
              <a:t>Policies</a:t>
            </a:r>
            <a:endParaRPr lang="en-US" sz="2800" dirty="0" smtClean="0"/>
          </a:p>
          <a:p>
            <a:pPr lvl="2"/>
            <a:r>
              <a:rPr lang="en-US" sz="2400" dirty="0" smtClean="0">
                <a:solidFill>
                  <a:schemeClr val="tx1"/>
                </a:solidFill>
                <a:latin typeface="+mn-lt"/>
                <a:ea typeface="+mn-ea"/>
                <a:cs typeface="+mn-cs"/>
              </a:rPr>
              <a:t>No write up:  </a:t>
            </a:r>
            <a:endParaRPr lang="en-US" dirty="0" smtClean="0"/>
          </a:p>
          <a:p>
            <a:pPr lvl="2"/>
            <a:r>
              <a:rPr lang="en-US" sz="2400" baseline="0" dirty="0" smtClean="0">
                <a:solidFill>
                  <a:schemeClr val="tx1"/>
                </a:solidFill>
                <a:latin typeface="+mn-lt"/>
                <a:ea typeface="+mn-ea"/>
                <a:cs typeface="+mn-cs"/>
              </a:rPr>
              <a:t>No read up</a:t>
            </a:r>
            <a:endParaRPr lang="en-US" dirty="0" smtClean="0"/>
          </a:p>
          <a:p>
            <a:pPr lvl="2"/>
            <a:r>
              <a:rPr lang="en-US" sz="2400" dirty="0" smtClean="0">
                <a:solidFill>
                  <a:schemeClr val="tx1"/>
                </a:solidFill>
                <a:latin typeface="+mn-lt"/>
                <a:ea typeface="+mn-ea"/>
                <a:cs typeface="+mn-cs"/>
              </a:rPr>
              <a:t>No execute up</a:t>
            </a:r>
            <a:endParaRPr lang="en-US" sz="2400" baseline="0" dirty="0" smtClean="0">
              <a:solidFill>
                <a:schemeClr val="tx1"/>
              </a:solidFill>
              <a:latin typeface="+mn-lt"/>
              <a:ea typeface="+mn-ea"/>
              <a:cs typeface="+mn-cs"/>
            </a:endParaRPr>
          </a:p>
          <a:p>
            <a:endParaRPr lang="en-US" dirty="0"/>
          </a:p>
        </p:txBody>
      </p:sp>
      <p:sp>
        <p:nvSpPr>
          <p:cNvPr id="4" name="Date Placeholder 3"/>
          <p:cNvSpPr>
            <a:spLocks noGrp="1"/>
          </p:cNvSpPr>
          <p:nvPr>
            <p:ph type="dt" sz="half" idx="10"/>
          </p:nvPr>
        </p:nvSpPr>
        <p:spPr/>
        <p:txBody>
          <a:bodyPr/>
          <a:lstStyle/>
          <a:p>
            <a:fld id="{52D1A128-2DB0-E84E-96DA-DCE64E4E42CD}" type="datetime8">
              <a:rPr lang="en-US" smtClean="0"/>
              <a:pPr/>
              <a:t>10/13/10 15:52</a:t>
            </a:fld>
            <a:endParaRPr lang="en-US"/>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0" name="Date Placeholder 3"/>
          <p:cNvSpPr>
            <a:spLocks noGrp="1"/>
          </p:cNvSpPr>
          <p:nvPr>
            <p:ph type="dt" sz="half" idx="10"/>
          </p:nvPr>
        </p:nvSpPr>
        <p:spPr/>
        <p:txBody>
          <a:bodyPr/>
          <a:lstStyle/>
          <a:p>
            <a:fld id="{52D1A128-2DB0-E84E-96DA-DCE64E4E42CD}" type="datetime8">
              <a:rPr lang="en-US"/>
              <a:pPr/>
              <a:t>10/13/10 15:52</a:t>
            </a:fld>
            <a:endParaRPr lang="en-US"/>
          </a:p>
        </p:txBody>
      </p:sp>
      <p:sp>
        <p:nvSpPr>
          <p:cNvPr id="222210" name="Rectangle 2"/>
          <p:cNvSpPr>
            <a:spLocks noGrp="1" noChangeArrowheads="1"/>
          </p:cNvSpPr>
          <p:nvPr>
            <p:ph type="title"/>
          </p:nvPr>
        </p:nvSpPr>
        <p:spPr/>
        <p:txBody>
          <a:bodyPr/>
          <a:lstStyle/>
          <a:p>
            <a:r>
              <a:rPr lang="en-US" dirty="0"/>
              <a:t>Voting Machine with </a:t>
            </a:r>
            <a:r>
              <a:rPr lang="en-US" dirty="0" err="1"/>
              <a:t>Biba</a:t>
            </a:r>
            <a:endParaRPr lang="en-US" dirty="0"/>
          </a:p>
        </p:txBody>
      </p:sp>
      <p:sp>
        <p:nvSpPr>
          <p:cNvPr id="222211" name="Rectangle 3"/>
          <p:cNvSpPr>
            <a:spLocks noGrp="1" noChangeArrowheads="1"/>
          </p:cNvSpPr>
          <p:nvPr>
            <p:ph type="body" idx="1"/>
          </p:nvPr>
        </p:nvSpPr>
        <p:spPr>
          <a:xfrm>
            <a:off x="381000" y="5181600"/>
            <a:ext cx="7772400" cy="838200"/>
          </a:xfrm>
        </p:spPr>
        <p:txBody>
          <a:bodyPr/>
          <a:lstStyle/>
          <a:p>
            <a:r>
              <a:rPr lang="en-US"/>
              <a:t>Subjects?  Objects?  Integrity Levels?</a:t>
            </a:r>
          </a:p>
        </p:txBody>
      </p:sp>
      <p:grpSp>
        <p:nvGrpSpPr>
          <p:cNvPr id="222212" name="Group 4"/>
          <p:cNvGrpSpPr>
            <a:grpSpLocks/>
          </p:cNvGrpSpPr>
          <p:nvPr/>
        </p:nvGrpSpPr>
        <p:grpSpPr bwMode="auto">
          <a:xfrm>
            <a:off x="685800" y="1447800"/>
            <a:ext cx="7772400" cy="3581400"/>
            <a:chOff x="288" y="1056"/>
            <a:chExt cx="5376" cy="2880"/>
          </a:xfrm>
        </p:grpSpPr>
        <p:sp>
          <p:nvSpPr>
            <p:cNvPr id="222213" name="Rectangle 5"/>
            <p:cNvSpPr>
              <a:spLocks noChangeArrowheads="1"/>
            </p:cNvSpPr>
            <p:nvPr/>
          </p:nvSpPr>
          <p:spPr bwMode="auto">
            <a:xfrm>
              <a:off x="288" y="1056"/>
              <a:ext cx="2304" cy="2880"/>
            </a:xfrm>
            <a:prstGeom prst="rect">
              <a:avLst/>
            </a:prstGeom>
            <a:solidFill>
              <a:srgbClr val="00FF00"/>
            </a:solidFill>
            <a:ln w="9525">
              <a:solidFill>
                <a:schemeClr val="tx1"/>
              </a:solidFill>
              <a:miter lim="800000"/>
              <a:headEnd/>
              <a:tailEnd/>
            </a:ln>
            <a:effectLst/>
          </p:spPr>
          <p:txBody>
            <a:bodyPr wrap="none" anchor="ctr">
              <a:prstTxWarp prst="textNoShape">
                <a:avLst/>
              </a:prstTxWarp>
            </a:bodyPr>
            <a:lstStyle/>
            <a:p>
              <a:endParaRPr lang="en-US"/>
            </a:p>
          </p:txBody>
        </p:sp>
        <p:sp>
          <p:nvSpPr>
            <p:cNvPr id="222214" name="Rectangle 6"/>
            <p:cNvSpPr>
              <a:spLocks noChangeArrowheads="1"/>
            </p:cNvSpPr>
            <p:nvPr/>
          </p:nvSpPr>
          <p:spPr bwMode="auto">
            <a:xfrm>
              <a:off x="2592" y="1056"/>
              <a:ext cx="1440" cy="2880"/>
            </a:xfrm>
            <a:prstGeom prst="rect">
              <a:avLst/>
            </a:prstGeom>
            <a:solidFill>
              <a:srgbClr val="FFFF00">
                <a:alpha val="99001"/>
              </a:srgbClr>
            </a:solidFill>
            <a:ln w="9525">
              <a:solidFill>
                <a:schemeClr val="tx1"/>
              </a:solidFill>
              <a:miter lim="800000"/>
              <a:headEnd/>
              <a:tailEnd/>
            </a:ln>
            <a:effectLst/>
          </p:spPr>
          <p:txBody>
            <a:bodyPr wrap="none" anchor="ctr">
              <a:prstTxWarp prst="textNoShape">
                <a:avLst/>
              </a:prstTxWarp>
            </a:bodyPr>
            <a:lstStyle/>
            <a:p>
              <a:pPr algn="ctr"/>
              <a:endParaRPr lang="en-US"/>
            </a:p>
          </p:txBody>
        </p:sp>
        <p:sp>
          <p:nvSpPr>
            <p:cNvPr id="222215" name="Rectangle 7"/>
            <p:cNvSpPr>
              <a:spLocks noChangeArrowheads="1"/>
            </p:cNvSpPr>
            <p:nvPr/>
          </p:nvSpPr>
          <p:spPr bwMode="auto">
            <a:xfrm>
              <a:off x="4032" y="1056"/>
              <a:ext cx="1632" cy="2880"/>
            </a:xfrm>
            <a:prstGeom prst="rect">
              <a:avLst/>
            </a:prstGeom>
            <a:solidFill>
              <a:srgbClr val="FF0000">
                <a:alpha val="99001"/>
              </a:srgbClr>
            </a:solidFill>
            <a:ln w="9525">
              <a:solidFill>
                <a:schemeClr val="tx1"/>
              </a:solidFill>
              <a:miter lim="800000"/>
              <a:headEnd/>
              <a:tailEnd/>
            </a:ln>
            <a:effectLst/>
          </p:spPr>
          <p:txBody>
            <a:bodyPr wrap="none" anchor="ctr">
              <a:prstTxWarp prst="textNoShape">
                <a:avLst/>
              </a:prstTxWarp>
            </a:bodyPr>
            <a:lstStyle/>
            <a:p>
              <a:pPr algn="ctr"/>
              <a:endParaRPr lang="en-US"/>
            </a:p>
          </p:txBody>
        </p:sp>
        <p:sp>
          <p:nvSpPr>
            <p:cNvPr id="222216" name="Rectangle 8"/>
            <p:cNvSpPr>
              <a:spLocks noChangeArrowheads="1"/>
            </p:cNvSpPr>
            <p:nvPr/>
          </p:nvSpPr>
          <p:spPr bwMode="auto">
            <a:xfrm>
              <a:off x="576" y="2544"/>
              <a:ext cx="528" cy="576"/>
            </a:xfrm>
            <a:prstGeom prst="rect">
              <a:avLst/>
            </a:prstGeom>
            <a:solidFill>
              <a:schemeClr val="accent1"/>
            </a:solidFill>
            <a:ln w="9525">
              <a:solidFill>
                <a:schemeClr val="tx1"/>
              </a:solidFill>
              <a:miter lim="800000"/>
              <a:headEnd/>
              <a:tailEnd/>
            </a:ln>
            <a:effectLst/>
          </p:spPr>
          <p:txBody>
            <a:bodyPr wrap="none" anchor="ctr">
              <a:prstTxWarp prst="textNoShape">
                <a:avLst/>
              </a:prstTxWarp>
            </a:bodyPr>
            <a:lstStyle/>
            <a:p>
              <a:pPr algn="ctr"/>
              <a:r>
                <a:rPr lang="en-US" sz="1800"/>
                <a:t>Touch </a:t>
              </a:r>
              <a:br>
                <a:rPr lang="en-US" sz="1800"/>
              </a:br>
              <a:r>
                <a:rPr lang="en-US" sz="1800"/>
                <a:t>Screen</a:t>
              </a:r>
              <a:endParaRPr lang="en-US"/>
            </a:p>
          </p:txBody>
        </p:sp>
        <p:sp>
          <p:nvSpPr>
            <p:cNvPr id="222217" name="Rectangle 9"/>
            <p:cNvSpPr>
              <a:spLocks noChangeArrowheads="1"/>
            </p:cNvSpPr>
            <p:nvPr/>
          </p:nvSpPr>
          <p:spPr bwMode="auto">
            <a:xfrm>
              <a:off x="1200" y="2544"/>
              <a:ext cx="672" cy="576"/>
            </a:xfrm>
            <a:prstGeom prst="rect">
              <a:avLst/>
            </a:prstGeom>
            <a:solidFill>
              <a:schemeClr val="accent1"/>
            </a:solidFill>
            <a:ln w="9525">
              <a:solidFill>
                <a:schemeClr val="tx1"/>
              </a:solidFill>
              <a:miter lim="800000"/>
              <a:headEnd/>
              <a:tailEnd/>
            </a:ln>
            <a:effectLst/>
          </p:spPr>
          <p:txBody>
            <a:bodyPr wrap="none" anchor="ctr">
              <a:prstTxWarp prst="textNoShape">
                <a:avLst/>
              </a:prstTxWarp>
            </a:bodyPr>
            <a:lstStyle/>
            <a:p>
              <a:pPr algn="ctr"/>
              <a:r>
                <a:rPr lang="en-US" sz="1800"/>
                <a:t>Smart</a:t>
              </a:r>
              <a:br>
                <a:rPr lang="en-US" sz="1800"/>
              </a:br>
              <a:r>
                <a:rPr lang="en-US" sz="1800"/>
                <a:t>Card</a:t>
              </a:r>
              <a:br>
                <a:rPr lang="en-US" sz="1800"/>
              </a:br>
              <a:r>
                <a:rPr lang="en-US" sz="1800"/>
                <a:t>Reader</a:t>
              </a:r>
              <a:endParaRPr lang="en-US"/>
            </a:p>
          </p:txBody>
        </p:sp>
        <p:sp>
          <p:nvSpPr>
            <p:cNvPr id="222218" name="Rectangle 10"/>
            <p:cNvSpPr>
              <a:spLocks noChangeArrowheads="1"/>
            </p:cNvSpPr>
            <p:nvPr/>
          </p:nvSpPr>
          <p:spPr bwMode="auto">
            <a:xfrm>
              <a:off x="1968" y="2544"/>
              <a:ext cx="528" cy="576"/>
            </a:xfrm>
            <a:prstGeom prst="rect">
              <a:avLst/>
            </a:prstGeom>
            <a:solidFill>
              <a:schemeClr val="accent1"/>
            </a:solidFill>
            <a:ln w="9525">
              <a:solidFill>
                <a:schemeClr val="tx1"/>
              </a:solidFill>
              <a:miter lim="800000"/>
              <a:headEnd/>
              <a:tailEnd/>
            </a:ln>
            <a:effectLst/>
          </p:spPr>
          <p:txBody>
            <a:bodyPr wrap="none" anchor="ctr">
              <a:prstTxWarp prst="textNoShape">
                <a:avLst/>
              </a:prstTxWarp>
            </a:bodyPr>
            <a:lstStyle/>
            <a:p>
              <a:pPr algn="ctr"/>
              <a:r>
                <a:rPr lang="en-US" sz="1800"/>
                <a:t>Audio </a:t>
              </a:r>
            </a:p>
            <a:p>
              <a:pPr algn="ctr"/>
              <a:r>
                <a:rPr lang="en-US" sz="1800"/>
                <a:t>jack</a:t>
              </a:r>
              <a:endParaRPr lang="en-US"/>
            </a:p>
          </p:txBody>
        </p:sp>
        <p:sp>
          <p:nvSpPr>
            <p:cNvPr id="222219" name="Rectangle 11"/>
            <p:cNvSpPr>
              <a:spLocks noChangeArrowheads="1"/>
            </p:cNvSpPr>
            <p:nvPr/>
          </p:nvSpPr>
          <p:spPr bwMode="auto">
            <a:xfrm>
              <a:off x="2640" y="2544"/>
              <a:ext cx="672" cy="576"/>
            </a:xfrm>
            <a:prstGeom prst="rect">
              <a:avLst/>
            </a:prstGeom>
            <a:solidFill>
              <a:schemeClr val="accent1"/>
            </a:solidFill>
            <a:ln w="9525">
              <a:solidFill>
                <a:schemeClr val="tx1"/>
              </a:solidFill>
              <a:miter lim="800000"/>
              <a:headEnd/>
              <a:tailEnd/>
            </a:ln>
            <a:effectLst/>
          </p:spPr>
          <p:txBody>
            <a:bodyPr wrap="none" anchor="ctr">
              <a:prstTxWarp prst="textNoShape">
                <a:avLst/>
              </a:prstTxWarp>
            </a:bodyPr>
            <a:lstStyle/>
            <a:p>
              <a:pPr algn="ctr"/>
              <a:r>
                <a:rPr lang="en-US" sz="1800"/>
                <a:t>Removable</a:t>
              </a:r>
              <a:br>
                <a:rPr lang="en-US" sz="1800"/>
              </a:br>
              <a:r>
                <a:rPr lang="en-US" sz="1800"/>
                <a:t>Flash</a:t>
              </a:r>
              <a:endParaRPr lang="en-US"/>
            </a:p>
          </p:txBody>
        </p:sp>
        <p:sp>
          <p:nvSpPr>
            <p:cNvPr id="222220" name="Rectangle 12"/>
            <p:cNvSpPr>
              <a:spLocks noChangeArrowheads="1"/>
            </p:cNvSpPr>
            <p:nvPr/>
          </p:nvSpPr>
          <p:spPr bwMode="auto">
            <a:xfrm>
              <a:off x="3408" y="2544"/>
              <a:ext cx="576" cy="576"/>
            </a:xfrm>
            <a:prstGeom prst="rect">
              <a:avLst/>
            </a:prstGeom>
            <a:solidFill>
              <a:schemeClr val="accent1"/>
            </a:solidFill>
            <a:ln w="9525">
              <a:solidFill>
                <a:schemeClr val="tx1"/>
              </a:solidFill>
              <a:miter lim="800000"/>
              <a:headEnd/>
              <a:tailEnd/>
            </a:ln>
            <a:effectLst/>
          </p:spPr>
          <p:txBody>
            <a:bodyPr wrap="none" anchor="ctr">
              <a:prstTxWarp prst="textNoShape">
                <a:avLst/>
              </a:prstTxWarp>
            </a:bodyPr>
            <a:lstStyle/>
            <a:p>
              <a:pPr algn="ctr"/>
              <a:r>
                <a:rPr lang="en-US" sz="1800"/>
                <a:t>Printer</a:t>
              </a:r>
              <a:endParaRPr lang="en-US"/>
            </a:p>
          </p:txBody>
        </p:sp>
        <p:sp>
          <p:nvSpPr>
            <p:cNvPr id="222221" name="Rectangle 13"/>
            <p:cNvSpPr>
              <a:spLocks noChangeArrowheads="1"/>
            </p:cNvSpPr>
            <p:nvPr/>
          </p:nvSpPr>
          <p:spPr bwMode="auto">
            <a:xfrm>
              <a:off x="4080" y="2544"/>
              <a:ext cx="672" cy="576"/>
            </a:xfrm>
            <a:prstGeom prst="rect">
              <a:avLst/>
            </a:prstGeom>
            <a:solidFill>
              <a:schemeClr val="accent1"/>
            </a:solidFill>
            <a:ln w="9525">
              <a:solidFill>
                <a:schemeClr val="tx1"/>
              </a:solidFill>
              <a:miter lim="800000"/>
              <a:headEnd/>
              <a:tailEnd/>
            </a:ln>
            <a:effectLst/>
          </p:spPr>
          <p:txBody>
            <a:bodyPr wrap="none" anchor="ctr">
              <a:prstTxWarp prst="textNoShape">
                <a:avLst/>
              </a:prstTxWarp>
            </a:bodyPr>
            <a:lstStyle/>
            <a:p>
              <a:pPr algn="ctr"/>
              <a:r>
                <a:rPr lang="en-US" sz="1800"/>
                <a:t>On-board</a:t>
              </a:r>
              <a:br>
                <a:rPr lang="en-US" sz="1800"/>
              </a:br>
              <a:r>
                <a:rPr lang="en-US" sz="1800"/>
                <a:t>Flash</a:t>
              </a:r>
              <a:endParaRPr lang="en-US"/>
            </a:p>
          </p:txBody>
        </p:sp>
        <p:sp>
          <p:nvSpPr>
            <p:cNvPr id="222222" name="Rectangle 14"/>
            <p:cNvSpPr>
              <a:spLocks noChangeArrowheads="1"/>
            </p:cNvSpPr>
            <p:nvPr/>
          </p:nvSpPr>
          <p:spPr bwMode="auto">
            <a:xfrm>
              <a:off x="4800" y="2544"/>
              <a:ext cx="672" cy="576"/>
            </a:xfrm>
            <a:prstGeom prst="rect">
              <a:avLst/>
            </a:prstGeom>
            <a:solidFill>
              <a:schemeClr val="accent1"/>
            </a:solidFill>
            <a:ln w="9525">
              <a:solidFill>
                <a:schemeClr val="tx1"/>
              </a:solidFill>
              <a:miter lim="800000"/>
              <a:headEnd/>
              <a:tailEnd/>
            </a:ln>
            <a:effectLst/>
          </p:spPr>
          <p:txBody>
            <a:bodyPr wrap="none" anchor="ctr">
              <a:prstTxWarp prst="textNoShape">
                <a:avLst/>
              </a:prstTxWarp>
            </a:bodyPr>
            <a:lstStyle/>
            <a:p>
              <a:pPr algn="ctr"/>
              <a:r>
                <a:rPr lang="en-US" sz="1800"/>
                <a:t>EPROM</a:t>
              </a:r>
              <a:endParaRPr lang="en-US"/>
            </a:p>
          </p:txBody>
        </p:sp>
        <p:sp>
          <p:nvSpPr>
            <p:cNvPr id="222223" name="Rectangle 15"/>
            <p:cNvSpPr>
              <a:spLocks noChangeArrowheads="1"/>
            </p:cNvSpPr>
            <p:nvPr/>
          </p:nvSpPr>
          <p:spPr bwMode="auto">
            <a:xfrm>
              <a:off x="4896" y="1440"/>
              <a:ext cx="672" cy="576"/>
            </a:xfrm>
            <a:prstGeom prst="rect">
              <a:avLst/>
            </a:prstGeom>
            <a:solidFill>
              <a:schemeClr val="accent1"/>
            </a:solidFill>
            <a:ln w="9525">
              <a:solidFill>
                <a:schemeClr val="tx1"/>
              </a:solidFill>
              <a:miter lim="800000"/>
              <a:headEnd/>
              <a:tailEnd/>
            </a:ln>
            <a:effectLst/>
          </p:spPr>
          <p:txBody>
            <a:bodyPr wrap="none" anchor="ctr">
              <a:prstTxWarp prst="textNoShape">
                <a:avLst/>
              </a:prstTxWarp>
            </a:bodyPr>
            <a:lstStyle/>
            <a:p>
              <a:pPr algn="ctr"/>
              <a:r>
                <a:rPr lang="en-US" sz="1800"/>
                <a:t>RAM</a:t>
              </a:r>
              <a:endParaRPr lang="en-US"/>
            </a:p>
          </p:txBody>
        </p:sp>
        <p:sp>
          <p:nvSpPr>
            <p:cNvPr id="222224" name="Rectangle 16"/>
            <p:cNvSpPr>
              <a:spLocks noChangeArrowheads="1"/>
            </p:cNvSpPr>
            <p:nvPr/>
          </p:nvSpPr>
          <p:spPr bwMode="auto">
            <a:xfrm>
              <a:off x="4128" y="1440"/>
              <a:ext cx="672" cy="576"/>
            </a:xfrm>
            <a:prstGeom prst="rect">
              <a:avLst/>
            </a:prstGeom>
            <a:solidFill>
              <a:schemeClr val="accent1"/>
            </a:solidFill>
            <a:ln w="12700">
              <a:solidFill>
                <a:schemeClr val="tx1"/>
              </a:solidFill>
              <a:miter lim="800000"/>
              <a:headEnd/>
              <a:tailEnd/>
            </a:ln>
            <a:effectLst/>
          </p:spPr>
          <p:txBody>
            <a:bodyPr wrap="none" anchor="ctr">
              <a:prstTxWarp prst="textNoShape">
                <a:avLst/>
              </a:prstTxWarp>
            </a:bodyPr>
            <a:lstStyle/>
            <a:p>
              <a:pPr algn="ctr"/>
              <a:r>
                <a:rPr lang="en-US" sz="1800"/>
                <a:t>Processor</a:t>
              </a:r>
              <a:endParaRPr lang="en-US"/>
            </a:p>
          </p:txBody>
        </p:sp>
        <p:sp>
          <p:nvSpPr>
            <p:cNvPr id="222225" name="Line 17"/>
            <p:cNvSpPr>
              <a:spLocks noChangeShapeType="1"/>
            </p:cNvSpPr>
            <p:nvPr/>
          </p:nvSpPr>
          <p:spPr bwMode="auto">
            <a:xfrm>
              <a:off x="336" y="2256"/>
              <a:ext cx="5232" cy="0"/>
            </a:xfrm>
            <a:prstGeom prst="line">
              <a:avLst/>
            </a:prstGeom>
            <a:noFill/>
            <a:ln w="76200" cmpd="tri">
              <a:solidFill>
                <a:schemeClr val="tx1"/>
              </a:solidFill>
              <a:round/>
              <a:headEnd/>
              <a:tailEnd/>
            </a:ln>
            <a:effectLst/>
          </p:spPr>
          <p:txBody>
            <a:bodyPr wrap="none" anchor="ctr">
              <a:prstTxWarp prst="textNoShape">
                <a:avLst/>
              </a:prstTxWarp>
            </a:bodyPr>
            <a:lstStyle/>
            <a:p>
              <a:endParaRPr lang="en-US"/>
            </a:p>
          </p:txBody>
        </p:sp>
        <p:sp>
          <p:nvSpPr>
            <p:cNvPr id="222226" name="Line 18"/>
            <p:cNvSpPr>
              <a:spLocks noChangeShapeType="1"/>
            </p:cNvSpPr>
            <p:nvPr/>
          </p:nvSpPr>
          <p:spPr bwMode="auto">
            <a:xfrm flipV="1">
              <a:off x="816" y="2256"/>
              <a:ext cx="0" cy="288"/>
            </a:xfrm>
            <a:prstGeom prst="line">
              <a:avLst/>
            </a:prstGeom>
            <a:noFill/>
            <a:ln w="38100" cmpd="dbl">
              <a:solidFill>
                <a:schemeClr val="tx1"/>
              </a:solidFill>
              <a:round/>
              <a:headEnd type="triangle" w="med" len="med"/>
              <a:tailEnd type="triangle" w="med" len="med"/>
            </a:ln>
            <a:effectLst/>
          </p:spPr>
          <p:txBody>
            <a:bodyPr wrap="none" anchor="ctr">
              <a:prstTxWarp prst="textNoShape">
                <a:avLst/>
              </a:prstTxWarp>
            </a:bodyPr>
            <a:lstStyle/>
            <a:p>
              <a:endParaRPr lang="en-US"/>
            </a:p>
          </p:txBody>
        </p:sp>
        <p:sp>
          <p:nvSpPr>
            <p:cNvPr id="222227" name="Line 19"/>
            <p:cNvSpPr>
              <a:spLocks noChangeShapeType="1"/>
            </p:cNvSpPr>
            <p:nvPr/>
          </p:nvSpPr>
          <p:spPr bwMode="auto">
            <a:xfrm flipV="1">
              <a:off x="1536" y="2256"/>
              <a:ext cx="0" cy="288"/>
            </a:xfrm>
            <a:prstGeom prst="line">
              <a:avLst/>
            </a:prstGeom>
            <a:noFill/>
            <a:ln w="38100" cmpd="dbl">
              <a:solidFill>
                <a:schemeClr val="tx1"/>
              </a:solidFill>
              <a:round/>
              <a:headEnd type="triangle" w="med" len="med"/>
              <a:tailEnd type="triangle" w="med" len="med"/>
            </a:ln>
            <a:effectLst/>
          </p:spPr>
          <p:txBody>
            <a:bodyPr wrap="none" anchor="ctr">
              <a:prstTxWarp prst="textNoShape">
                <a:avLst/>
              </a:prstTxWarp>
            </a:bodyPr>
            <a:lstStyle/>
            <a:p>
              <a:endParaRPr lang="en-US"/>
            </a:p>
          </p:txBody>
        </p:sp>
        <p:sp>
          <p:nvSpPr>
            <p:cNvPr id="222228" name="Line 20"/>
            <p:cNvSpPr>
              <a:spLocks noChangeShapeType="1"/>
            </p:cNvSpPr>
            <p:nvPr/>
          </p:nvSpPr>
          <p:spPr bwMode="auto">
            <a:xfrm flipV="1">
              <a:off x="2208" y="2256"/>
              <a:ext cx="0" cy="288"/>
            </a:xfrm>
            <a:prstGeom prst="line">
              <a:avLst/>
            </a:prstGeom>
            <a:noFill/>
            <a:ln w="38100" cmpd="dbl">
              <a:solidFill>
                <a:schemeClr val="tx1"/>
              </a:solidFill>
              <a:round/>
              <a:headEnd type="triangle" w="med" len="med"/>
              <a:tailEnd type="triangle" w="med" len="med"/>
            </a:ln>
            <a:effectLst/>
          </p:spPr>
          <p:txBody>
            <a:bodyPr wrap="none" anchor="ctr">
              <a:prstTxWarp prst="textNoShape">
                <a:avLst/>
              </a:prstTxWarp>
            </a:bodyPr>
            <a:lstStyle/>
            <a:p>
              <a:endParaRPr lang="en-US"/>
            </a:p>
          </p:txBody>
        </p:sp>
        <p:sp>
          <p:nvSpPr>
            <p:cNvPr id="222229" name="Line 21"/>
            <p:cNvSpPr>
              <a:spLocks noChangeShapeType="1"/>
            </p:cNvSpPr>
            <p:nvPr/>
          </p:nvSpPr>
          <p:spPr bwMode="auto">
            <a:xfrm flipV="1">
              <a:off x="2976" y="2256"/>
              <a:ext cx="0" cy="288"/>
            </a:xfrm>
            <a:prstGeom prst="line">
              <a:avLst/>
            </a:prstGeom>
            <a:noFill/>
            <a:ln w="38100" cmpd="dbl">
              <a:solidFill>
                <a:schemeClr val="tx1"/>
              </a:solidFill>
              <a:round/>
              <a:headEnd type="triangle" w="med" len="med"/>
              <a:tailEnd type="triangle" w="med" len="med"/>
            </a:ln>
            <a:effectLst/>
          </p:spPr>
          <p:txBody>
            <a:bodyPr wrap="none" anchor="ctr">
              <a:prstTxWarp prst="textNoShape">
                <a:avLst/>
              </a:prstTxWarp>
            </a:bodyPr>
            <a:lstStyle/>
            <a:p>
              <a:endParaRPr lang="en-US"/>
            </a:p>
          </p:txBody>
        </p:sp>
        <p:sp>
          <p:nvSpPr>
            <p:cNvPr id="222230" name="Line 22"/>
            <p:cNvSpPr>
              <a:spLocks noChangeShapeType="1"/>
            </p:cNvSpPr>
            <p:nvPr/>
          </p:nvSpPr>
          <p:spPr bwMode="auto">
            <a:xfrm flipV="1">
              <a:off x="3696" y="2256"/>
              <a:ext cx="0" cy="288"/>
            </a:xfrm>
            <a:prstGeom prst="line">
              <a:avLst/>
            </a:prstGeom>
            <a:noFill/>
            <a:ln w="38100" cmpd="dbl">
              <a:solidFill>
                <a:schemeClr val="tx1"/>
              </a:solidFill>
              <a:round/>
              <a:headEnd type="triangle" w="med" len="med"/>
              <a:tailEnd type="triangle" w="med" len="med"/>
            </a:ln>
            <a:effectLst/>
          </p:spPr>
          <p:txBody>
            <a:bodyPr wrap="none" anchor="ctr">
              <a:prstTxWarp prst="textNoShape">
                <a:avLst/>
              </a:prstTxWarp>
            </a:bodyPr>
            <a:lstStyle/>
            <a:p>
              <a:endParaRPr lang="en-US"/>
            </a:p>
          </p:txBody>
        </p:sp>
        <p:sp>
          <p:nvSpPr>
            <p:cNvPr id="222231" name="Line 23"/>
            <p:cNvSpPr>
              <a:spLocks noChangeShapeType="1"/>
            </p:cNvSpPr>
            <p:nvPr/>
          </p:nvSpPr>
          <p:spPr bwMode="auto">
            <a:xfrm flipV="1">
              <a:off x="4416" y="2256"/>
              <a:ext cx="0" cy="288"/>
            </a:xfrm>
            <a:prstGeom prst="line">
              <a:avLst/>
            </a:prstGeom>
            <a:noFill/>
            <a:ln w="38100" cmpd="dbl">
              <a:solidFill>
                <a:schemeClr val="tx1"/>
              </a:solidFill>
              <a:round/>
              <a:headEnd type="triangle" w="med" len="med"/>
              <a:tailEnd type="triangle" w="med" len="med"/>
            </a:ln>
            <a:effectLst/>
          </p:spPr>
          <p:txBody>
            <a:bodyPr wrap="none" anchor="ctr">
              <a:prstTxWarp prst="textNoShape">
                <a:avLst/>
              </a:prstTxWarp>
            </a:bodyPr>
            <a:lstStyle/>
            <a:p>
              <a:endParaRPr lang="en-US"/>
            </a:p>
          </p:txBody>
        </p:sp>
        <p:sp>
          <p:nvSpPr>
            <p:cNvPr id="222232" name="Line 24"/>
            <p:cNvSpPr>
              <a:spLocks noChangeShapeType="1"/>
            </p:cNvSpPr>
            <p:nvPr/>
          </p:nvSpPr>
          <p:spPr bwMode="auto">
            <a:xfrm flipV="1">
              <a:off x="5184" y="2256"/>
              <a:ext cx="0" cy="288"/>
            </a:xfrm>
            <a:prstGeom prst="line">
              <a:avLst/>
            </a:prstGeom>
            <a:noFill/>
            <a:ln w="38100" cmpd="dbl">
              <a:solidFill>
                <a:schemeClr val="tx1"/>
              </a:solidFill>
              <a:round/>
              <a:headEnd type="triangle" w="med" len="med"/>
              <a:tailEnd type="triangle" w="med" len="med"/>
            </a:ln>
            <a:effectLst/>
          </p:spPr>
          <p:txBody>
            <a:bodyPr wrap="none" anchor="ctr">
              <a:prstTxWarp prst="textNoShape">
                <a:avLst/>
              </a:prstTxWarp>
            </a:bodyPr>
            <a:lstStyle/>
            <a:p>
              <a:endParaRPr lang="en-US"/>
            </a:p>
          </p:txBody>
        </p:sp>
        <p:sp>
          <p:nvSpPr>
            <p:cNvPr id="222233" name="Line 25"/>
            <p:cNvSpPr>
              <a:spLocks noChangeShapeType="1"/>
            </p:cNvSpPr>
            <p:nvPr/>
          </p:nvSpPr>
          <p:spPr bwMode="auto">
            <a:xfrm flipV="1">
              <a:off x="4464" y="2016"/>
              <a:ext cx="0" cy="240"/>
            </a:xfrm>
            <a:prstGeom prst="line">
              <a:avLst/>
            </a:prstGeom>
            <a:noFill/>
            <a:ln w="38100" cmpd="dbl">
              <a:solidFill>
                <a:schemeClr val="tx1"/>
              </a:solidFill>
              <a:round/>
              <a:headEnd type="triangle" w="med" len="med"/>
              <a:tailEnd type="triangle" w="med" len="med"/>
            </a:ln>
            <a:effectLst/>
          </p:spPr>
          <p:txBody>
            <a:bodyPr wrap="none" anchor="ctr">
              <a:prstTxWarp prst="textNoShape">
                <a:avLst/>
              </a:prstTxWarp>
            </a:bodyPr>
            <a:lstStyle/>
            <a:p>
              <a:endParaRPr lang="en-US"/>
            </a:p>
          </p:txBody>
        </p:sp>
        <p:sp>
          <p:nvSpPr>
            <p:cNvPr id="222234" name="Line 26"/>
            <p:cNvSpPr>
              <a:spLocks noChangeShapeType="1"/>
            </p:cNvSpPr>
            <p:nvPr/>
          </p:nvSpPr>
          <p:spPr bwMode="auto">
            <a:xfrm flipV="1">
              <a:off x="5232" y="2016"/>
              <a:ext cx="0" cy="240"/>
            </a:xfrm>
            <a:prstGeom prst="line">
              <a:avLst/>
            </a:prstGeom>
            <a:noFill/>
            <a:ln w="38100" cmpd="dbl">
              <a:solidFill>
                <a:schemeClr val="tx1"/>
              </a:solidFill>
              <a:round/>
              <a:headEnd type="triangle" w="med" len="med"/>
              <a:tailEnd type="triangle" w="med" len="med"/>
            </a:ln>
            <a:effectLst/>
          </p:spPr>
          <p:txBody>
            <a:bodyPr wrap="none" anchor="ctr">
              <a:prstTxWarp prst="textNoShape">
                <a:avLst/>
              </a:prstTxWarp>
            </a:bodyPr>
            <a:lstStyle/>
            <a:p>
              <a:endParaRPr lang="en-US"/>
            </a:p>
          </p:txBody>
        </p:sp>
        <p:sp>
          <p:nvSpPr>
            <p:cNvPr id="222235" name="Text Box 27"/>
            <p:cNvSpPr txBox="1">
              <a:spLocks noChangeArrowheads="1"/>
            </p:cNvSpPr>
            <p:nvPr/>
          </p:nvSpPr>
          <p:spPr bwMode="auto">
            <a:xfrm>
              <a:off x="480" y="3456"/>
              <a:ext cx="1872" cy="368"/>
            </a:xfrm>
            <a:prstGeom prst="rect">
              <a:avLst/>
            </a:prstGeom>
            <a:noFill/>
            <a:ln w="9525">
              <a:noFill/>
              <a:miter lim="800000"/>
              <a:headEnd/>
              <a:tailEnd/>
            </a:ln>
            <a:effectLst/>
          </p:spPr>
          <p:txBody>
            <a:bodyPr>
              <a:prstTxWarp prst="textNoShape">
                <a:avLst/>
              </a:prstTxWarp>
              <a:spAutoFit/>
            </a:bodyPr>
            <a:lstStyle/>
            <a:p>
              <a:pPr>
                <a:spcBef>
                  <a:spcPct val="50000"/>
                </a:spcBef>
              </a:pPr>
              <a:r>
                <a:rPr lang="en-US"/>
                <a:t>Open</a:t>
              </a:r>
            </a:p>
          </p:txBody>
        </p:sp>
        <p:sp>
          <p:nvSpPr>
            <p:cNvPr id="222236" name="Text Box 28"/>
            <p:cNvSpPr txBox="1">
              <a:spLocks noChangeArrowheads="1"/>
            </p:cNvSpPr>
            <p:nvPr/>
          </p:nvSpPr>
          <p:spPr bwMode="auto">
            <a:xfrm>
              <a:off x="2688" y="3456"/>
              <a:ext cx="1200" cy="368"/>
            </a:xfrm>
            <a:prstGeom prst="rect">
              <a:avLst/>
            </a:prstGeom>
            <a:noFill/>
            <a:ln w="9525">
              <a:noFill/>
              <a:miter lim="800000"/>
              <a:headEnd/>
              <a:tailEnd/>
            </a:ln>
            <a:effectLst/>
          </p:spPr>
          <p:txBody>
            <a:bodyPr>
              <a:prstTxWarp prst="textNoShape">
                <a:avLst/>
              </a:prstTxWarp>
              <a:spAutoFit/>
            </a:bodyPr>
            <a:lstStyle/>
            <a:p>
              <a:pPr>
                <a:spcBef>
                  <a:spcPct val="50000"/>
                </a:spcBef>
              </a:pPr>
              <a:r>
                <a:rPr lang="en-US"/>
                <a:t>Key Access</a:t>
              </a:r>
            </a:p>
          </p:txBody>
        </p:sp>
        <p:sp>
          <p:nvSpPr>
            <p:cNvPr id="222237" name="Text Box 29"/>
            <p:cNvSpPr txBox="1">
              <a:spLocks noChangeArrowheads="1"/>
            </p:cNvSpPr>
            <p:nvPr/>
          </p:nvSpPr>
          <p:spPr bwMode="auto">
            <a:xfrm>
              <a:off x="4128" y="3456"/>
              <a:ext cx="1344" cy="368"/>
            </a:xfrm>
            <a:prstGeom prst="rect">
              <a:avLst/>
            </a:prstGeom>
            <a:noFill/>
            <a:ln w="9525">
              <a:noFill/>
              <a:miter lim="800000"/>
              <a:headEnd/>
              <a:tailEnd/>
            </a:ln>
            <a:effectLst/>
          </p:spPr>
          <p:txBody>
            <a:bodyPr>
              <a:prstTxWarp prst="textNoShape">
                <a:avLst/>
              </a:prstTxWarp>
              <a:spAutoFit/>
            </a:bodyPr>
            <a:lstStyle/>
            <a:p>
              <a:pPr>
                <a:spcBef>
                  <a:spcPct val="50000"/>
                </a:spcBef>
              </a:pPr>
              <a:r>
                <a:rPr lang="en-US"/>
                <a:t>Inside Box</a:t>
              </a:r>
            </a:p>
          </p:txBody>
        </p:sp>
      </p:gr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52D1A128-2DB0-E84E-96DA-DCE64E4E42CD}" type="datetime8">
              <a:rPr lang="en-US"/>
              <a:pPr/>
              <a:t>10/13/10 15:52</a:t>
            </a:fld>
            <a:endParaRPr lang="en-US"/>
          </a:p>
        </p:txBody>
      </p:sp>
      <p:sp>
        <p:nvSpPr>
          <p:cNvPr id="224258" name="Rectangle 2"/>
          <p:cNvSpPr>
            <a:spLocks noGrp="1" noChangeArrowheads="1"/>
          </p:cNvSpPr>
          <p:nvPr>
            <p:ph type="title"/>
          </p:nvPr>
        </p:nvSpPr>
        <p:spPr/>
        <p:txBody>
          <a:bodyPr/>
          <a:lstStyle/>
          <a:p>
            <a:r>
              <a:rPr lang="en-US"/>
              <a:t>Example</a:t>
            </a:r>
          </a:p>
        </p:txBody>
      </p:sp>
      <p:sp>
        <p:nvSpPr>
          <p:cNvPr id="224259" name="Rectangle 3"/>
          <p:cNvSpPr>
            <a:spLocks noGrp="1" noChangeArrowheads="1"/>
          </p:cNvSpPr>
          <p:nvPr>
            <p:ph type="body" idx="1"/>
          </p:nvPr>
        </p:nvSpPr>
        <p:spPr/>
        <p:txBody>
          <a:bodyPr/>
          <a:lstStyle/>
          <a:p>
            <a:r>
              <a:rPr lang="en-US" sz="2400"/>
              <a:t>Elaborate the Biba integrity model for this system by assigning integrity levels to all key files.  Specifically assign integrity levels for creating or modifying these files.</a:t>
            </a:r>
          </a:p>
          <a:p>
            <a:r>
              <a:rPr lang="en-US" sz="2400"/>
              <a:t>Several known exploits of the system rely on infection via removable media.  Propose a mechanism that uses the trusted authentication mechanism and integrity model to prevent these exploits.</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52D1A128-2DB0-E84E-96DA-DCE64E4E42CD}" type="datetime8">
              <a:rPr lang="en-US"/>
              <a:pPr/>
              <a:t>10/13/10 15:52</a:t>
            </a:fld>
            <a:endParaRPr lang="en-US"/>
          </a:p>
        </p:txBody>
      </p:sp>
      <p:sp>
        <p:nvSpPr>
          <p:cNvPr id="226306" name="Rectangle 2"/>
          <p:cNvSpPr>
            <a:spLocks noGrp="1" noChangeArrowheads="1"/>
          </p:cNvSpPr>
          <p:nvPr>
            <p:ph type="title"/>
          </p:nvPr>
        </p:nvSpPr>
        <p:spPr/>
        <p:txBody>
          <a:bodyPr/>
          <a:lstStyle/>
          <a:p>
            <a:r>
              <a:rPr lang="en-US"/>
              <a:t>Example (cont)</a:t>
            </a:r>
          </a:p>
        </p:txBody>
      </p:sp>
      <p:sp>
        <p:nvSpPr>
          <p:cNvPr id="226307" name="Rectangle 3"/>
          <p:cNvSpPr>
            <a:spLocks noGrp="1" noChangeArrowheads="1"/>
          </p:cNvSpPr>
          <p:nvPr>
            <p:ph type="body" idx="1"/>
          </p:nvPr>
        </p:nvSpPr>
        <p:spPr/>
        <p:txBody>
          <a:bodyPr/>
          <a:lstStyle/>
          <a:p>
            <a:pPr>
              <a:lnSpc>
                <a:spcPct val="90000"/>
              </a:lnSpc>
            </a:pPr>
            <a:r>
              <a:rPr lang="en-US" sz="2800"/>
              <a:t>Argue that the intended operations can be carried out by appropriate subjects without violating the policy. </a:t>
            </a:r>
          </a:p>
          <a:p>
            <a:pPr>
              <a:lnSpc>
                <a:spcPct val="90000"/>
              </a:lnSpc>
            </a:pPr>
            <a:r>
              <a:rPr lang="en-US" sz="2800"/>
              <a:t>Argue that with these mechanisms and a faithful implementation of the integrity model that Felten's vote stealing and denial of service attacks would not be allowed.</a:t>
            </a:r>
          </a:p>
          <a:p>
            <a:pPr>
              <a:lnSpc>
                <a:spcPct val="90000"/>
              </a:lnSpc>
            </a:pPr>
            <a:endParaRPr lang="en-US" sz="280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8" name="Date Placeholder 3"/>
          <p:cNvSpPr>
            <a:spLocks noGrp="1"/>
          </p:cNvSpPr>
          <p:nvPr>
            <p:ph type="dt" sz="half" idx="10"/>
          </p:nvPr>
        </p:nvSpPr>
        <p:spPr/>
        <p:txBody>
          <a:bodyPr/>
          <a:lstStyle/>
          <a:p>
            <a:fld id="{52D1A128-2DB0-E84E-96DA-DCE64E4E42CD}" type="datetime8">
              <a:rPr lang="en-US"/>
              <a:pPr/>
              <a:t>10/13/10 12:54</a:t>
            </a:fld>
            <a:endParaRPr lang="en-US"/>
          </a:p>
        </p:txBody>
      </p:sp>
      <p:sp>
        <p:nvSpPr>
          <p:cNvPr id="228354" name="Rectangle 2"/>
          <p:cNvSpPr>
            <a:spLocks noChangeArrowheads="1"/>
          </p:cNvSpPr>
          <p:nvPr/>
        </p:nvSpPr>
        <p:spPr bwMode="auto">
          <a:xfrm>
            <a:off x="457200" y="1676400"/>
            <a:ext cx="3657600" cy="4572000"/>
          </a:xfrm>
          <a:prstGeom prst="rect">
            <a:avLst/>
          </a:prstGeom>
          <a:solidFill>
            <a:srgbClr val="00FF00"/>
          </a:solidFill>
          <a:ln w="9525">
            <a:solidFill>
              <a:schemeClr val="tx1"/>
            </a:solidFill>
            <a:miter lim="800000"/>
            <a:headEnd/>
            <a:tailEnd/>
          </a:ln>
          <a:effectLst/>
        </p:spPr>
        <p:txBody>
          <a:bodyPr wrap="none" anchor="ctr">
            <a:prstTxWarp prst="textNoShape">
              <a:avLst/>
            </a:prstTxWarp>
          </a:bodyPr>
          <a:lstStyle/>
          <a:p>
            <a:endParaRPr lang="en-US"/>
          </a:p>
        </p:txBody>
      </p:sp>
      <p:sp>
        <p:nvSpPr>
          <p:cNvPr id="228355" name="Rectangle 3"/>
          <p:cNvSpPr>
            <a:spLocks noChangeArrowheads="1"/>
          </p:cNvSpPr>
          <p:nvPr/>
        </p:nvSpPr>
        <p:spPr bwMode="auto">
          <a:xfrm>
            <a:off x="4114800" y="1676400"/>
            <a:ext cx="2286000" cy="4572000"/>
          </a:xfrm>
          <a:prstGeom prst="rect">
            <a:avLst/>
          </a:prstGeom>
          <a:solidFill>
            <a:srgbClr val="FFFF00">
              <a:alpha val="99001"/>
            </a:srgbClr>
          </a:solidFill>
          <a:ln w="9525">
            <a:solidFill>
              <a:schemeClr val="tx1"/>
            </a:solidFill>
            <a:miter lim="800000"/>
            <a:headEnd/>
            <a:tailEnd/>
          </a:ln>
          <a:effectLst/>
        </p:spPr>
        <p:txBody>
          <a:bodyPr wrap="none" anchor="ctr">
            <a:prstTxWarp prst="textNoShape">
              <a:avLst/>
            </a:prstTxWarp>
          </a:bodyPr>
          <a:lstStyle/>
          <a:p>
            <a:pPr algn="ctr"/>
            <a:endParaRPr lang="en-US"/>
          </a:p>
        </p:txBody>
      </p:sp>
      <p:sp>
        <p:nvSpPr>
          <p:cNvPr id="228356" name="Rectangle 4"/>
          <p:cNvSpPr>
            <a:spLocks noChangeArrowheads="1"/>
          </p:cNvSpPr>
          <p:nvPr/>
        </p:nvSpPr>
        <p:spPr bwMode="auto">
          <a:xfrm>
            <a:off x="6400800" y="1676400"/>
            <a:ext cx="2590800" cy="4572000"/>
          </a:xfrm>
          <a:prstGeom prst="rect">
            <a:avLst/>
          </a:prstGeom>
          <a:solidFill>
            <a:srgbClr val="FF0000">
              <a:alpha val="99001"/>
            </a:srgbClr>
          </a:solidFill>
          <a:ln w="9525">
            <a:solidFill>
              <a:schemeClr val="tx1"/>
            </a:solidFill>
            <a:miter lim="800000"/>
            <a:headEnd/>
            <a:tailEnd/>
          </a:ln>
          <a:effectLst/>
        </p:spPr>
        <p:txBody>
          <a:bodyPr wrap="none" anchor="ctr">
            <a:prstTxWarp prst="textNoShape">
              <a:avLst/>
            </a:prstTxWarp>
          </a:bodyPr>
          <a:lstStyle/>
          <a:p>
            <a:pPr algn="ctr"/>
            <a:endParaRPr lang="en-US"/>
          </a:p>
        </p:txBody>
      </p:sp>
      <p:sp>
        <p:nvSpPr>
          <p:cNvPr id="228357" name="Rectangle 5"/>
          <p:cNvSpPr>
            <a:spLocks noGrp="1" noChangeArrowheads="1"/>
          </p:cNvSpPr>
          <p:nvPr>
            <p:ph type="title"/>
          </p:nvPr>
        </p:nvSpPr>
        <p:spPr/>
        <p:txBody>
          <a:bodyPr/>
          <a:lstStyle/>
          <a:p>
            <a:r>
              <a:rPr lang="en-US"/>
              <a:t>Voting Machine Architecture</a:t>
            </a:r>
          </a:p>
        </p:txBody>
      </p:sp>
      <p:sp>
        <p:nvSpPr>
          <p:cNvPr id="228358" name="Rectangle 6"/>
          <p:cNvSpPr>
            <a:spLocks noChangeArrowheads="1"/>
          </p:cNvSpPr>
          <p:nvPr/>
        </p:nvSpPr>
        <p:spPr bwMode="auto">
          <a:xfrm>
            <a:off x="914400" y="4038600"/>
            <a:ext cx="838200" cy="914400"/>
          </a:xfrm>
          <a:prstGeom prst="rect">
            <a:avLst/>
          </a:prstGeom>
          <a:solidFill>
            <a:schemeClr val="accent1"/>
          </a:solidFill>
          <a:ln w="9525">
            <a:solidFill>
              <a:schemeClr val="tx1"/>
            </a:solidFill>
            <a:miter lim="800000"/>
            <a:headEnd/>
            <a:tailEnd/>
          </a:ln>
          <a:effectLst/>
        </p:spPr>
        <p:txBody>
          <a:bodyPr wrap="none" anchor="ctr">
            <a:prstTxWarp prst="textNoShape">
              <a:avLst/>
            </a:prstTxWarp>
          </a:bodyPr>
          <a:lstStyle/>
          <a:p>
            <a:pPr algn="ctr"/>
            <a:r>
              <a:rPr lang="en-US" sz="1800"/>
              <a:t>Touch </a:t>
            </a:r>
            <a:br>
              <a:rPr lang="en-US" sz="1800"/>
            </a:br>
            <a:r>
              <a:rPr lang="en-US" sz="1800"/>
              <a:t>Screen</a:t>
            </a:r>
            <a:endParaRPr lang="en-US"/>
          </a:p>
        </p:txBody>
      </p:sp>
      <p:sp>
        <p:nvSpPr>
          <p:cNvPr id="228359" name="Rectangle 7"/>
          <p:cNvSpPr>
            <a:spLocks noChangeArrowheads="1"/>
          </p:cNvSpPr>
          <p:nvPr/>
        </p:nvSpPr>
        <p:spPr bwMode="auto">
          <a:xfrm>
            <a:off x="1905000" y="4038600"/>
            <a:ext cx="1066800" cy="914400"/>
          </a:xfrm>
          <a:prstGeom prst="rect">
            <a:avLst/>
          </a:prstGeom>
          <a:solidFill>
            <a:schemeClr val="accent1"/>
          </a:solidFill>
          <a:ln w="9525">
            <a:solidFill>
              <a:schemeClr val="tx1"/>
            </a:solidFill>
            <a:miter lim="800000"/>
            <a:headEnd/>
            <a:tailEnd/>
          </a:ln>
          <a:effectLst/>
        </p:spPr>
        <p:txBody>
          <a:bodyPr wrap="none" anchor="ctr">
            <a:prstTxWarp prst="textNoShape">
              <a:avLst/>
            </a:prstTxWarp>
          </a:bodyPr>
          <a:lstStyle/>
          <a:p>
            <a:pPr algn="ctr"/>
            <a:r>
              <a:rPr lang="en-US" sz="1800"/>
              <a:t>Smart</a:t>
            </a:r>
            <a:br>
              <a:rPr lang="en-US" sz="1800"/>
            </a:br>
            <a:r>
              <a:rPr lang="en-US" sz="1800"/>
              <a:t>Card</a:t>
            </a:r>
            <a:br>
              <a:rPr lang="en-US" sz="1800"/>
            </a:br>
            <a:r>
              <a:rPr lang="en-US" sz="1800"/>
              <a:t>Reader</a:t>
            </a:r>
            <a:endParaRPr lang="en-US"/>
          </a:p>
        </p:txBody>
      </p:sp>
      <p:sp>
        <p:nvSpPr>
          <p:cNvPr id="228360" name="Rectangle 8"/>
          <p:cNvSpPr>
            <a:spLocks noChangeArrowheads="1"/>
          </p:cNvSpPr>
          <p:nvPr/>
        </p:nvSpPr>
        <p:spPr bwMode="auto">
          <a:xfrm>
            <a:off x="3124200" y="4038600"/>
            <a:ext cx="838200" cy="914400"/>
          </a:xfrm>
          <a:prstGeom prst="rect">
            <a:avLst/>
          </a:prstGeom>
          <a:solidFill>
            <a:schemeClr val="accent1"/>
          </a:solidFill>
          <a:ln w="9525">
            <a:solidFill>
              <a:schemeClr val="tx1"/>
            </a:solidFill>
            <a:miter lim="800000"/>
            <a:headEnd/>
            <a:tailEnd/>
          </a:ln>
          <a:effectLst/>
        </p:spPr>
        <p:txBody>
          <a:bodyPr wrap="none" anchor="ctr">
            <a:prstTxWarp prst="textNoShape">
              <a:avLst/>
            </a:prstTxWarp>
          </a:bodyPr>
          <a:lstStyle/>
          <a:p>
            <a:pPr algn="ctr"/>
            <a:r>
              <a:rPr lang="en-US" sz="1800"/>
              <a:t>Audio </a:t>
            </a:r>
          </a:p>
          <a:p>
            <a:pPr algn="ctr"/>
            <a:r>
              <a:rPr lang="en-US" sz="1800"/>
              <a:t>jack</a:t>
            </a:r>
            <a:endParaRPr lang="en-US"/>
          </a:p>
        </p:txBody>
      </p:sp>
      <p:sp>
        <p:nvSpPr>
          <p:cNvPr id="228361" name="Rectangle 9"/>
          <p:cNvSpPr>
            <a:spLocks noChangeArrowheads="1"/>
          </p:cNvSpPr>
          <p:nvPr/>
        </p:nvSpPr>
        <p:spPr bwMode="auto">
          <a:xfrm>
            <a:off x="4191000" y="4038600"/>
            <a:ext cx="1066800" cy="914400"/>
          </a:xfrm>
          <a:prstGeom prst="rect">
            <a:avLst/>
          </a:prstGeom>
          <a:solidFill>
            <a:schemeClr val="accent1"/>
          </a:solidFill>
          <a:ln w="9525">
            <a:solidFill>
              <a:schemeClr val="tx1"/>
            </a:solidFill>
            <a:miter lim="800000"/>
            <a:headEnd/>
            <a:tailEnd/>
          </a:ln>
          <a:effectLst/>
        </p:spPr>
        <p:txBody>
          <a:bodyPr wrap="none" anchor="ctr">
            <a:prstTxWarp prst="textNoShape">
              <a:avLst/>
            </a:prstTxWarp>
          </a:bodyPr>
          <a:lstStyle/>
          <a:p>
            <a:pPr algn="ctr"/>
            <a:r>
              <a:rPr lang="en-US" sz="1800"/>
              <a:t>Removable</a:t>
            </a:r>
            <a:br>
              <a:rPr lang="en-US" sz="1800"/>
            </a:br>
            <a:r>
              <a:rPr lang="en-US" sz="1800"/>
              <a:t>Flash</a:t>
            </a:r>
            <a:endParaRPr lang="en-US"/>
          </a:p>
        </p:txBody>
      </p:sp>
      <p:sp>
        <p:nvSpPr>
          <p:cNvPr id="228362" name="Rectangle 10"/>
          <p:cNvSpPr>
            <a:spLocks noChangeArrowheads="1"/>
          </p:cNvSpPr>
          <p:nvPr/>
        </p:nvSpPr>
        <p:spPr bwMode="auto">
          <a:xfrm>
            <a:off x="5410200" y="4038600"/>
            <a:ext cx="914400" cy="914400"/>
          </a:xfrm>
          <a:prstGeom prst="rect">
            <a:avLst/>
          </a:prstGeom>
          <a:solidFill>
            <a:schemeClr val="accent1"/>
          </a:solidFill>
          <a:ln w="9525">
            <a:solidFill>
              <a:schemeClr val="tx1"/>
            </a:solidFill>
            <a:miter lim="800000"/>
            <a:headEnd/>
            <a:tailEnd/>
          </a:ln>
          <a:effectLst/>
        </p:spPr>
        <p:txBody>
          <a:bodyPr wrap="none" anchor="ctr">
            <a:prstTxWarp prst="textNoShape">
              <a:avLst/>
            </a:prstTxWarp>
          </a:bodyPr>
          <a:lstStyle/>
          <a:p>
            <a:pPr algn="ctr"/>
            <a:r>
              <a:rPr lang="en-US" sz="1800"/>
              <a:t>Printer</a:t>
            </a:r>
            <a:endParaRPr lang="en-US"/>
          </a:p>
        </p:txBody>
      </p:sp>
      <p:sp>
        <p:nvSpPr>
          <p:cNvPr id="228363" name="Rectangle 11"/>
          <p:cNvSpPr>
            <a:spLocks noChangeArrowheads="1"/>
          </p:cNvSpPr>
          <p:nvPr/>
        </p:nvSpPr>
        <p:spPr bwMode="auto">
          <a:xfrm>
            <a:off x="6477000" y="4038600"/>
            <a:ext cx="1066800" cy="914400"/>
          </a:xfrm>
          <a:prstGeom prst="rect">
            <a:avLst/>
          </a:prstGeom>
          <a:solidFill>
            <a:schemeClr val="accent1"/>
          </a:solidFill>
          <a:ln w="9525">
            <a:solidFill>
              <a:schemeClr val="tx1"/>
            </a:solidFill>
            <a:miter lim="800000"/>
            <a:headEnd/>
            <a:tailEnd/>
          </a:ln>
          <a:effectLst/>
        </p:spPr>
        <p:txBody>
          <a:bodyPr wrap="none" anchor="ctr">
            <a:prstTxWarp prst="textNoShape">
              <a:avLst/>
            </a:prstTxWarp>
          </a:bodyPr>
          <a:lstStyle/>
          <a:p>
            <a:pPr algn="ctr"/>
            <a:r>
              <a:rPr lang="en-US" sz="1800"/>
              <a:t>On-board</a:t>
            </a:r>
            <a:br>
              <a:rPr lang="en-US" sz="1800"/>
            </a:br>
            <a:r>
              <a:rPr lang="en-US" sz="1800"/>
              <a:t>Flash</a:t>
            </a:r>
            <a:endParaRPr lang="en-US"/>
          </a:p>
        </p:txBody>
      </p:sp>
      <p:sp>
        <p:nvSpPr>
          <p:cNvPr id="228364" name="Rectangle 12"/>
          <p:cNvSpPr>
            <a:spLocks noChangeArrowheads="1"/>
          </p:cNvSpPr>
          <p:nvPr/>
        </p:nvSpPr>
        <p:spPr bwMode="auto">
          <a:xfrm>
            <a:off x="7620000" y="4038600"/>
            <a:ext cx="1066800" cy="914400"/>
          </a:xfrm>
          <a:prstGeom prst="rect">
            <a:avLst/>
          </a:prstGeom>
          <a:solidFill>
            <a:schemeClr val="accent1"/>
          </a:solidFill>
          <a:ln w="9525">
            <a:solidFill>
              <a:schemeClr val="tx1"/>
            </a:solidFill>
            <a:miter lim="800000"/>
            <a:headEnd/>
            <a:tailEnd/>
          </a:ln>
          <a:effectLst/>
        </p:spPr>
        <p:txBody>
          <a:bodyPr wrap="none" anchor="ctr">
            <a:prstTxWarp prst="textNoShape">
              <a:avLst/>
            </a:prstTxWarp>
          </a:bodyPr>
          <a:lstStyle/>
          <a:p>
            <a:pPr algn="ctr"/>
            <a:r>
              <a:rPr lang="en-US" sz="1800"/>
              <a:t>EPROM</a:t>
            </a:r>
            <a:endParaRPr lang="en-US"/>
          </a:p>
        </p:txBody>
      </p:sp>
      <p:sp>
        <p:nvSpPr>
          <p:cNvPr id="228365" name="Rectangle 13"/>
          <p:cNvSpPr>
            <a:spLocks noChangeArrowheads="1"/>
          </p:cNvSpPr>
          <p:nvPr/>
        </p:nvSpPr>
        <p:spPr bwMode="auto">
          <a:xfrm>
            <a:off x="7772400" y="2286000"/>
            <a:ext cx="1066800" cy="914400"/>
          </a:xfrm>
          <a:prstGeom prst="rect">
            <a:avLst/>
          </a:prstGeom>
          <a:solidFill>
            <a:schemeClr val="accent1"/>
          </a:solidFill>
          <a:ln w="9525">
            <a:solidFill>
              <a:schemeClr val="tx1"/>
            </a:solidFill>
            <a:miter lim="800000"/>
            <a:headEnd/>
            <a:tailEnd/>
          </a:ln>
          <a:effectLst/>
        </p:spPr>
        <p:txBody>
          <a:bodyPr wrap="none" anchor="ctr">
            <a:prstTxWarp prst="textNoShape">
              <a:avLst/>
            </a:prstTxWarp>
          </a:bodyPr>
          <a:lstStyle/>
          <a:p>
            <a:pPr algn="ctr"/>
            <a:r>
              <a:rPr lang="en-US" sz="1800"/>
              <a:t>RAM</a:t>
            </a:r>
            <a:endParaRPr lang="en-US"/>
          </a:p>
        </p:txBody>
      </p:sp>
      <p:sp>
        <p:nvSpPr>
          <p:cNvPr id="228366" name="Rectangle 14"/>
          <p:cNvSpPr>
            <a:spLocks noChangeArrowheads="1"/>
          </p:cNvSpPr>
          <p:nvPr/>
        </p:nvSpPr>
        <p:spPr bwMode="auto">
          <a:xfrm>
            <a:off x="6553200" y="2286000"/>
            <a:ext cx="1066800" cy="914400"/>
          </a:xfrm>
          <a:prstGeom prst="rect">
            <a:avLst/>
          </a:prstGeom>
          <a:solidFill>
            <a:schemeClr val="accent1"/>
          </a:solidFill>
          <a:ln w="12700">
            <a:solidFill>
              <a:schemeClr val="tx1"/>
            </a:solidFill>
            <a:miter lim="800000"/>
            <a:headEnd/>
            <a:tailEnd/>
          </a:ln>
          <a:effectLst/>
        </p:spPr>
        <p:txBody>
          <a:bodyPr wrap="none" anchor="ctr">
            <a:prstTxWarp prst="textNoShape">
              <a:avLst/>
            </a:prstTxWarp>
          </a:bodyPr>
          <a:lstStyle/>
          <a:p>
            <a:pPr algn="ctr"/>
            <a:r>
              <a:rPr lang="en-US" sz="1800"/>
              <a:t>Processor</a:t>
            </a:r>
            <a:endParaRPr lang="en-US"/>
          </a:p>
        </p:txBody>
      </p:sp>
      <p:sp>
        <p:nvSpPr>
          <p:cNvPr id="228367" name="Line 15"/>
          <p:cNvSpPr>
            <a:spLocks noChangeShapeType="1"/>
          </p:cNvSpPr>
          <p:nvPr/>
        </p:nvSpPr>
        <p:spPr bwMode="auto">
          <a:xfrm>
            <a:off x="533400" y="3581400"/>
            <a:ext cx="8305800" cy="0"/>
          </a:xfrm>
          <a:prstGeom prst="line">
            <a:avLst/>
          </a:prstGeom>
          <a:noFill/>
          <a:ln w="76200" cmpd="tri">
            <a:solidFill>
              <a:schemeClr val="tx1"/>
            </a:solidFill>
            <a:round/>
            <a:headEnd/>
            <a:tailEnd/>
          </a:ln>
          <a:effectLst/>
        </p:spPr>
        <p:txBody>
          <a:bodyPr wrap="none" anchor="ctr">
            <a:prstTxWarp prst="textNoShape">
              <a:avLst/>
            </a:prstTxWarp>
          </a:bodyPr>
          <a:lstStyle/>
          <a:p>
            <a:endParaRPr lang="en-US"/>
          </a:p>
        </p:txBody>
      </p:sp>
      <p:sp>
        <p:nvSpPr>
          <p:cNvPr id="228368" name="Line 16"/>
          <p:cNvSpPr>
            <a:spLocks noChangeShapeType="1"/>
          </p:cNvSpPr>
          <p:nvPr/>
        </p:nvSpPr>
        <p:spPr bwMode="auto">
          <a:xfrm flipV="1">
            <a:off x="1295400" y="3581400"/>
            <a:ext cx="0" cy="457200"/>
          </a:xfrm>
          <a:prstGeom prst="line">
            <a:avLst/>
          </a:prstGeom>
          <a:noFill/>
          <a:ln w="38100" cmpd="dbl">
            <a:solidFill>
              <a:schemeClr val="tx1"/>
            </a:solidFill>
            <a:round/>
            <a:headEnd type="triangle" w="med" len="med"/>
            <a:tailEnd type="triangle" w="med" len="med"/>
          </a:ln>
          <a:effectLst/>
        </p:spPr>
        <p:txBody>
          <a:bodyPr wrap="none" anchor="ctr">
            <a:prstTxWarp prst="textNoShape">
              <a:avLst/>
            </a:prstTxWarp>
          </a:bodyPr>
          <a:lstStyle/>
          <a:p>
            <a:endParaRPr lang="en-US"/>
          </a:p>
        </p:txBody>
      </p:sp>
      <p:sp>
        <p:nvSpPr>
          <p:cNvPr id="228369" name="Line 17"/>
          <p:cNvSpPr>
            <a:spLocks noChangeShapeType="1"/>
          </p:cNvSpPr>
          <p:nvPr/>
        </p:nvSpPr>
        <p:spPr bwMode="auto">
          <a:xfrm flipV="1">
            <a:off x="2438400" y="3581400"/>
            <a:ext cx="0" cy="457200"/>
          </a:xfrm>
          <a:prstGeom prst="line">
            <a:avLst/>
          </a:prstGeom>
          <a:noFill/>
          <a:ln w="38100" cmpd="dbl">
            <a:solidFill>
              <a:schemeClr val="tx1"/>
            </a:solidFill>
            <a:round/>
            <a:headEnd type="triangle" w="med" len="med"/>
            <a:tailEnd type="triangle" w="med" len="med"/>
          </a:ln>
          <a:effectLst/>
        </p:spPr>
        <p:txBody>
          <a:bodyPr wrap="none" anchor="ctr">
            <a:prstTxWarp prst="textNoShape">
              <a:avLst/>
            </a:prstTxWarp>
          </a:bodyPr>
          <a:lstStyle/>
          <a:p>
            <a:endParaRPr lang="en-US"/>
          </a:p>
        </p:txBody>
      </p:sp>
      <p:sp>
        <p:nvSpPr>
          <p:cNvPr id="228370" name="Line 18"/>
          <p:cNvSpPr>
            <a:spLocks noChangeShapeType="1"/>
          </p:cNvSpPr>
          <p:nvPr/>
        </p:nvSpPr>
        <p:spPr bwMode="auto">
          <a:xfrm flipV="1">
            <a:off x="3505200" y="3581400"/>
            <a:ext cx="0" cy="457200"/>
          </a:xfrm>
          <a:prstGeom prst="line">
            <a:avLst/>
          </a:prstGeom>
          <a:noFill/>
          <a:ln w="38100" cmpd="dbl">
            <a:solidFill>
              <a:schemeClr val="tx1"/>
            </a:solidFill>
            <a:round/>
            <a:headEnd type="triangle" w="med" len="med"/>
            <a:tailEnd type="triangle" w="med" len="med"/>
          </a:ln>
          <a:effectLst/>
        </p:spPr>
        <p:txBody>
          <a:bodyPr wrap="none" anchor="ctr">
            <a:prstTxWarp prst="textNoShape">
              <a:avLst/>
            </a:prstTxWarp>
          </a:bodyPr>
          <a:lstStyle/>
          <a:p>
            <a:endParaRPr lang="en-US"/>
          </a:p>
        </p:txBody>
      </p:sp>
      <p:sp>
        <p:nvSpPr>
          <p:cNvPr id="228371" name="Line 19"/>
          <p:cNvSpPr>
            <a:spLocks noChangeShapeType="1"/>
          </p:cNvSpPr>
          <p:nvPr/>
        </p:nvSpPr>
        <p:spPr bwMode="auto">
          <a:xfrm flipV="1">
            <a:off x="4724400" y="3581400"/>
            <a:ext cx="0" cy="457200"/>
          </a:xfrm>
          <a:prstGeom prst="line">
            <a:avLst/>
          </a:prstGeom>
          <a:noFill/>
          <a:ln w="38100" cmpd="dbl">
            <a:solidFill>
              <a:schemeClr val="tx1"/>
            </a:solidFill>
            <a:round/>
            <a:headEnd type="triangle" w="med" len="med"/>
            <a:tailEnd type="triangle" w="med" len="med"/>
          </a:ln>
          <a:effectLst/>
        </p:spPr>
        <p:txBody>
          <a:bodyPr wrap="none" anchor="ctr">
            <a:prstTxWarp prst="textNoShape">
              <a:avLst/>
            </a:prstTxWarp>
          </a:bodyPr>
          <a:lstStyle/>
          <a:p>
            <a:endParaRPr lang="en-US"/>
          </a:p>
        </p:txBody>
      </p:sp>
      <p:sp>
        <p:nvSpPr>
          <p:cNvPr id="228372" name="Line 20"/>
          <p:cNvSpPr>
            <a:spLocks noChangeShapeType="1"/>
          </p:cNvSpPr>
          <p:nvPr/>
        </p:nvSpPr>
        <p:spPr bwMode="auto">
          <a:xfrm flipV="1">
            <a:off x="5867400" y="3581400"/>
            <a:ext cx="0" cy="457200"/>
          </a:xfrm>
          <a:prstGeom prst="line">
            <a:avLst/>
          </a:prstGeom>
          <a:noFill/>
          <a:ln w="38100" cmpd="dbl">
            <a:solidFill>
              <a:schemeClr val="tx1"/>
            </a:solidFill>
            <a:round/>
            <a:headEnd type="triangle" w="med" len="med"/>
            <a:tailEnd type="triangle" w="med" len="med"/>
          </a:ln>
          <a:effectLst/>
        </p:spPr>
        <p:txBody>
          <a:bodyPr wrap="none" anchor="ctr">
            <a:prstTxWarp prst="textNoShape">
              <a:avLst/>
            </a:prstTxWarp>
          </a:bodyPr>
          <a:lstStyle/>
          <a:p>
            <a:endParaRPr lang="en-US"/>
          </a:p>
        </p:txBody>
      </p:sp>
      <p:sp>
        <p:nvSpPr>
          <p:cNvPr id="228373" name="Line 21"/>
          <p:cNvSpPr>
            <a:spLocks noChangeShapeType="1"/>
          </p:cNvSpPr>
          <p:nvPr/>
        </p:nvSpPr>
        <p:spPr bwMode="auto">
          <a:xfrm flipV="1">
            <a:off x="7010400" y="3581400"/>
            <a:ext cx="0" cy="457200"/>
          </a:xfrm>
          <a:prstGeom prst="line">
            <a:avLst/>
          </a:prstGeom>
          <a:noFill/>
          <a:ln w="38100" cmpd="dbl">
            <a:solidFill>
              <a:schemeClr val="tx1"/>
            </a:solidFill>
            <a:round/>
            <a:headEnd type="triangle" w="med" len="med"/>
            <a:tailEnd type="triangle" w="med" len="med"/>
          </a:ln>
          <a:effectLst/>
        </p:spPr>
        <p:txBody>
          <a:bodyPr wrap="none" anchor="ctr">
            <a:prstTxWarp prst="textNoShape">
              <a:avLst/>
            </a:prstTxWarp>
          </a:bodyPr>
          <a:lstStyle/>
          <a:p>
            <a:endParaRPr lang="en-US"/>
          </a:p>
        </p:txBody>
      </p:sp>
      <p:sp>
        <p:nvSpPr>
          <p:cNvPr id="228374" name="Line 22"/>
          <p:cNvSpPr>
            <a:spLocks noChangeShapeType="1"/>
          </p:cNvSpPr>
          <p:nvPr/>
        </p:nvSpPr>
        <p:spPr bwMode="auto">
          <a:xfrm flipV="1">
            <a:off x="8229600" y="3581400"/>
            <a:ext cx="0" cy="457200"/>
          </a:xfrm>
          <a:prstGeom prst="line">
            <a:avLst/>
          </a:prstGeom>
          <a:noFill/>
          <a:ln w="38100" cmpd="dbl">
            <a:solidFill>
              <a:schemeClr val="tx1"/>
            </a:solidFill>
            <a:round/>
            <a:headEnd type="triangle" w="med" len="med"/>
            <a:tailEnd type="triangle" w="med" len="med"/>
          </a:ln>
          <a:effectLst/>
        </p:spPr>
        <p:txBody>
          <a:bodyPr wrap="none" anchor="ctr">
            <a:prstTxWarp prst="textNoShape">
              <a:avLst/>
            </a:prstTxWarp>
          </a:bodyPr>
          <a:lstStyle/>
          <a:p>
            <a:endParaRPr lang="en-US"/>
          </a:p>
        </p:txBody>
      </p:sp>
      <p:sp>
        <p:nvSpPr>
          <p:cNvPr id="228375" name="Line 23"/>
          <p:cNvSpPr>
            <a:spLocks noChangeShapeType="1"/>
          </p:cNvSpPr>
          <p:nvPr/>
        </p:nvSpPr>
        <p:spPr bwMode="auto">
          <a:xfrm flipV="1">
            <a:off x="7086600" y="3200400"/>
            <a:ext cx="0" cy="381000"/>
          </a:xfrm>
          <a:prstGeom prst="line">
            <a:avLst/>
          </a:prstGeom>
          <a:noFill/>
          <a:ln w="38100" cmpd="dbl">
            <a:solidFill>
              <a:schemeClr val="tx1"/>
            </a:solidFill>
            <a:round/>
            <a:headEnd type="triangle" w="med" len="med"/>
            <a:tailEnd type="triangle" w="med" len="med"/>
          </a:ln>
          <a:effectLst/>
        </p:spPr>
        <p:txBody>
          <a:bodyPr wrap="none" anchor="ctr">
            <a:prstTxWarp prst="textNoShape">
              <a:avLst/>
            </a:prstTxWarp>
          </a:bodyPr>
          <a:lstStyle/>
          <a:p>
            <a:endParaRPr lang="en-US"/>
          </a:p>
        </p:txBody>
      </p:sp>
      <p:sp>
        <p:nvSpPr>
          <p:cNvPr id="228376" name="Line 24"/>
          <p:cNvSpPr>
            <a:spLocks noChangeShapeType="1"/>
          </p:cNvSpPr>
          <p:nvPr/>
        </p:nvSpPr>
        <p:spPr bwMode="auto">
          <a:xfrm flipV="1">
            <a:off x="8305800" y="3200400"/>
            <a:ext cx="0" cy="381000"/>
          </a:xfrm>
          <a:prstGeom prst="line">
            <a:avLst/>
          </a:prstGeom>
          <a:noFill/>
          <a:ln w="38100" cmpd="dbl">
            <a:solidFill>
              <a:schemeClr val="tx1"/>
            </a:solidFill>
            <a:round/>
            <a:headEnd type="triangle" w="med" len="med"/>
            <a:tailEnd type="triangle" w="med" len="med"/>
          </a:ln>
          <a:effectLst/>
        </p:spPr>
        <p:txBody>
          <a:bodyPr wrap="none" anchor="ctr">
            <a:prstTxWarp prst="textNoShape">
              <a:avLst/>
            </a:prstTxWarp>
          </a:bodyPr>
          <a:lstStyle/>
          <a:p>
            <a:endParaRPr lang="en-US"/>
          </a:p>
        </p:txBody>
      </p:sp>
      <p:sp>
        <p:nvSpPr>
          <p:cNvPr id="228377" name="Text Box 25"/>
          <p:cNvSpPr txBox="1">
            <a:spLocks noChangeArrowheads="1"/>
          </p:cNvSpPr>
          <p:nvPr/>
        </p:nvSpPr>
        <p:spPr bwMode="auto">
          <a:xfrm>
            <a:off x="762000" y="5486400"/>
            <a:ext cx="2971800" cy="457200"/>
          </a:xfrm>
          <a:prstGeom prst="rect">
            <a:avLst/>
          </a:prstGeom>
          <a:noFill/>
          <a:ln w="9525">
            <a:noFill/>
            <a:miter lim="800000"/>
            <a:headEnd/>
            <a:tailEnd/>
          </a:ln>
          <a:effectLst/>
        </p:spPr>
        <p:txBody>
          <a:bodyPr>
            <a:prstTxWarp prst="textNoShape">
              <a:avLst/>
            </a:prstTxWarp>
            <a:spAutoFit/>
          </a:bodyPr>
          <a:lstStyle/>
          <a:p>
            <a:pPr>
              <a:spcBef>
                <a:spcPct val="50000"/>
              </a:spcBef>
            </a:pPr>
            <a:r>
              <a:rPr lang="en-US"/>
              <a:t>Open</a:t>
            </a:r>
          </a:p>
        </p:txBody>
      </p:sp>
      <p:sp>
        <p:nvSpPr>
          <p:cNvPr id="228378" name="Text Box 26"/>
          <p:cNvSpPr txBox="1">
            <a:spLocks noChangeArrowheads="1"/>
          </p:cNvSpPr>
          <p:nvPr/>
        </p:nvSpPr>
        <p:spPr bwMode="auto">
          <a:xfrm>
            <a:off x="4267200" y="5486400"/>
            <a:ext cx="1905000" cy="457200"/>
          </a:xfrm>
          <a:prstGeom prst="rect">
            <a:avLst/>
          </a:prstGeom>
          <a:noFill/>
          <a:ln w="9525">
            <a:noFill/>
            <a:miter lim="800000"/>
            <a:headEnd/>
            <a:tailEnd/>
          </a:ln>
          <a:effectLst/>
        </p:spPr>
        <p:txBody>
          <a:bodyPr>
            <a:prstTxWarp prst="textNoShape">
              <a:avLst/>
            </a:prstTxWarp>
            <a:spAutoFit/>
          </a:bodyPr>
          <a:lstStyle/>
          <a:p>
            <a:pPr>
              <a:spcBef>
                <a:spcPct val="50000"/>
              </a:spcBef>
            </a:pPr>
            <a:r>
              <a:rPr lang="en-US"/>
              <a:t>Key Access</a:t>
            </a:r>
          </a:p>
        </p:txBody>
      </p:sp>
      <p:sp>
        <p:nvSpPr>
          <p:cNvPr id="228379" name="Text Box 27"/>
          <p:cNvSpPr txBox="1">
            <a:spLocks noChangeArrowheads="1"/>
          </p:cNvSpPr>
          <p:nvPr/>
        </p:nvSpPr>
        <p:spPr bwMode="auto">
          <a:xfrm>
            <a:off x="6553200" y="5486400"/>
            <a:ext cx="2133600" cy="457200"/>
          </a:xfrm>
          <a:prstGeom prst="rect">
            <a:avLst/>
          </a:prstGeom>
          <a:noFill/>
          <a:ln w="9525">
            <a:noFill/>
            <a:miter lim="800000"/>
            <a:headEnd/>
            <a:tailEnd/>
          </a:ln>
          <a:effectLst/>
        </p:spPr>
        <p:txBody>
          <a:bodyPr>
            <a:prstTxWarp prst="textNoShape">
              <a:avLst/>
            </a:prstTxWarp>
            <a:spAutoFit/>
          </a:bodyPr>
          <a:lstStyle/>
          <a:p>
            <a:pPr>
              <a:spcBef>
                <a:spcPct val="50000"/>
              </a:spcBef>
            </a:pPr>
            <a:r>
              <a:rPr lang="en-US"/>
              <a:t>Inside Box</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52D1A128-2DB0-E84E-96DA-DCE64E4E42CD}" type="datetime8">
              <a:rPr lang="en-US"/>
              <a:pPr/>
              <a:t>10/13/10 12:54</a:t>
            </a:fld>
            <a:endParaRPr lang="en-US"/>
          </a:p>
        </p:txBody>
      </p:sp>
      <p:sp>
        <p:nvSpPr>
          <p:cNvPr id="230402" name="Rectangle 2"/>
          <p:cNvSpPr>
            <a:spLocks noGrp="1" noChangeArrowheads="1"/>
          </p:cNvSpPr>
          <p:nvPr>
            <p:ph type="title"/>
          </p:nvPr>
        </p:nvSpPr>
        <p:spPr/>
        <p:txBody>
          <a:bodyPr/>
          <a:lstStyle/>
          <a:p>
            <a:r>
              <a:rPr lang="en-US"/>
              <a:t>Boot Process</a:t>
            </a:r>
          </a:p>
        </p:txBody>
      </p:sp>
      <p:sp>
        <p:nvSpPr>
          <p:cNvPr id="230403" name="Rectangle 3"/>
          <p:cNvSpPr>
            <a:spLocks noGrp="1" noChangeArrowheads="1"/>
          </p:cNvSpPr>
          <p:nvPr>
            <p:ph type="body" idx="1"/>
          </p:nvPr>
        </p:nvSpPr>
        <p:spPr>
          <a:xfrm>
            <a:off x="685800" y="1905000"/>
            <a:ext cx="7772400" cy="4114800"/>
          </a:xfrm>
        </p:spPr>
        <p:txBody>
          <a:bodyPr/>
          <a:lstStyle/>
          <a:p>
            <a:pPr>
              <a:lnSpc>
                <a:spcPct val="90000"/>
              </a:lnSpc>
            </a:pPr>
            <a:r>
              <a:rPr lang="en-US" sz="2000"/>
              <a:t>Boot device specified by hardware jumpers (inside box)</a:t>
            </a:r>
          </a:p>
          <a:p>
            <a:pPr lvl="1">
              <a:lnSpc>
                <a:spcPct val="90000"/>
              </a:lnSpc>
            </a:pPr>
            <a:r>
              <a:rPr lang="en-US" sz="1800"/>
              <a:t>EPROM</a:t>
            </a:r>
          </a:p>
          <a:p>
            <a:pPr lvl="1">
              <a:lnSpc>
                <a:spcPct val="90000"/>
              </a:lnSpc>
            </a:pPr>
            <a:r>
              <a:rPr lang="en-US" sz="1800"/>
              <a:t>on-board flash (default)</a:t>
            </a:r>
          </a:p>
          <a:p>
            <a:pPr lvl="1">
              <a:lnSpc>
                <a:spcPct val="90000"/>
              </a:lnSpc>
            </a:pPr>
            <a:r>
              <a:rPr lang="en-US" sz="1800"/>
              <a:t>ext flash</a:t>
            </a:r>
          </a:p>
          <a:p>
            <a:pPr>
              <a:lnSpc>
                <a:spcPct val="90000"/>
              </a:lnSpc>
            </a:pPr>
            <a:r>
              <a:rPr lang="en-US" sz="2000"/>
              <a:t>On Boot:</a:t>
            </a:r>
          </a:p>
          <a:p>
            <a:pPr lvl="1">
              <a:lnSpc>
                <a:spcPct val="90000"/>
              </a:lnSpc>
            </a:pPr>
            <a:r>
              <a:rPr lang="en-US" sz="1800"/>
              <a:t>Copy bootloader into RAM; init hardware</a:t>
            </a:r>
          </a:p>
          <a:p>
            <a:pPr lvl="1">
              <a:lnSpc>
                <a:spcPct val="90000"/>
              </a:lnSpc>
            </a:pPr>
            <a:r>
              <a:rPr lang="en-US" sz="1800"/>
              <a:t>Scan Removable flash for special files</a:t>
            </a:r>
          </a:p>
          <a:p>
            <a:pPr lvl="2">
              <a:lnSpc>
                <a:spcPct val="90000"/>
              </a:lnSpc>
            </a:pPr>
            <a:r>
              <a:rPr lang="en-US" sz="1600"/>
              <a:t>“fboot.nb0”  =&gt; replace bootloader in on-board flash</a:t>
            </a:r>
          </a:p>
          <a:p>
            <a:pPr lvl="2">
              <a:lnSpc>
                <a:spcPct val="90000"/>
              </a:lnSpc>
            </a:pPr>
            <a:r>
              <a:rPr lang="en-US" sz="1600"/>
              <a:t>“nk.bin” =&gt; replace OS in on-board flash</a:t>
            </a:r>
          </a:p>
          <a:p>
            <a:pPr lvl="2">
              <a:lnSpc>
                <a:spcPct val="90000"/>
              </a:lnSpc>
            </a:pPr>
            <a:r>
              <a:rPr lang="en-US" sz="1600"/>
              <a:t>“EraseFFX.bsq” =&gt; erase file system on on-board flash</a:t>
            </a:r>
          </a:p>
          <a:p>
            <a:pPr lvl="1">
              <a:lnSpc>
                <a:spcPct val="90000"/>
              </a:lnSpc>
            </a:pPr>
            <a:r>
              <a:rPr lang="en-US" sz="1800"/>
              <a:t>If no special files uncompress OS image</a:t>
            </a:r>
          </a:p>
          <a:p>
            <a:pPr lvl="1">
              <a:lnSpc>
                <a:spcPct val="90000"/>
              </a:lnSpc>
            </a:pPr>
            <a:r>
              <a:rPr lang="en-US" sz="1800"/>
              <a:t>Jump to entry point of OS</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Discussion Questions</a:t>
            </a:r>
            <a:endParaRPr lang="en-US" dirty="0"/>
          </a:p>
        </p:txBody>
      </p:sp>
      <p:sp>
        <p:nvSpPr>
          <p:cNvPr id="3" name="Content Placeholder 2"/>
          <p:cNvSpPr>
            <a:spLocks noGrp="1"/>
          </p:cNvSpPr>
          <p:nvPr>
            <p:ph idx="1"/>
          </p:nvPr>
        </p:nvSpPr>
        <p:spPr/>
        <p:txBody>
          <a:bodyPr/>
          <a:lstStyle/>
          <a:p>
            <a:r>
              <a:rPr lang="en-US" sz="2800" dirty="0" smtClean="0"/>
              <a:t>What is the historical context of the conflict between China and the Dalai Lama?  </a:t>
            </a:r>
          </a:p>
          <a:p>
            <a:r>
              <a:rPr lang="en-US" sz="2800" dirty="0" smtClean="0"/>
              <a:t>Where is Tibet?  </a:t>
            </a:r>
          </a:p>
          <a:p>
            <a:r>
              <a:rPr lang="en-US" sz="2800" dirty="0" smtClean="0"/>
              <a:t>Where is the Tibetan government in exile located?</a:t>
            </a:r>
          </a:p>
          <a:p>
            <a:r>
              <a:rPr lang="en-US" sz="2800" dirty="0" smtClean="0"/>
              <a:t>How does China regard Tibet?  What is the Chinese attitude toward Tibetan language education in Tibet?</a:t>
            </a:r>
            <a:endParaRPr lang="en-US" sz="2800" dirty="0"/>
          </a:p>
        </p:txBody>
      </p:sp>
      <p:sp>
        <p:nvSpPr>
          <p:cNvPr id="4" name="Date Placeholder 3"/>
          <p:cNvSpPr>
            <a:spLocks noGrp="1"/>
          </p:cNvSpPr>
          <p:nvPr>
            <p:ph type="dt" sz="half" idx="10"/>
          </p:nvPr>
        </p:nvSpPr>
        <p:spPr/>
        <p:txBody>
          <a:bodyPr/>
          <a:lstStyle/>
          <a:p>
            <a:fld id="{8263910F-F18B-3D46-AE8E-287768C0262A}" type="datetime8">
              <a:rPr lang="en-US" smtClean="0"/>
              <a:pPr/>
              <a:t>10/13/10 15:50</a:t>
            </a:fld>
            <a:endParaRPr lang="en-US"/>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52D1A128-2DB0-E84E-96DA-DCE64E4E42CD}" type="datetime8">
              <a:rPr lang="en-US"/>
              <a:pPr/>
              <a:t>10/13/10 12:54</a:t>
            </a:fld>
            <a:endParaRPr lang="en-US"/>
          </a:p>
        </p:txBody>
      </p:sp>
      <p:sp>
        <p:nvSpPr>
          <p:cNvPr id="232450" name="Rectangle 2"/>
          <p:cNvSpPr>
            <a:spLocks noGrp="1" noChangeArrowheads="1"/>
          </p:cNvSpPr>
          <p:nvPr>
            <p:ph type="title"/>
          </p:nvPr>
        </p:nvSpPr>
        <p:spPr/>
        <p:txBody>
          <a:bodyPr/>
          <a:lstStyle/>
          <a:p>
            <a:r>
              <a:rPr lang="en-US"/>
              <a:t>Boot (continued)</a:t>
            </a:r>
          </a:p>
        </p:txBody>
      </p:sp>
      <p:sp>
        <p:nvSpPr>
          <p:cNvPr id="232451" name="Rectangle 3"/>
          <p:cNvSpPr>
            <a:spLocks noGrp="1" noChangeArrowheads="1"/>
          </p:cNvSpPr>
          <p:nvPr>
            <p:ph type="body" idx="1"/>
          </p:nvPr>
        </p:nvSpPr>
        <p:spPr/>
        <p:txBody>
          <a:bodyPr/>
          <a:lstStyle/>
          <a:p>
            <a:pPr>
              <a:lnSpc>
                <a:spcPct val="90000"/>
              </a:lnSpc>
            </a:pPr>
            <a:r>
              <a:rPr lang="en-US" sz="2400"/>
              <a:t>On OS start up:</a:t>
            </a:r>
          </a:p>
          <a:p>
            <a:pPr lvl="1">
              <a:lnSpc>
                <a:spcPct val="90000"/>
              </a:lnSpc>
            </a:pPr>
            <a:r>
              <a:rPr lang="en-US" sz="2000"/>
              <a:t>run Filesys.exe</a:t>
            </a:r>
          </a:p>
          <a:p>
            <a:pPr lvl="2">
              <a:lnSpc>
                <a:spcPct val="90000"/>
              </a:lnSpc>
            </a:pPr>
            <a:r>
              <a:rPr lang="en-US" sz="1800"/>
              <a:t>unpacks registry</a:t>
            </a:r>
          </a:p>
          <a:p>
            <a:pPr lvl="2">
              <a:lnSpc>
                <a:spcPct val="90000"/>
              </a:lnSpc>
            </a:pPr>
            <a:r>
              <a:rPr lang="en-US" sz="1800"/>
              <a:t>runs programs in HKEY_LOCAL_MACHINE\Init</a:t>
            </a:r>
          </a:p>
          <a:p>
            <a:pPr lvl="3">
              <a:lnSpc>
                <a:spcPct val="90000"/>
              </a:lnSpc>
            </a:pPr>
            <a:r>
              <a:rPr lang="en-US" sz="1600"/>
              <a:t>shell.exe (debug shell)</a:t>
            </a:r>
          </a:p>
          <a:p>
            <a:pPr lvl="3">
              <a:lnSpc>
                <a:spcPct val="90000"/>
              </a:lnSpc>
            </a:pPr>
            <a:r>
              <a:rPr lang="en-US" sz="1600"/>
              <a:t>device.exe (Device manager)</a:t>
            </a:r>
          </a:p>
          <a:p>
            <a:pPr lvl="3">
              <a:lnSpc>
                <a:spcPct val="90000"/>
              </a:lnSpc>
            </a:pPr>
            <a:r>
              <a:rPr lang="en-US" sz="1600"/>
              <a:t>gwes.exe (graphics and event)</a:t>
            </a:r>
          </a:p>
          <a:p>
            <a:pPr lvl="3">
              <a:lnSpc>
                <a:spcPct val="90000"/>
              </a:lnSpc>
            </a:pPr>
            <a:r>
              <a:rPr lang="en-US" sz="1600"/>
              <a:t>taskman.exe (Task Manager)</a:t>
            </a:r>
          </a:p>
          <a:p>
            <a:pPr lvl="1">
              <a:lnSpc>
                <a:spcPct val="90000"/>
              </a:lnSpc>
            </a:pPr>
            <a:r>
              <a:rPr lang="en-US" sz="2000"/>
              <a:t>Device.exe mounts file systems</a:t>
            </a:r>
          </a:p>
          <a:p>
            <a:pPr lvl="2">
              <a:lnSpc>
                <a:spcPct val="90000"/>
              </a:lnSpc>
            </a:pPr>
            <a:r>
              <a:rPr lang="en-US" sz="1800"/>
              <a:t>\ (root):  RAM only</a:t>
            </a:r>
          </a:p>
          <a:p>
            <a:pPr lvl="2">
              <a:lnSpc>
                <a:spcPct val="90000"/>
              </a:lnSpc>
            </a:pPr>
            <a:r>
              <a:rPr lang="en-US" sz="1800"/>
              <a:t>\FFX:  mount point for on-board flash</a:t>
            </a:r>
          </a:p>
          <a:p>
            <a:pPr lvl="2">
              <a:lnSpc>
                <a:spcPct val="90000"/>
              </a:lnSpc>
            </a:pPr>
            <a:r>
              <a:rPr lang="en-US" sz="1800"/>
              <a:t>\Storage Card:  mount point for removable flash</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52D1A128-2DB0-E84E-96DA-DCE64E4E42CD}" type="datetime8">
              <a:rPr lang="en-US"/>
              <a:pPr/>
              <a:t>10/13/10 12:54</a:t>
            </a:fld>
            <a:endParaRPr lang="en-US"/>
          </a:p>
        </p:txBody>
      </p:sp>
      <p:sp>
        <p:nvSpPr>
          <p:cNvPr id="234498" name="Rectangle 2"/>
          <p:cNvSpPr>
            <a:spLocks noGrp="1" noChangeArrowheads="1"/>
          </p:cNvSpPr>
          <p:nvPr>
            <p:ph type="title"/>
          </p:nvPr>
        </p:nvSpPr>
        <p:spPr/>
        <p:txBody>
          <a:bodyPr/>
          <a:lstStyle/>
          <a:p>
            <a:r>
              <a:rPr lang="en-US"/>
              <a:t>Boot (continued)</a:t>
            </a:r>
          </a:p>
        </p:txBody>
      </p:sp>
      <p:sp>
        <p:nvSpPr>
          <p:cNvPr id="234499" name="Rectangle 3"/>
          <p:cNvSpPr>
            <a:spLocks noGrp="1" noChangeArrowheads="1"/>
          </p:cNvSpPr>
          <p:nvPr>
            <p:ph type="body" idx="1"/>
          </p:nvPr>
        </p:nvSpPr>
        <p:spPr/>
        <p:txBody>
          <a:bodyPr/>
          <a:lstStyle/>
          <a:p>
            <a:r>
              <a:rPr lang="en-US"/>
              <a:t>Customized taskman.exe</a:t>
            </a:r>
          </a:p>
          <a:p>
            <a:pPr lvl="1"/>
            <a:r>
              <a:rPr lang="en-US"/>
              <a:t>Check removable flash</a:t>
            </a:r>
          </a:p>
          <a:p>
            <a:pPr lvl="2"/>
            <a:r>
              <a:rPr lang="en-US"/>
              <a:t>explorer.glb =&gt; launch windows explorer</a:t>
            </a:r>
          </a:p>
          <a:p>
            <a:pPr lvl="2"/>
            <a:r>
              <a:rPr lang="en-US"/>
              <a:t>*.ins =&gt; run proprietary scripts</a:t>
            </a:r>
          </a:p>
          <a:p>
            <a:pPr lvl="3"/>
            <a:r>
              <a:rPr lang="en-US"/>
              <a:t>(script language has buffer overflow vulnerabilities)</a:t>
            </a:r>
          </a:p>
          <a:p>
            <a:pPr lvl="3"/>
            <a:r>
              <a:rPr lang="en-US"/>
              <a:t>used to configure election data</a:t>
            </a:r>
          </a:p>
          <a:p>
            <a:pPr lvl="2"/>
            <a:r>
              <a:rPr lang="en-US"/>
              <a:t>default =&gt; launch “BallotStation”</a:t>
            </a:r>
          </a:p>
          <a:p>
            <a:pPr lvl="3"/>
            <a:r>
              <a:rPr lang="en-US"/>
              <a:t>\FFX\Bin\BallotStation.exe</a:t>
            </a: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52D1A128-2DB0-E84E-96DA-DCE64E4E42CD}" type="datetime8">
              <a:rPr lang="en-US"/>
              <a:pPr/>
              <a:t>10/13/10 12:54</a:t>
            </a:fld>
            <a:endParaRPr lang="en-US"/>
          </a:p>
        </p:txBody>
      </p:sp>
      <p:sp>
        <p:nvSpPr>
          <p:cNvPr id="236546" name="Rectangle 2"/>
          <p:cNvSpPr>
            <a:spLocks noGrp="1" noChangeArrowheads="1"/>
          </p:cNvSpPr>
          <p:nvPr>
            <p:ph type="title"/>
          </p:nvPr>
        </p:nvSpPr>
        <p:spPr/>
        <p:txBody>
          <a:bodyPr/>
          <a:lstStyle/>
          <a:p>
            <a:r>
              <a:rPr lang="en-US"/>
              <a:t>BallotStation</a:t>
            </a:r>
          </a:p>
        </p:txBody>
      </p:sp>
      <p:sp>
        <p:nvSpPr>
          <p:cNvPr id="236547" name="Rectangle 3"/>
          <p:cNvSpPr>
            <a:spLocks noGrp="1" noChangeArrowheads="1"/>
          </p:cNvSpPr>
          <p:nvPr>
            <p:ph type="body" idx="1"/>
          </p:nvPr>
        </p:nvSpPr>
        <p:spPr/>
        <p:txBody>
          <a:bodyPr/>
          <a:lstStyle/>
          <a:p>
            <a:r>
              <a:rPr lang="en-US"/>
              <a:t>Four modes:  pre-download, pre-election testing, election, post-election</a:t>
            </a:r>
          </a:p>
          <a:p>
            <a:r>
              <a:rPr lang="en-US"/>
              <a:t>Mode recorded in election results file</a:t>
            </a:r>
          </a:p>
          <a:p>
            <a:pPr lvl="1"/>
            <a:r>
              <a:rPr lang="en-US"/>
              <a:t>\Storage Card\CurrentElection\election.brs</a:t>
            </a: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52D1A128-2DB0-E84E-96DA-DCE64E4E42CD}" type="datetime8">
              <a:rPr lang="en-US"/>
              <a:pPr/>
              <a:t>10/13/10 12:54</a:t>
            </a:fld>
            <a:endParaRPr lang="en-US"/>
          </a:p>
        </p:txBody>
      </p:sp>
      <p:sp>
        <p:nvSpPr>
          <p:cNvPr id="238594" name="Rectangle 2"/>
          <p:cNvSpPr>
            <a:spLocks noGrp="1" noChangeArrowheads="1"/>
          </p:cNvSpPr>
          <p:nvPr>
            <p:ph type="title"/>
          </p:nvPr>
        </p:nvSpPr>
        <p:spPr/>
        <p:txBody>
          <a:bodyPr/>
          <a:lstStyle/>
          <a:p>
            <a:r>
              <a:rPr lang="en-US"/>
              <a:t>Stealing Votes</a:t>
            </a:r>
          </a:p>
        </p:txBody>
      </p:sp>
      <p:sp>
        <p:nvSpPr>
          <p:cNvPr id="238595" name="Rectangle 3"/>
          <p:cNvSpPr>
            <a:spLocks noGrp="1" noChangeArrowheads="1"/>
          </p:cNvSpPr>
          <p:nvPr>
            <p:ph type="body" idx="1"/>
          </p:nvPr>
        </p:nvSpPr>
        <p:spPr/>
        <p:txBody>
          <a:bodyPr/>
          <a:lstStyle/>
          <a:p>
            <a:r>
              <a:rPr lang="en-US"/>
              <a:t>Malicious processes runs in parallel with BallotStation</a:t>
            </a:r>
          </a:p>
          <a:p>
            <a:r>
              <a:rPr lang="en-US"/>
              <a:t>Polls election results file every 15 seconds</a:t>
            </a:r>
          </a:p>
          <a:p>
            <a:pPr lvl="1"/>
            <a:r>
              <a:rPr lang="en-US"/>
              <a:t>If election mode and new results</a:t>
            </a:r>
          </a:p>
          <a:p>
            <a:pPr lvl="3"/>
            <a:r>
              <a:rPr lang="en-US"/>
              <a:t>temporarily suspend Ballot Station</a:t>
            </a:r>
          </a:p>
          <a:p>
            <a:pPr lvl="3"/>
            <a:r>
              <a:rPr lang="en-US"/>
              <a:t>steal votes</a:t>
            </a:r>
          </a:p>
          <a:p>
            <a:pPr lvl="3"/>
            <a:r>
              <a:rPr lang="en-US"/>
              <a:t>resume Ballot Station</a:t>
            </a: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52D1A128-2DB0-E84E-96DA-DCE64E4E42CD}" type="datetime8">
              <a:rPr lang="en-US"/>
              <a:pPr/>
              <a:t>10/13/10 12:54</a:t>
            </a:fld>
            <a:endParaRPr lang="en-US"/>
          </a:p>
        </p:txBody>
      </p:sp>
      <p:sp>
        <p:nvSpPr>
          <p:cNvPr id="240642" name="Rectangle 2"/>
          <p:cNvSpPr>
            <a:spLocks noGrp="1" noChangeArrowheads="1"/>
          </p:cNvSpPr>
          <p:nvPr>
            <p:ph type="title"/>
          </p:nvPr>
        </p:nvSpPr>
        <p:spPr/>
        <p:txBody>
          <a:bodyPr/>
          <a:lstStyle/>
          <a:p>
            <a:r>
              <a:rPr lang="en-US"/>
              <a:t>Viral propagation</a:t>
            </a:r>
          </a:p>
        </p:txBody>
      </p:sp>
      <p:sp>
        <p:nvSpPr>
          <p:cNvPr id="240643" name="Rectangle 3"/>
          <p:cNvSpPr>
            <a:spLocks noGrp="1" noChangeArrowheads="1"/>
          </p:cNvSpPr>
          <p:nvPr>
            <p:ph type="body" idx="1"/>
          </p:nvPr>
        </p:nvSpPr>
        <p:spPr/>
        <p:txBody>
          <a:bodyPr/>
          <a:lstStyle/>
          <a:p>
            <a:r>
              <a:rPr lang="en-US"/>
              <a:t>Malicious bootloader</a:t>
            </a:r>
          </a:p>
          <a:p>
            <a:pPr lvl="1"/>
            <a:r>
              <a:rPr lang="en-US"/>
              <a:t>Infects host by replacing existing bootloader in on-board flash</a:t>
            </a:r>
          </a:p>
          <a:p>
            <a:pPr lvl="1"/>
            <a:r>
              <a:rPr lang="en-US"/>
              <a:t>subsequent bootloader updates print appropriate messages but do nothing</a:t>
            </a:r>
          </a:p>
          <a:p>
            <a:r>
              <a:rPr lang="en-US"/>
              <a:t>fboot.nb0</a:t>
            </a:r>
          </a:p>
          <a:p>
            <a:pPr lvl="1"/>
            <a:r>
              <a:rPr lang="en-US"/>
              <a:t>package contains malicious boot loader</a:t>
            </a:r>
          </a:p>
          <a:p>
            <a:pPr lvl="1"/>
            <a:r>
              <a:rPr lang="en-US"/>
              <a:t>and vote stealing software</a:t>
            </a: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52D1A128-2DB0-E84E-96DA-DCE64E4E42CD}" type="datetime8">
              <a:rPr lang="en-US"/>
              <a:pPr/>
              <a:t>10/13/10 12:55</a:t>
            </a:fld>
            <a:endParaRPr lang="en-US"/>
          </a:p>
        </p:txBody>
      </p:sp>
      <p:sp>
        <p:nvSpPr>
          <p:cNvPr id="242690" name="Rectangle 2"/>
          <p:cNvSpPr>
            <a:spLocks noGrp="1" noChangeArrowheads="1"/>
          </p:cNvSpPr>
          <p:nvPr>
            <p:ph type="title"/>
          </p:nvPr>
        </p:nvSpPr>
        <p:spPr/>
        <p:txBody>
          <a:bodyPr/>
          <a:lstStyle/>
          <a:p>
            <a:r>
              <a:rPr lang="en-US"/>
              <a:t>Discussion</a:t>
            </a:r>
          </a:p>
        </p:txBody>
      </p:sp>
      <p:sp>
        <p:nvSpPr>
          <p:cNvPr id="242691" name="Rectangle 3"/>
          <p:cNvSpPr>
            <a:spLocks noGrp="1" noChangeArrowheads="1"/>
          </p:cNvSpPr>
          <p:nvPr>
            <p:ph type="body" idx="1"/>
          </p:nvPr>
        </p:nvSpPr>
        <p:spPr/>
        <p:txBody>
          <a:bodyPr/>
          <a:lstStyle/>
          <a:p>
            <a:r>
              <a:rPr lang="en-US"/>
              <a:t>Having developed this design, it is now time to critique it!  </a:t>
            </a:r>
          </a:p>
          <a:p>
            <a:pPr lvl="1"/>
            <a:r>
              <a:rPr lang="en-US"/>
              <a:t>Are you satisfied with the protection against external threats?  </a:t>
            </a:r>
          </a:p>
          <a:p>
            <a:pPr lvl="1"/>
            <a:r>
              <a:rPr lang="en-US"/>
              <a:t>Are you satisfied with the protection against insider threats?</a:t>
            </a:r>
          </a:p>
          <a:p>
            <a:endParaRPr lang="en-US"/>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Clark-Wilson</a:t>
            </a:r>
            <a:endParaRPr lang="en-US" dirty="0"/>
          </a:p>
        </p:txBody>
      </p:sp>
      <p:sp>
        <p:nvSpPr>
          <p:cNvPr id="3" name="Content Placeholder 2"/>
          <p:cNvSpPr>
            <a:spLocks noGrp="1"/>
          </p:cNvSpPr>
          <p:nvPr>
            <p:ph idx="1"/>
          </p:nvPr>
        </p:nvSpPr>
        <p:spPr/>
        <p:txBody>
          <a:bodyPr/>
          <a:lstStyle/>
          <a:p>
            <a:r>
              <a:rPr lang="en-US" dirty="0" smtClean="0"/>
              <a:t>Some materials from Bishop, copyright 2004</a:t>
            </a:r>
          </a:p>
          <a:p>
            <a:endParaRPr lang="en-US" dirty="0"/>
          </a:p>
        </p:txBody>
      </p:sp>
      <p:sp>
        <p:nvSpPr>
          <p:cNvPr id="4" name="Date Placeholder 3"/>
          <p:cNvSpPr>
            <a:spLocks noGrp="1"/>
          </p:cNvSpPr>
          <p:nvPr>
            <p:ph type="dt" sz="half" idx="10"/>
          </p:nvPr>
        </p:nvSpPr>
        <p:spPr/>
        <p:txBody>
          <a:bodyPr/>
          <a:lstStyle/>
          <a:p>
            <a:fld id="{52D1A128-2DB0-E84E-96DA-DCE64E4E42CD}" type="datetime8">
              <a:rPr lang="en-US" smtClean="0"/>
              <a:pPr/>
              <a:t>10/14/10 11:13</a:t>
            </a:fld>
            <a:endParaRPr lang="en-US"/>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52D1A128-2DB0-E84E-96DA-DCE64E4E42CD}" type="datetime8">
              <a:rPr lang="en-US"/>
              <a:pPr/>
              <a:t>10/14/10 11:13</a:t>
            </a:fld>
            <a:endParaRPr lang="en-US"/>
          </a:p>
        </p:txBody>
      </p:sp>
      <p:sp>
        <p:nvSpPr>
          <p:cNvPr id="244738" name="Rectangle 2"/>
          <p:cNvSpPr>
            <a:spLocks noGrp="1" noChangeArrowheads="1"/>
          </p:cNvSpPr>
          <p:nvPr>
            <p:ph type="title"/>
          </p:nvPr>
        </p:nvSpPr>
        <p:spPr/>
        <p:txBody>
          <a:bodyPr/>
          <a:lstStyle/>
          <a:p>
            <a:r>
              <a:rPr lang="en-US"/>
              <a:t>Clark-Wilson Integrity Model</a:t>
            </a:r>
          </a:p>
        </p:txBody>
      </p:sp>
      <p:sp>
        <p:nvSpPr>
          <p:cNvPr id="244739" name="Rectangle 3"/>
          <p:cNvSpPr>
            <a:spLocks noGrp="1" noChangeArrowheads="1"/>
          </p:cNvSpPr>
          <p:nvPr>
            <p:ph type="body" idx="1"/>
          </p:nvPr>
        </p:nvSpPr>
        <p:spPr/>
        <p:txBody>
          <a:bodyPr/>
          <a:lstStyle/>
          <a:p>
            <a:pPr>
              <a:lnSpc>
                <a:spcPct val="90000"/>
              </a:lnSpc>
            </a:pPr>
            <a:r>
              <a:rPr lang="en-US" sz="2400"/>
              <a:t>Integrity defined by a set of constraints</a:t>
            </a:r>
          </a:p>
          <a:p>
            <a:pPr lvl="1">
              <a:lnSpc>
                <a:spcPct val="90000"/>
              </a:lnSpc>
            </a:pPr>
            <a:r>
              <a:rPr lang="en-US" sz="2000"/>
              <a:t>Data in a </a:t>
            </a:r>
            <a:r>
              <a:rPr lang="en-US" sz="2000" i="1"/>
              <a:t>consistent</a:t>
            </a:r>
            <a:r>
              <a:rPr lang="en-US" sz="2000"/>
              <a:t> or valid state when it satisfies these</a:t>
            </a:r>
          </a:p>
          <a:p>
            <a:pPr>
              <a:lnSpc>
                <a:spcPct val="90000"/>
              </a:lnSpc>
            </a:pPr>
            <a:r>
              <a:rPr lang="en-US" sz="2400"/>
              <a:t>Example: Bank</a:t>
            </a:r>
          </a:p>
          <a:p>
            <a:pPr lvl="1">
              <a:lnSpc>
                <a:spcPct val="90000"/>
              </a:lnSpc>
            </a:pPr>
            <a:r>
              <a:rPr lang="en-US" sz="2000" i="1"/>
              <a:t>D</a:t>
            </a:r>
            <a:r>
              <a:rPr lang="en-US" sz="2000"/>
              <a:t> today’s deposits, </a:t>
            </a:r>
            <a:r>
              <a:rPr lang="en-US" sz="2000" i="1"/>
              <a:t>W</a:t>
            </a:r>
            <a:r>
              <a:rPr lang="en-US" sz="2000"/>
              <a:t> withdrawals, </a:t>
            </a:r>
            <a:r>
              <a:rPr lang="en-US" sz="2000" i="1"/>
              <a:t>YB</a:t>
            </a:r>
            <a:r>
              <a:rPr lang="en-US" sz="2000"/>
              <a:t> yesterday’s balance, </a:t>
            </a:r>
            <a:r>
              <a:rPr lang="en-US" sz="2000" i="1"/>
              <a:t>TB</a:t>
            </a:r>
            <a:r>
              <a:rPr lang="en-US" sz="2000"/>
              <a:t> today’s balance</a:t>
            </a:r>
          </a:p>
          <a:p>
            <a:pPr lvl="1">
              <a:lnSpc>
                <a:spcPct val="90000"/>
              </a:lnSpc>
            </a:pPr>
            <a:r>
              <a:rPr lang="en-US" sz="2000"/>
              <a:t>Integrity constraint: </a:t>
            </a:r>
            <a:r>
              <a:rPr lang="en-US" sz="2000" i="1"/>
              <a:t>D</a:t>
            </a:r>
            <a:r>
              <a:rPr lang="en-US" sz="2000"/>
              <a:t> + </a:t>
            </a:r>
            <a:r>
              <a:rPr lang="en-US" sz="2000" i="1"/>
              <a:t>YB</a:t>
            </a:r>
            <a:r>
              <a:rPr lang="en-US" sz="2000"/>
              <a:t> –</a:t>
            </a:r>
            <a:r>
              <a:rPr lang="en-US" sz="2000" i="1"/>
              <a:t>W</a:t>
            </a:r>
          </a:p>
          <a:p>
            <a:pPr>
              <a:lnSpc>
                <a:spcPct val="90000"/>
              </a:lnSpc>
            </a:pPr>
            <a:r>
              <a:rPr lang="en-US" sz="2400" i="1"/>
              <a:t>Well-formed transaction</a:t>
            </a:r>
            <a:r>
              <a:rPr lang="en-US" sz="2400"/>
              <a:t> move system from one consistent state to another</a:t>
            </a:r>
          </a:p>
          <a:p>
            <a:pPr>
              <a:lnSpc>
                <a:spcPct val="90000"/>
              </a:lnSpc>
            </a:pPr>
            <a:r>
              <a:rPr lang="en-US" sz="2400"/>
              <a:t>Issue: who examines, certifies transactions done correctly?</a:t>
            </a: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52D1A128-2DB0-E84E-96DA-DCE64E4E42CD}" type="datetime8">
              <a:rPr lang="en-US"/>
              <a:pPr/>
              <a:t>10/14/10 11:13</a:t>
            </a:fld>
            <a:endParaRPr lang="en-US"/>
          </a:p>
        </p:txBody>
      </p:sp>
      <p:sp>
        <p:nvSpPr>
          <p:cNvPr id="246786" name="Rectangle 2"/>
          <p:cNvSpPr>
            <a:spLocks noGrp="1" noChangeArrowheads="1"/>
          </p:cNvSpPr>
          <p:nvPr>
            <p:ph type="title"/>
          </p:nvPr>
        </p:nvSpPr>
        <p:spPr/>
        <p:txBody>
          <a:bodyPr/>
          <a:lstStyle/>
          <a:p>
            <a:r>
              <a:rPr lang="en-US"/>
              <a:t>Entities</a:t>
            </a:r>
          </a:p>
        </p:txBody>
      </p:sp>
      <p:sp>
        <p:nvSpPr>
          <p:cNvPr id="246787" name="Rectangle 3"/>
          <p:cNvSpPr>
            <a:spLocks noGrp="1" noChangeArrowheads="1"/>
          </p:cNvSpPr>
          <p:nvPr>
            <p:ph type="body" idx="1"/>
          </p:nvPr>
        </p:nvSpPr>
        <p:spPr/>
        <p:txBody>
          <a:bodyPr/>
          <a:lstStyle/>
          <a:p>
            <a:pPr>
              <a:lnSpc>
                <a:spcPct val="90000"/>
              </a:lnSpc>
            </a:pPr>
            <a:r>
              <a:rPr lang="en-US" sz="2400"/>
              <a:t>CDIs: constrained data items</a:t>
            </a:r>
          </a:p>
          <a:p>
            <a:pPr lvl="1">
              <a:lnSpc>
                <a:spcPct val="90000"/>
              </a:lnSpc>
            </a:pPr>
            <a:r>
              <a:rPr lang="en-US" sz="2000"/>
              <a:t>Data subject to integrity controls</a:t>
            </a:r>
          </a:p>
          <a:p>
            <a:pPr>
              <a:lnSpc>
                <a:spcPct val="90000"/>
              </a:lnSpc>
            </a:pPr>
            <a:r>
              <a:rPr lang="en-US" sz="2400"/>
              <a:t>UDIs: unconstrained data items</a:t>
            </a:r>
          </a:p>
          <a:p>
            <a:pPr lvl="1">
              <a:lnSpc>
                <a:spcPct val="90000"/>
              </a:lnSpc>
            </a:pPr>
            <a:r>
              <a:rPr lang="en-US" sz="2000"/>
              <a:t>Data not subject to integrity controls</a:t>
            </a:r>
          </a:p>
          <a:p>
            <a:pPr>
              <a:lnSpc>
                <a:spcPct val="90000"/>
              </a:lnSpc>
            </a:pPr>
            <a:r>
              <a:rPr lang="en-US" sz="2400"/>
              <a:t>IVPs: integrity verification procedures</a:t>
            </a:r>
          </a:p>
          <a:p>
            <a:pPr lvl="1">
              <a:lnSpc>
                <a:spcPct val="90000"/>
              </a:lnSpc>
            </a:pPr>
            <a:r>
              <a:rPr lang="en-US" sz="2000"/>
              <a:t>Procedures that test the CDIs conform to the integrity constraints</a:t>
            </a:r>
          </a:p>
          <a:p>
            <a:pPr>
              <a:lnSpc>
                <a:spcPct val="90000"/>
              </a:lnSpc>
            </a:pPr>
            <a:r>
              <a:rPr lang="en-US" sz="2400"/>
              <a:t>TPs: transaction procedures</a:t>
            </a:r>
          </a:p>
          <a:p>
            <a:pPr lvl="1">
              <a:lnSpc>
                <a:spcPct val="90000"/>
              </a:lnSpc>
            </a:pPr>
            <a:r>
              <a:rPr lang="en-US" sz="2000"/>
              <a:t>Procedures that take the system from one valid state to another </a:t>
            </a: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52D1A128-2DB0-E84E-96DA-DCE64E4E42CD}" type="datetime8">
              <a:rPr lang="en-US"/>
              <a:pPr/>
              <a:t>10/14/10 11:13</a:t>
            </a:fld>
            <a:endParaRPr lang="en-US"/>
          </a:p>
        </p:txBody>
      </p:sp>
      <p:sp>
        <p:nvSpPr>
          <p:cNvPr id="248834" name="Rectangle 2"/>
          <p:cNvSpPr>
            <a:spLocks noGrp="1" noChangeArrowheads="1"/>
          </p:cNvSpPr>
          <p:nvPr>
            <p:ph type="title"/>
          </p:nvPr>
        </p:nvSpPr>
        <p:spPr/>
        <p:txBody>
          <a:bodyPr/>
          <a:lstStyle/>
          <a:p>
            <a:r>
              <a:rPr lang="en-US"/>
              <a:t>Certification Rules 1 and 2</a:t>
            </a:r>
          </a:p>
        </p:txBody>
      </p:sp>
      <p:sp>
        <p:nvSpPr>
          <p:cNvPr id="248835" name="Rectangle 3"/>
          <p:cNvSpPr>
            <a:spLocks noGrp="1" noChangeArrowheads="1"/>
          </p:cNvSpPr>
          <p:nvPr>
            <p:ph type="body" idx="1"/>
          </p:nvPr>
        </p:nvSpPr>
        <p:spPr/>
        <p:txBody>
          <a:bodyPr/>
          <a:lstStyle/>
          <a:p>
            <a:pPr marL="915988" indent="-915988">
              <a:buFontTx/>
              <a:buNone/>
            </a:pPr>
            <a:r>
              <a:rPr lang="en-US" sz="2400"/>
              <a:t>CR1	When any IVP is run, it must ensure all CDIs are in a valid state</a:t>
            </a:r>
          </a:p>
          <a:p>
            <a:pPr marL="915988" indent="-915988">
              <a:buFontTx/>
              <a:buNone/>
            </a:pPr>
            <a:r>
              <a:rPr lang="en-US" sz="2400"/>
              <a:t>CR2	For some associated set of CDIs, a TP must transform those CDIs in a valid state into a (possibly different) valid state</a:t>
            </a:r>
          </a:p>
          <a:p>
            <a:pPr marL="1368425" lvl="1"/>
            <a:r>
              <a:rPr lang="en-US" sz="2000"/>
              <a:t>Defines relation </a:t>
            </a:r>
            <a:r>
              <a:rPr lang="en-US" sz="2000" i="1"/>
              <a:t>certified</a:t>
            </a:r>
            <a:r>
              <a:rPr lang="en-US" sz="2000"/>
              <a:t> that associates a set of CDIs with a particular TP</a:t>
            </a:r>
          </a:p>
          <a:p>
            <a:pPr marL="1368425" lvl="1"/>
            <a:r>
              <a:rPr lang="en-US" sz="2000"/>
              <a:t>Example: TP balance, CDIs accounts, in bank example</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8263910F-F18B-3D46-AE8E-287768C0262A}" type="datetime8">
              <a:rPr lang="en-US"/>
              <a:pPr/>
              <a:t>10/13/10 15:50</a:t>
            </a:fld>
            <a:endParaRPr lang="en-US"/>
          </a:p>
        </p:txBody>
      </p:sp>
      <p:sp>
        <p:nvSpPr>
          <p:cNvPr id="205826" name="Rectangle 2"/>
          <p:cNvSpPr>
            <a:spLocks noGrp="1" noChangeArrowheads="1"/>
          </p:cNvSpPr>
          <p:nvPr>
            <p:ph type="title"/>
          </p:nvPr>
        </p:nvSpPr>
        <p:spPr/>
        <p:txBody>
          <a:bodyPr/>
          <a:lstStyle/>
          <a:p>
            <a:r>
              <a:rPr lang="en-US" dirty="0" smtClean="0"/>
              <a:t>Discussion</a:t>
            </a:r>
            <a:endParaRPr lang="en-US" dirty="0"/>
          </a:p>
        </p:txBody>
      </p:sp>
      <p:sp>
        <p:nvSpPr>
          <p:cNvPr id="205827" name="Rectangle 3"/>
          <p:cNvSpPr>
            <a:spLocks noGrp="1" noChangeArrowheads="1"/>
          </p:cNvSpPr>
          <p:nvPr>
            <p:ph type="body" idx="1"/>
          </p:nvPr>
        </p:nvSpPr>
        <p:spPr/>
        <p:txBody>
          <a:bodyPr/>
          <a:lstStyle/>
          <a:p>
            <a:r>
              <a:rPr lang="en-US" sz="2800" dirty="0" smtClean="0"/>
              <a:t>Nagaraja and Anderson apply NATO practice to label documents within OHHDL as Confidential, and Secret.  What criteria do they use for classification?</a:t>
            </a:r>
          </a:p>
          <a:p>
            <a:r>
              <a:rPr lang="en-US" sz="2800" dirty="0" smtClean="0"/>
              <a:t>Prior to detection of the attacks, what threats was OHHDL concerned about?</a:t>
            </a:r>
          </a:p>
          <a:p>
            <a:r>
              <a:rPr lang="en-US" sz="2800" dirty="0" smtClean="0"/>
              <a:t>How did OHHDL learn it was under attack?</a:t>
            </a:r>
          </a:p>
          <a:p>
            <a:r>
              <a:rPr lang="en-US" sz="2800" dirty="0" smtClean="0"/>
              <a:t>Is it likely that this security failure</a:t>
            </a:r>
            <a:r>
              <a:rPr lang="en-US" sz="2800" baseline="0" dirty="0" smtClean="0"/>
              <a:t> led to loss of life?</a:t>
            </a: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52D1A128-2DB0-E84E-96DA-DCE64E4E42CD}" type="datetime8">
              <a:rPr lang="en-US"/>
              <a:pPr/>
              <a:t>10/14/10 11:13</a:t>
            </a:fld>
            <a:endParaRPr lang="en-US"/>
          </a:p>
        </p:txBody>
      </p:sp>
      <p:sp>
        <p:nvSpPr>
          <p:cNvPr id="250882" name="Rectangle 2"/>
          <p:cNvSpPr>
            <a:spLocks noGrp="1" noChangeArrowheads="1"/>
          </p:cNvSpPr>
          <p:nvPr>
            <p:ph type="title"/>
          </p:nvPr>
        </p:nvSpPr>
        <p:spPr/>
        <p:txBody>
          <a:bodyPr/>
          <a:lstStyle/>
          <a:p>
            <a:r>
              <a:rPr lang="en-US"/>
              <a:t>Enforcement Rules 1 and 2</a:t>
            </a:r>
          </a:p>
        </p:txBody>
      </p:sp>
      <p:sp>
        <p:nvSpPr>
          <p:cNvPr id="250883" name="Rectangle 3"/>
          <p:cNvSpPr>
            <a:spLocks noGrp="1" noChangeArrowheads="1"/>
          </p:cNvSpPr>
          <p:nvPr>
            <p:ph type="body" idx="1"/>
          </p:nvPr>
        </p:nvSpPr>
        <p:spPr/>
        <p:txBody>
          <a:bodyPr/>
          <a:lstStyle/>
          <a:p>
            <a:pPr marL="915988" indent="-915988">
              <a:lnSpc>
                <a:spcPct val="90000"/>
              </a:lnSpc>
              <a:buFontTx/>
              <a:buNone/>
            </a:pPr>
            <a:r>
              <a:rPr lang="en-US" sz="2400"/>
              <a:t>ER1	The system must maintain the certified relations and must ensure that only TPs certified to run on a CDI manipulate that CDI.</a:t>
            </a:r>
          </a:p>
          <a:p>
            <a:pPr marL="915988" indent="-915988">
              <a:lnSpc>
                <a:spcPct val="90000"/>
              </a:lnSpc>
              <a:buFontTx/>
              <a:buNone/>
            </a:pPr>
            <a:r>
              <a:rPr lang="en-US" sz="2400"/>
              <a:t>ER2	The system must associate a user with each TP and set of CDIs. The TP may access those CDIs on behalf of the associated user. The TP cannot access that CDI on behalf of a user not associated with that TP and CDI.</a:t>
            </a:r>
          </a:p>
          <a:p>
            <a:pPr marL="1368425" lvl="1">
              <a:lnSpc>
                <a:spcPct val="90000"/>
              </a:lnSpc>
            </a:pPr>
            <a:r>
              <a:rPr lang="en-US" sz="2000"/>
              <a:t>System must maintain, enforce certified relation</a:t>
            </a:r>
          </a:p>
          <a:p>
            <a:pPr marL="1368425" lvl="1">
              <a:lnSpc>
                <a:spcPct val="90000"/>
              </a:lnSpc>
            </a:pPr>
            <a:r>
              <a:rPr lang="en-US" sz="2000"/>
              <a:t>System must also restrict access based on user ID (</a:t>
            </a:r>
            <a:r>
              <a:rPr lang="en-US" sz="2000" i="1"/>
              <a:t>allowed</a:t>
            </a:r>
            <a:r>
              <a:rPr lang="en-US" sz="2000"/>
              <a:t> relation)</a:t>
            </a: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52D1A128-2DB0-E84E-96DA-DCE64E4E42CD}" type="datetime8">
              <a:rPr lang="en-US"/>
              <a:pPr/>
              <a:t>10/14/10 11:13</a:t>
            </a:fld>
            <a:endParaRPr lang="en-US"/>
          </a:p>
        </p:txBody>
      </p:sp>
      <p:sp>
        <p:nvSpPr>
          <p:cNvPr id="252930" name="Rectangle 2"/>
          <p:cNvSpPr>
            <a:spLocks noGrp="1" noChangeArrowheads="1"/>
          </p:cNvSpPr>
          <p:nvPr>
            <p:ph type="title"/>
          </p:nvPr>
        </p:nvSpPr>
        <p:spPr/>
        <p:txBody>
          <a:bodyPr/>
          <a:lstStyle/>
          <a:p>
            <a:r>
              <a:rPr lang="en-US"/>
              <a:t>Users and Rules</a:t>
            </a:r>
          </a:p>
        </p:txBody>
      </p:sp>
      <p:sp>
        <p:nvSpPr>
          <p:cNvPr id="252931" name="Rectangle 3"/>
          <p:cNvSpPr>
            <a:spLocks noGrp="1" noChangeArrowheads="1"/>
          </p:cNvSpPr>
          <p:nvPr>
            <p:ph type="body" idx="1"/>
          </p:nvPr>
        </p:nvSpPr>
        <p:spPr/>
        <p:txBody>
          <a:bodyPr/>
          <a:lstStyle/>
          <a:p>
            <a:pPr marL="915988" indent="-915988">
              <a:lnSpc>
                <a:spcPct val="90000"/>
              </a:lnSpc>
              <a:buFontTx/>
              <a:buNone/>
            </a:pPr>
            <a:r>
              <a:rPr lang="en-US" sz="2800"/>
              <a:t>CR3	The allowed relations must meet the requirements imposed by the principle of separation of duty.</a:t>
            </a:r>
          </a:p>
          <a:p>
            <a:pPr marL="915988" indent="-915988">
              <a:lnSpc>
                <a:spcPct val="90000"/>
              </a:lnSpc>
              <a:buFontTx/>
              <a:buNone/>
            </a:pPr>
            <a:r>
              <a:rPr lang="en-US" sz="2800"/>
              <a:t>ER3	The system must authenticate each user attempting to execute a TP</a:t>
            </a:r>
          </a:p>
          <a:p>
            <a:pPr marL="1316038" lvl="1">
              <a:lnSpc>
                <a:spcPct val="90000"/>
              </a:lnSpc>
            </a:pPr>
            <a:r>
              <a:rPr lang="en-US" sz="2400"/>
              <a:t>Type of authentication undefined, and depends on the instantiation</a:t>
            </a:r>
          </a:p>
          <a:p>
            <a:pPr marL="1316038" lvl="1">
              <a:lnSpc>
                <a:spcPct val="90000"/>
              </a:lnSpc>
            </a:pPr>
            <a:r>
              <a:rPr lang="en-US" sz="2400"/>
              <a:t>Authentication </a:t>
            </a:r>
            <a:r>
              <a:rPr lang="en-US" sz="2400" i="1"/>
              <a:t>not</a:t>
            </a:r>
            <a:r>
              <a:rPr lang="en-US" sz="2400"/>
              <a:t> required before use of the system, but </a:t>
            </a:r>
            <a:r>
              <a:rPr lang="en-US" sz="2400" i="1"/>
              <a:t>is</a:t>
            </a:r>
            <a:r>
              <a:rPr lang="en-US" sz="2400"/>
              <a:t> required before manipulation of CDIs (requires using TPs)</a:t>
            </a: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52D1A128-2DB0-E84E-96DA-DCE64E4E42CD}" type="datetime8">
              <a:rPr lang="en-US"/>
              <a:pPr/>
              <a:t>10/14/10 11:13</a:t>
            </a:fld>
            <a:endParaRPr lang="en-US"/>
          </a:p>
        </p:txBody>
      </p:sp>
      <p:sp>
        <p:nvSpPr>
          <p:cNvPr id="254978" name="Rectangle 2"/>
          <p:cNvSpPr>
            <a:spLocks noGrp="1" noChangeArrowheads="1"/>
          </p:cNvSpPr>
          <p:nvPr>
            <p:ph type="title"/>
          </p:nvPr>
        </p:nvSpPr>
        <p:spPr/>
        <p:txBody>
          <a:bodyPr/>
          <a:lstStyle/>
          <a:p>
            <a:r>
              <a:rPr lang="en-US"/>
              <a:t>Logging</a:t>
            </a:r>
          </a:p>
        </p:txBody>
      </p:sp>
      <p:sp>
        <p:nvSpPr>
          <p:cNvPr id="254979" name="Rectangle 3"/>
          <p:cNvSpPr>
            <a:spLocks noGrp="1" noChangeArrowheads="1"/>
          </p:cNvSpPr>
          <p:nvPr>
            <p:ph type="body" idx="1"/>
          </p:nvPr>
        </p:nvSpPr>
        <p:spPr/>
        <p:txBody>
          <a:bodyPr/>
          <a:lstStyle/>
          <a:p>
            <a:pPr marL="915988" indent="-915988">
              <a:buFontTx/>
              <a:buNone/>
            </a:pPr>
            <a:r>
              <a:rPr lang="en-US"/>
              <a:t>CR4	All TPs must append enough information to reconstruct the operation to an append-only CDI.</a:t>
            </a:r>
          </a:p>
          <a:p>
            <a:pPr marL="1368425" lvl="1"/>
            <a:r>
              <a:rPr lang="en-US"/>
              <a:t>This CDI is the log</a:t>
            </a:r>
          </a:p>
          <a:p>
            <a:pPr marL="1368425" lvl="1"/>
            <a:r>
              <a:rPr lang="en-US"/>
              <a:t>Auditor needs to be able to determine what happened during reviews of transactions</a:t>
            </a:r>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52D1A128-2DB0-E84E-96DA-DCE64E4E42CD}" type="datetime8">
              <a:rPr lang="en-US"/>
              <a:pPr/>
              <a:t>10/14/10 11:13</a:t>
            </a:fld>
            <a:endParaRPr lang="en-US"/>
          </a:p>
        </p:txBody>
      </p:sp>
      <p:sp>
        <p:nvSpPr>
          <p:cNvPr id="257026" name="Rectangle 2"/>
          <p:cNvSpPr>
            <a:spLocks noGrp="1" noChangeArrowheads="1"/>
          </p:cNvSpPr>
          <p:nvPr>
            <p:ph type="title"/>
          </p:nvPr>
        </p:nvSpPr>
        <p:spPr/>
        <p:txBody>
          <a:bodyPr/>
          <a:lstStyle/>
          <a:p>
            <a:r>
              <a:rPr lang="en-US"/>
              <a:t>Handling Untrusted Input</a:t>
            </a:r>
          </a:p>
        </p:txBody>
      </p:sp>
      <p:sp>
        <p:nvSpPr>
          <p:cNvPr id="257027" name="Rectangle 3"/>
          <p:cNvSpPr>
            <a:spLocks noGrp="1" noChangeArrowheads="1"/>
          </p:cNvSpPr>
          <p:nvPr>
            <p:ph type="body" idx="1"/>
          </p:nvPr>
        </p:nvSpPr>
        <p:spPr/>
        <p:txBody>
          <a:bodyPr/>
          <a:lstStyle/>
          <a:p>
            <a:pPr marL="915988" indent="-915988">
              <a:buFontTx/>
              <a:buNone/>
            </a:pPr>
            <a:r>
              <a:rPr lang="en-US" sz="2400"/>
              <a:t>CR5	Any TP that takes as input a UDI may perform only valid transformations, or no transformations, for all possible values of the UDI. The transformation either rejects the UDI or transforms it into a CDI.</a:t>
            </a:r>
          </a:p>
          <a:p>
            <a:pPr marL="1316038" lvl="1"/>
            <a:r>
              <a:rPr lang="en-US" sz="2000"/>
              <a:t>In bank, numbers entered at keyboard are UDIs, so cannot be input to TPs. TPs must validate numbers (to make them a CDI) before using them; if validation fails, TP rejects UDI </a:t>
            </a:r>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52D1A128-2DB0-E84E-96DA-DCE64E4E42CD}" type="datetime8">
              <a:rPr lang="en-US"/>
              <a:pPr/>
              <a:t>10/14/10 11:13</a:t>
            </a:fld>
            <a:endParaRPr lang="en-US"/>
          </a:p>
        </p:txBody>
      </p:sp>
      <p:sp>
        <p:nvSpPr>
          <p:cNvPr id="259074" name="Rectangle 1026"/>
          <p:cNvSpPr>
            <a:spLocks noGrp="1" noChangeArrowheads="1"/>
          </p:cNvSpPr>
          <p:nvPr>
            <p:ph type="title"/>
          </p:nvPr>
        </p:nvSpPr>
        <p:spPr/>
        <p:txBody>
          <a:bodyPr/>
          <a:lstStyle/>
          <a:p>
            <a:r>
              <a:rPr lang="en-US"/>
              <a:t>Separation of Duty In Model</a:t>
            </a:r>
          </a:p>
        </p:txBody>
      </p:sp>
      <p:sp>
        <p:nvSpPr>
          <p:cNvPr id="259075" name="Rectangle 1027"/>
          <p:cNvSpPr>
            <a:spLocks noGrp="1" noChangeArrowheads="1"/>
          </p:cNvSpPr>
          <p:nvPr>
            <p:ph type="body" idx="1"/>
          </p:nvPr>
        </p:nvSpPr>
        <p:spPr/>
        <p:txBody>
          <a:bodyPr/>
          <a:lstStyle/>
          <a:p>
            <a:pPr marL="915988" indent="-915988">
              <a:lnSpc>
                <a:spcPct val="90000"/>
              </a:lnSpc>
              <a:buFontTx/>
              <a:buNone/>
            </a:pPr>
            <a:r>
              <a:rPr lang="en-US"/>
              <a:t>ER4	Only the certifier of a TP may change the list of entities associated with that TP. No certifier of a TP, or of an entity associated with that TP, may ever have execute permission with respect to that entity.</a:t>
            </a:r>
          </a:p>
          <a:p>
            <a:pPr marL="1316038" lvl="1">
              <a:lnSpc>
                <a:spcPct val="90000"/>
              </a:lnSpc>
            </a:pPr>
            <a:r>
              <a:rPr lang="en-US"/>
              <a:t>Enforces separation of duty with respect to certified and allowed relations	</a:t>
            </a:r>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52D1A128-2DB0-E84E-96DA-DCE64E4E42CD}" type="datetime8">
              <a:rPr lang="en-US"/>
              <a:pPr/>
              <a:t>10/14/10 11:13</a:t>
            </a:fld>
            <a:endParaRPr lang="en-US"/>
          </a:p>
        </p:txBody>
      </p:sp>
      <p:sp>
        <p:nvSpPr>
          <p:cNvPr id="289794" name="Rectangle 2"/>
          <p:cNvSpPr>
            <a:spLocks noGrp="1" noChangeArrowheads="1"/>
          </p:cNvSpPr>
          <p:nvPr>
            <p:ph type="title"/>
          </p:nvPr>
        </p:nvSpPr>
        <p:spPr/>
        <p:txBody>
          <a:bodyPr/>
          <a:lstStyle/>
          <a:p>
            <a:r>
              <a:rPr lang="en-US"/>
              <a:t>Discussion</a:t>
            </a:r>
          </a:p>
        </p:txBody>
      </p:sp>
      <p:sp>
        <p:nvSpPr>
          <p:cNvPr id="289795" name="Rectangle 3"/>
          <p:cNvSpPr>
            <a:spLocks noGrp="1" noChangeArrowheads="1"/>
          </p:cNvSpPr>
          <p:nvPr>
            <p:ph type="body" idx="1"/>
          </p:nvPr>
        </p:nvSpPr>
        <p:spPr/>
        <p:txBody>
          <a:bodyPr/>
          <a:lstStyle/>
          <a:p>
            <a:r>
              <a:rPr lang="en-US"/>
              <a:t>How can we apply CW to Voting Machine?</a:t>
            </a:r>
          </a:p>
          <a:p>
            <a:pPr lvl="1"/>
            <a:r>
              <a:rPr lang="en-US"/>
              <a:t>Constrained Data Items:</a:t>
            </a:r>
          </a:p>
          <a:p>
            <a:pPr lvl="1"/>
            <a:r>
              <a:rPr lang="en-US"/>
              <a:t>Integrity Constraints:</a:t>
            </a:r>
          </a:p>
          <a:p>
            <a:pPr lvl="1"/>
            <a:r>
              <a:rPr lang="en-US"/>
              <a:t>Unconstrained Data Items:</a:t>
            </a:r>
          </a:p>
          <a:p>
            <a:pPr lvl="1"/>
            <a:r>
              <a:rPr lang="en-US"/>
              <a:t>Transaction Procedures:</a:t>
            </a:r>
          </a:p>
          <a:p>
            <a:pPr lvl="1"/>
            <a:r>
              <a:rPr lang="en-US"/>
              <a:t>Integrity Verification Procedures:</a:t>
            </a:r>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52D1A128-2DB0-E84E-96DA-DCE64E4E42CD}" type="datetime8">
              <a:rPr lang="en-US"/>
              <a:pPr/>
              <a:t>10/14/10 11:13</a:t>
            </a:fld>
            <a:endParaRPr lang="en-US"/>
          </a:p>
        </p:txBody>
      </p:sp>
      <p:sp>
        <p:nvSpPr>
          <p:cNvPr id="293890" name="Rectangle 2"/>
          <p:cNvSpPr>
            <a:spLocks noGrp="1" noChangeArrowheads="1"/>
          </p:cNvSpPr>
          <p:nvPr>
            <p:ph type="title"/>
          </p:nvPr>
        </p:nvSpPr>
        <p:spPr/>
        <p:txBody>
          <a:bodyPr/>
          <a:lstStyle/>
          <a:p>
            <a:r>
              <a:rPr lang="en-US"/>
              <a:t>Constrained Data Items:</a:t>
            </a:r>
          </a:p>
        </p:txBody>
      </p:sp>
      <p:sp>
        <p:nvSpPr>
          <p:cNvPr id="293891" name="Rectangle 3"/>
          <p:cNvSpPr>
            <a:spLocks noGrp="1" noChangeArrowheads="1"/>
          </p:cNvSpPr>
          <p:nvPr>
            <p:ph type="body" idx="1"/>
          </p:nvPr>
        </p:nvSpPr>
        <p:spPr/>
        <p:txBody>
          <a:bodyPr/>
          <a:lstStyle/>
          <a:p>
            <a:r>
              <a:rPr lang="en-US"/>
              <a:t>Boot loader</a:t>
            </a:r>
          </a:p>
          <a:p>
            <a:r>
              <a:rPr lang="en-US"/>
              <a:t>Operating System and Trusted Applications</a:t>
            </a:r>
          </a:p>
          <a:p>
            <a:r>
              <a:rPr lang="en-US"/>
              <a:t>Voting Application</a:t>
            </a:r>
          </a:p>
          <a:p>
            <a:r>
              <a:rPr lang="en-US"/>
              <a:t>Ballot Definition</a:t>
            </a:r>
          </a:p>
          <a:p>
            <a:r>
              <a:rPr lang="en-US"/>
              <a:t>Vote Tally</a:t>
            </a:r>
          </a:p>
          <a:p>
            <a:r>
              <a:rPr lang="en-US"/>
              <a:t>Completed Ballot</a:t>
            </a:r>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52D1A128-2DB0-E84E-96DA-DCE64E4E42CD}" type="datetime8">
              <a:rPr lang="en-US"/>
              <a:pPr/>
              <a:t>10/14/10 11:13</a:t>
            </a:fld>
            <a:endParaRPr lang="en-US"/>
          </a:p>
        </p:txBody>
      </p:sp>
      <p:sp>
        <p:nvSpPr>
          <p:cNvPr id="294914" name="Rectangle 2"/>
          <p:cNvSpPr>
            <a:spLocks noGrp="1" noChangeArrowheads="1"/>
          </p:cNvSpPr>
          <p:nvPr>
            <p:ph type="title"/>
          </p:nvPr>
        </p:nvSpPr>
        <p:spPr>
          <a:xfrm>
            <a:off x="762000" y="228600"/>
            <a:ext cx="7772400" cy="1143000"/>
          </a:xfrm>
        </p:spPr>
        <p:txBody>
          <a:bodyPr/>
          <a:lstStyle/>
          <a:p>
            <a:r>
              <a:rPr lang="en-US"/>
              <a:t>Integrity constraints:</a:t>
            </a:r>
          </a:p>
        </p:txBody>
      </p:sp>
      <p:sp>
        <p:nvSpPr>
          <p:cNvPr id="294915" name="Rectangle 3"/>
          <p:cNvSpPr>
            <a:spLocks noGrp="1" noChangeArrowheads="1"/>
          </p:cNvSpPr>
          <p:nvPr>
            <p:ph type="body" idx="1"/>
          </p:nvPr>
        </p:nvSpPr>
        <p:spPr>
          <a:xfrm>
            <a:off x="685800" y="1447800"/>
            <a:ext cx="7772400" cy="4114800"/>
          </a:xfrm>
        </p:spPr>
        <p:txBody>
          <a:bodyPr/>
          <a:lstStyle/>
          <a:p>
            <a:pPr>
              <a:lnSpc>
                <a:spcPct val="90000"/>
              </a:lnSpc>
            </a:pPr>
            <a:r>
              <a:rPr lang="en-US" sz="2400"/>
              <a:t>New images of the boot loader, OS, Trusted Applications, and Voting Applications must include a certificate of origin signed by a trusted party.  The certificate must include a message digest of the image.</a:t>
            </a:r>
          </a:p>
          <a:p>
            <a:pPr>
              <a:lnSpc>
                <a:spcPct val="90000"/>
              </a:lnSpc>
            </a:pPr>
            <a:r>
              <a:rPr lang="en-US" sz="2400"/>
              <a:t>The OS, Trusted Applications, and Voting Applications must pass an integrity check based on their certificate of origin before being executed.</a:t>
            </a:r>
          </a:p>
          <a:p>
            <a:pPr>
              <a:lnSpc>
                <a:spcPct val="90000"/>
              </a:lnSpc>
            </a:pPr>
            <a:r>
              <a:rPr lang="en-US" sz="2400"/>
              <a:t>The Ballot Definition must be signed digitally by an election official distinct from the official operating the voting machine.</a:t>
            </a:r>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52D1A128-2DB0-E84E-96DA-DCE64E4E42CD}" type="datetime8">
              <a:rPr lang="en-US"/>
              <a:pPr/>
              <a:t>10/14/10 11:13</a:t>
            </a:fld>
            <a:endParaRPr lang="en-US"/>
          </a:p>
        </p:txBody>
      </p:sp>
      <p:sp>
        <p:nvSpPr>
          <p:cNvPr id="295938" name="Rectangle 2"/>
          <p:cNvSpPr>
            <a:spLocks noGrp="1" noChangeArrowheads="1"/>
          </p:cNvSpPr>
          <p:nvPr>
            <p:ph type="title"/>
          </p:nvPr>
        </p:nvSpPr>
        <p:spPr/>
        <p:txBody>
          <a:bodyPr/>
          <a:lstStyle/>
          <a:p>
            <a:r>
              <a:rPr lang="en-US"/>
              <a:t>Transaction processes (TPs):</a:t>
            </a:r>
          </a:p>
        </p:txBody>
      </p:sp>
      <p:sp>
        <p:nvSpPr>
          <p:cNvPr id="295939" name="Rectangle 3"/>
          <p:cNvSpPr>
            <a:spLocks noGrp="1" noChangeArrowheads="1"/>
          </p:cNvSpPr>
          <p:nvPr>
            <p:ph type="body" idx="1"/>
          </p:nvPr>
        </p:nvSpPr>
        <p:spPr/>
        <p:txBody>
          <a:bodyPr/>
          <a:lstStyle/>
          <a:p>
            <a:r>
              <a:rPr lang="en-US"/>
              <a:t>Update Boot Loader</a:t>
            </a:r>
          </a:p>
          <a:p>
            <a:r>
              <a:rPr lang="en-US"/>
              <a:t>Update OS and Trusted Applications</a:t>
            </a:r>
          </a:p>
          <a:p>
            <a:r>
              <a:rPr lang="en-US"/>
              <a:t>Update Voting Application</a:t>
            </a:r>
          </a:p>
          <a:p>
            <a:r>
              <a:rPr lang="en-US"/>
              <a:t>Define Ballot</a:t>
            </a:r>
          </a:p>
          <a:p>
            <a:r>
              <a:rPr lang="en-US"/>
              <a:t>Start Election</a:t>
            </a:r>
          </a:p>
          <a:p>
            <a:r>
              <a:rPr lang="en-US"/>
              <a:t>End Election</a:t>
            </a:r>
          </a:p>
          <a:p>
            <a:r>
              <a:rPr lang="en-US"/>
              <a:t>Vote</a:t>
            </a:r>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52D1A128-2DB0-E84E-96DA-DCE64E4E42CD}" type="datetime8">
              <a:rPr lang="en-US"/>
              <a:pPr/>
              <a:t>10/14/10 11:13</a:t>
            </a:fld>
            <a:endParaRPr lang="en-US"/>
          </a:p>
        </p:txBody>
      </p:sp>
      <p:sp>
        <p:nvSpPr>
          <p:cNvPr id="265218" name="Rectangle 2"/>
          <p:cNvSpPr>
            <a:spLocks noGrp="1" noChangeArrowheads="1"/>
          </p:cNvSpPr>
          <p:nvPr>
            <p:ph type="title"/>
          </p:nvPr>
        </p:nvSpPr>
        <p:spPr/>
        <p:txBody>
          <a:bodyPr/>
          <a:lstStyle/>
          <a:p>
            <a:r>
              <a:rPr lang="en-US"/>
              <a:t>Comparison to Biba</a:t>
            </a:r>
          </a:p>
        </p:txBody>
      </p:sp>
      <p:sp>
        <p:nvSpPr>
          <p:cNvPr id="265219" name="Rectangle 3"/>
          <p:cNvSpPr>
            <a:spLocks noGrp="1" noChangeArrowheads="1"/>
          </p:cNvSpPr>
          <p:nvPr>
            <p:ph type="body" idx="1"/>
          </p:nvPr>
        </p:nvSpPr>
        <p:spPr/>
        <p:txBody>
          <a:bodyPr/>
          <a:lstStyle/>
          <a:p>
            <a:pPr>
              <a:lnSpc>
                <a:spcPct val="90000"/>
              </a:lnSpc>
            </a:pPr>
            <a:r>
              <a:rPr lang="en-US" sz="2800"/>
              <a:t>Biba</a:t>
            </a:r>
          </a:p>
          <a:p>
            <a:pPr lvl="1">
              <a:lnSpc>
                <a:spcPct val="90000"/>
              </a:lnSpc>
            </a:pPr>
            <a:r>
              <a:rPr lang="en-US" sz="2400"/>
              <a:t>No notion of certification rules; trusted subjects ensure actions obey rules</a:t>
            </a:r>
          </a:p>
          <a:p>
            <a:pPr lvl="1">
              <a:lnSpc>
                <a:spcPct val="90000"/>
              </a:lnSpc>
            </a:pPr>
            <a:r>
              <a:rPr lang="en-US" sz="2400"/>
              <a:t>Untrusted data examined before being made trusted</a:t>
            </a:r>
          </a:p>
          <a:p>
            <a:pPr>
              <a:lnSpc>
                <a:spcPct val="90000"/>
              </a:lnSpc>
            </a:pPr>
            <a:r>
              <a:rPr lang="en-US" sz="2800"/>
              <a:t>Clark-Wilson</a:t>
            </a:r>
          </a:p>
          <a:p>
            <a:pPr lvl="1">
              <a:lnSpc>
                <a:spcPct val="90000"/>
              </a:lnSpc>
            </a:pPr>
            <a:r>
              <a:rPr lang="en-US" sz="2400"/>
              <a:t>Explicit requirements that </a:t>
            </a:r>
            <a:r>
              <a:rPr lang="en-US" sz="2400" i="1"/>
              <a:t>actions</a:t>
            </a:r>
            <a:r>
              <a:rPr lang="en-US" sz="2400"/>
              <a:t> must meet</a:t>
            </a:r>
          </a:p>
          <a:p>
            <a:pPr lvl="1">
              <a:lnSpc>
                <a:spcPct val="90000"/>
              </a:lnSpc>
            </a:pPr>
            <a:r>
              <a:rPr lang="en-US" sz="2400"/>
              <a:t>Trusted entity must certify </a:t>
            </a:r>
            <a:r>
              <a:rPr lang="en-US" sz="2400" i="1"/>
              <a:t>method</a:t>
            </a:r>
            <a:r>
              <a:rPr lang="en-US" sz="2400"/>
              <a:t> to upgrade untrusted data (and not certify the data itself)</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Discussion</a:t>
            </a:r>
            <a:endParaRPr lang="en-US" dirty="0"/>
          </a:p>
        </p:txBody>
      </p:sp>
      <p:sp>
        <p:nvSpPr>
          <p:cNvPr id="3" name="Content Placeholder 2"/>
          <p:cNvSpPr>
            <a:spLocks noGrp="1"/>
          </p:cNvSpPr>
          <p:nvPr>
            <p:ph idx="1"/>
          </p:nvPr>
        </p:nvSpPr>
        <p:spPr/>
        <p:txBody>
          <a:bodyPr/>
          <a:lstStyle/>
          <a:p>
            <a:r>
              <a:rPr lang="en-US" dirty="0" smtClean="0"/>
              <a:t>How was the first computer compromised?</a:t>
            </a:r>
          </a:p>
          <a:p>
            <a:r>
              <a:rPr lang="en-US" dirty="0" smtClean="0"/>
              <a:t>How might this have been avoided?</a:t>
            </a:r>
          </a:p>
          <a:p>
            <a:r>
              <a:rPr lang="en-US" dirty="0" smtClean="0"/>
              <a:t>What are the conflicts between secure operational practice and the institutional mission of OHHDL?</a:t>
            </a:r>
          </a:p>
        </p:txBody>
      </p:sp>
      <p:sp>
        <p:nvSpPr>
          <p:cNvPr id="4" name="Date Placeholder 3"/>
          <p:cNvSpPr>
            <a:spLocks noGrp="1"/>
          </p:cNvSpPr>
          <p:nvPr>
            <p:ph type="dt" sz="half" idx="10"/>
          </p:nvPr>
        </p:nvSpPr>
        <p:spPr/>
        <p:txBody>
          <a:bodyPr/>
          <a:lstStyle/>
          <a:p>
            <a:fld id="{8263910F-F18B-3D46-AE8E-287768C0262A}" type="datetime8">
              <a:rPr lang="en-US" smtClean="0"/>
              <a:pPr/>
              <a:t>10/13/10 15:50</a:t>
            </a:fld>
            <a:endParaRPr lang="en-US"/>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52D1A128-2DB0-E84E-96DA-DCE64E4E42CD}" type="datetime8">
              <a:rPr lang="en-US"/>
              <a:pPr/>
              <a:t>10/14/10 11:13</a:t>
            </a:fld>
            <a:endParaRPr lang="en-US"/>
          </a:p>
        </p:txBody>
      </p:sp>
      <p:sp>
        <p:nvSpPr>
          <p:cNvPr id="267266" name="Rectangle 2"/>
          <p:cNvSpPr>
            <a:spLocks noGrp="1" noChangeArrowheads="1"/>
          </p:cNvSpPr>
          <p:nvPr>
            <p:ph type="title"/>
          </p:nvPr>
        </p:nvSpPr>
        <p:spPr/>
        <p:txBody>
          <a:bodyPr/>
          <a:lstStyle/>
          <a:p>
            <a:r>
              <a:rPr lang="en-US"/>
              <a:t>Key Points</a:t>
            </a:r>
          </a:p>
        </p:txBody>
      </p:sp>
      <p:sp>
        <p:nvSpPr>
          <p:cNvPr id="267267" name="Rectangle 3"/>
          <p:cNvSpPr>
            <a:spLocks noGrp="1" noChangeArrowheads="1"/>
          </p:cNvSpPr>
          <p:nvPr>
            <p:ph type="body" idx="1"/>
          </p:nvPr>
        </p:nvSpPr>
        <p:spPr/>
        <p:txBody>
          <a:bodyPr/>
          <a:lstStyle/>
          <a:p>
            <a:r>
              <a:rPr lang="en-US" sz="2800"/>
              <a:t>Integrity policies deal with trust</a:t>
            </a:r>
          </a:p>
          <a:p>
            <a:pPr lvl="1"/>
            <a:r>
              <a:rPr lang="en-US" sz="2400"/>
              <a:t>As trust is hard to quantify, these policies are hard to evaluate completely</a:t>
            </a:r>
          </a:p>
          <a:p>
            <a:pPr lvl="1"/>
            <a:r>
              <a:rPr lang="en-US" sz="2400"/>
              <a:t>Look for assumptions and trusted users to find possible weak points in their implementation</a:t>
            </a:r>
          </a:p>
          <a:p>
            <a:r>
              <a:rPr lang="en-US" sz="2800"/>
              <a:t>Biba based on multilevel integrity</a:t>
            </a:r>
          </a:p>
          <a:p>
            <a:r>
              <a:rPr lang="en-US" sz="2800"/>
              <a:t>Clark-Wilson focuses on separation of duty and transactions</a:t>
            </a:r>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52D1A128-2DB0-E84E-96DA-DCE64E4E42CD}" type="datetime8">
              <a:rPr lang="en-US"/>
              <a:pPr/>
              <a:t>10/13/10 12:55</a:t>
            </a:fld>
            <a:endParaRPr lang="en-US"/>
          </a:p>
        </p:txBody>
      </p:sp>
      <p:sp>
        <p:nvSpPr>
          <p:cNvPr id="296962" name="Rectangle 2"/>
          <p:cNvSpPr>
            <a:spLocks noGrp="1" noChangeArrowheads="1"/>
          </p:cNvSpPr>
          <p:nvPr>
            <p:ph type="title"/>
          </p:nvPr>
        </p:nvSpPr>
        <p:spPr/>
        <p:txBody>
          <a:bodyPr/>
          <a:lstStyle/>
          <a:p>
            <a:r>
              <a:rPr lang="en-US"/>
              <a:t>Hybrid Policies</a:t>
            </a:r>
          </a:p>
        </p:txBody>
      </p:sp>
      <p:sp>
        <p:nvSpPr>
          <p:cNvPr id="296963" name="Rectangle 3"/>
          <p:cNvSpPr>
            <a:spLocks noGrp="1" noChangeArrowheads="1"/>
          </p:cNvSpPr>
          <p:nvPr>
            <p:ph type="body" idx="1"/>
          </p:nvPr>
        </p:nvSpPr>
        <p:spPr/>
        <p:txBody>
          <a:bodyPr/>
          <a:lstStyle/>
          <a:p>
            <a:r>
              <a:rPr lang="en-US"/>
              <a:t>Policy models in specific domains</a:t>
            </a:r>
          </a:p>
          <a:p>
            <a:r>
              <a:rPr lang="en-US"/>
              <a:t>Combine notions of confidentiality and integrity</a:t>
            </a:r>
          </a:p>
          <a:p>
            <a:r>
              <a:rPr lang="en-US"/>
              <a:t>Two case studies:</a:t>
            </a:r>
          </a:p>
          <a:p>
            <a:pPr lvl="1"/>
            <a:r>
              <a:rPr lang="en-US"/>
              <a:t>Chinese Wall, Brewer and Nash</a:t>
            </a:r>
          </a:p>
          <a:p>
            <a:pPr lvl="1"/>
            <a:r>
              <a:rPr lang="en-US"/>
              <a:t>British Medical Association (BMA) model, Ross Anderson, 1996</a:t>
            </a:r>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52D1A128-2DB0-E84E-96DA-DCE64E4E42CD}" type="datetime8">
              <a:rPr lang="en-US"/>
              <a:pPr/>
              <a:t>10/13/10 12:55</a:t>
            </a:fld>
            <a:endParaRPr lang="en-US"/>
          </a:p>
        </p:txBody>
      </p:sp>
      <p:sp>
        <p:nvSpPr>
          <p:cNvPr id="299010" name="Rectangle 2"/>
          <p:cNvSpPr>
            <a:spLocks noGrp="1" noChangeArrowheads="1"/>
          </p:cNvSpPr>
          <p:nvPr>
            <p:ph type="title"/>
          </p:nvPr>
        </p:nvSpPr>
        <p:spPr/>
        <p:txBody>
          <a:bodyPr/>
          <a:lstStyle/>
          <a:p>
            <a:r>
              <a:rPr lang="en-US"/>
              <a:t>Chinese Wall</a:t>
            </a:r>
          </a:p>
        </p:txBody>
      </p:sp>
      <p:sp>
        <p:nvSpPr>
          <p:cNvPr id="299011" name="Rectangle 3"/>
          <p:cNvSpPr>
            <a:spLocks noGrp="1" noChangeArrowheads="1"/>
          </p:cNvSpPr>
          <p:nvPr>
            <p:ph type="body" idx="1"/>
          </p:nvPr>
        </p:nvSpPr>
        <p:spPr/>
        <p:txBody>
          <a:bodyPr/>
          <a:lstStyle/>
          <a:p>
            <a:pPr>
              <a:lnSpc>
                <a:spcPct val="90000"/>
              </a:lnSpc>
            </a:pPr>
            <a:r>
              <a:rPr lang="en-US" sz="2800"/>
              <a:t>Domain:  </a:t>
            </a:r>
          </a:p>
          <a:p>
            <a:pPr lvl="1">
              <a:lnSpc>
                <a:spcPct val="90000"/>
              </a:lnSpc>
            </a:pPr>
            <a:r>
              <a:rPr lang="en-US" sz="2400"/>
              <a:t>Financial institutions</a:t>
            </a:r>
          </a:p>
          <a:p>
            <a:pPr>
              <a:lnSpc>
                <a:spcPct val="90000"/>
              </a:lnSpc>
            </a:pPr>
            <a:r>
              <a:rPr lang="en-US" sz="2800"/>
              <a:t>Problem:  </a:t>
            </a:r>
          </a:p>
          <a:p>
            <a:pPr lvl="1">
              <a:lnSpc>
                <a:spcPct val="90000"/>
              </a:lnSpc>
            </a:pPr>
            <a:r>
              <a:rPr lang="en-US" sz="2400"/>
              <a:t>Want to enable sharing of sensitive information between traded companies and investment banks</a:t>
            </a:r>
          </a:p>
          <a:p>
            <a:pPr lvl="1">
              <a:lnSpc>
                <a:spcPct val="90000"/>
              </a:lnSpc>
            </a:pPr>
            <a:r>
              <a:rPr lang="en-US" sz="2400"/>
              <a:t>Don’t want the investment banks to become a conduit of information</a:t>
            </a:r>
          </a:p>
          <a:p>
            <a:pPr lvl="1">
              <a:lnSpc>
                <a:spcPct val="90000"/>
              </a:lnSpc>
            </a:pPr>
            <a:r>
              <a:rPr lang="en-US" sz="2400"/>
              <a:t>British securities law dictates that strict conflict of interest rules be applied preventing one specialist to work with two clients in the same sector</a:t>
            </a:r>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52D1A128-2DB0-E84E-96DA-DCE64E4E42CD}" type="datetime8">
              <a:rPr lang="en-US"/>
              <a:pPr/>
              <a:t>10/13/10 12:55</a:t>
            </a:fld>
            <a:endParaRPr lang="en-US"/>
          </a:p>
        </p:txBody>
      </p:sp>
      <p:sp>
        <p:nvSpPr>
          <p:cNvPr id="301058" name="Rectangle 2"/>
          <p:cNvSpPr>
            <a:spLocks noGrp="1" noChangeArrowheads="1"/>
          </p:cNvSpPr>
          <p:nvPr>
            <p:ph type="title"/>
          </p:nvPr>
        </p:nvSpPr>
        <p:spPr/>
        <p:txBody>
          <a:bodyPr/>
          <a:lstStyle/>
          <a:p>
            <a:r>
              <a:rPr lang="en-US"/>
              <a:t>Example</a:t>
            </a:r>
          </a:p>
        </p:txBody>
      </p:sp>
      <p:sp>
        <p:nvSpPr>
          <p:cNvPr id="301059" name="Rectangle 3"/>
          <p:cNvSpPr>
            <a:spLocks noGrp="1" noChangeArrowheads="1"/>
          </p:cNvSpPr>
          <p:nvPr>
            <p:ph type="body" sz="half" idx="1"/>
          </p:nvPr>
        </p:nvSpPr>
        <p:spPr/>
        <p:txBody>
          <a:bodyPr/>
          <a:lstStyle/>
          <a:p>
            <a:r>
              <a:rPr lang="en-US"/>
              <a:t>Oil Companies</a:t>
            </a:r>
          </a:p>
          <a:p>
            <a:pPr lvl="1"/>
            <a:r>
              <a:rPr lang="en-US"/>
              <a:t>Shell</a:t>
            </a:r>
          </a:p>
          <a:p>
            <a:pPr lvl="1"/>
            <a:r>
              <a:rPr lang="en-US"/>
              <a:t>Texaco</a:t>
            </a:r>
          </a:p>
          <a:p>
            <a:pPr lvl="1"/>
            <a:r>
              <a:rPr lang="en-US"/>
              <a:t>Mobil</a:t>
            </a:r>
          </a:p>
          <a:p>
            <a:r>
              <a:rPr lang="en-US"/>
              <a:t>Soft Drink</a:t>
            </a:r>
          </a:p>
          <a:p>
            <a:pPr lvl="1"/>
            <a:r>
              <a:rPr lang="en-US"/>
              <a:t>Pepsi</a:t>
            </a:r>
          </a:p>
          <a:p>
            <a:pPr lvl="1"/>
            <a:r>
              <a:rPr lang="en-US"/>
              <a:t>Coke</a:t>
            </a:r>
          </a:p>
        </p:txBody>
      </p:sp>
      <p:sp>
        <p:nvSpPr>
          <p:cNvPr id="301060" name="Rectangle 4"/>
          <p:cNvSpPr>
            <a:spLocks noGrp="1" noChangeArrowheads="1"/>
          </p:cNvSpPr>
          <p:nvPr>
            <p:ph type="body" sz="half" idx="2"/>
          </p:nvPr>
        </p:nvSpPr>
        <p:spPr/>
        <p:txBody>
          <a:bodyPr/>
          <a:lstStyle/>
          <a:p>
            <a:pPr>
              <a:lnSpc>
                <a:spcPct val="90000"/>
              </a:lnSpc>
            </a:pPr>
            <a:r>
              <a:rPr lang="en-US" sz="2400" dirty="0"/>
              <a:t>Analysts </a:t>
            </a:r>
          </a:p>
          <a:p>
            <a:pPr lvl="1">
              <a:lnSpc>
                <a:spcPct val="90000"/>
              </a:lnSpc>
            </a:pPr>
            <a:r>
              <a:rPr lang="en-US" sz="2000" dirty="0"/>
              <a:t>Amy</a:t>
            </a:r>
          </a:p>
          <a:p>
            <a:pPr lvl="1">
              <a:lnSpc>
                <a:spcPct val="90000"/>
              </a:lnSpc>
            </a:pPr>
            <a:r>
              <a:rPr lang="en-US" sz="2000" dirty="0"/>
              <a:t>Bob</a:t>
            </a:r>
          </a:p>
          <a:p>
            <a:pPr>
              <a:lnSpc>
                <a:spcPct val="90000"/>
              </a:lnSpc>
            </a:pPr>
            <a:r>
              <a:rPr lang="en-US" sz="2400" dirty="0"/>
              <a:t>Problem</a:t>
            </a:r>
          </a:p>
          <a:p>
            <a:pPr lvl="1">
              <a:lnSpc>
                <a:spcPct val="90000"/>
              </a:lnSpc>
            </a:pPr>
            <a:r>
              <a:rPr lang="en-US" sz="2000" dirty="0"/>
              <a:t>Amy is working on Shell and Pepsi</a:t>
            </a:r>
          </a:p>
          <a:p>
            <a:pPr lvl="2">
              <a:lnSpc>
                <a:spcPct val="90000"/>
              </a:lnSpc>
            </a:pPr>
            <a:r>
              <a:rPr lang="en-US" sz="1800" dirty="0"/>
              <a:t>Amy cannot work on T, M or C</a:t>
            </a:r>
          </a:p>
          <a:p>
            <a:pPr lvl="1">
              <a:lnSpc>
                <a:spcPct val="90000"/>
              </a:lnSpc>
            </a:pPr>
            <a:r>
              <a:rPr lang="en-US" sz="2000" dirty="0"/>
              <a:t>Bob starts working on Coke</a:t>
            </a:r>
          </a:p>
          <a:p>
            <a:pPr lvl="2">
              <a:lnSpc>
                <a:spcPct val="90000"/>
              </a:lnSpc>
            </a:pPr>
            <a:r>
              <a:rPr lang="en-US" sz="1800" dirty="0"/>
              <a:t>Can Bob help Amy on Shell?</a:t>
            </a:r>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52D1A128-2DB0-E84E-96DA-DCE64E4E42CD}" type="datetime8">
              <a:rPr lang="en-US"/>
              <a:pPr/>
              <a:t>10/13/10 12:55</a:t>
            </a:fld>
            <a:endParaRPr lang="en-US"/>
          </a:p>
        </p:txBody>
      </p:sp>
      <p:sp>
        <p:nvSpPr>
          <p:cNvPr id="305154" name="Rectangle 2"/>
          <p:cNvSpPr>
            <a:spLocks noGrp="1" noChangeArrowheads="1"/>
          </p:cNvSpPr>
          <p:nvPr>
            <p:ph type="title"/>
          </p:nvPr>
        </p:nvSpPr>
        <p:spPr/>
        <p:txBody>
          <a:bodyPr/>
          <a:lstStyle/>
          <a:p>
            <a:r>
              <a:rPr lang="en-US" dirty="0"/>
              <a:t>Novel Aspect</a:t>
            </a:r>
          </a:p>
        </p:txBody>
      </p:sp>
      <p:sp>
        <p:nvSpPr>
          <p:cNvPr id="305155" name="Rectangle 3"/>
          <p:cNvSpPr>
            <a:spLocks noGrp="1" noChangeArrowheads="1"/>
          </p:cNvSpPr>
          <p:nvPr>
            <p:ph type="body" idx="1"/>
          </p:nvPr>
        </p:nvSpPr>
        <p:spPr/>
        <p:txBody>
          <a:bodyPr/>
          <a:lstStyle/>
          <a:p>
            <a:r>
              <a:rPr lang="en-US" dirty="0"/>
              <a:t>Model is temporal --- it changes with time</a:t>
            </a:r>
          </a:p>
          <a:p>
            <a:r>
              <a:rPr lang="en-US" dirty="0"/>
              <a:t>Before Bob starts working on Coke he can work on anything</a:t>
            </a:r>
          </a:p>
          <a:p>
            <a:r>
              <a:rPr lang="en-US" dirty="0"/>
              <a:t>Once he commits to Coke he is directly blocked from working on Pepsi</a:t>
            </a:r>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52D1A128-2DB0-E84E-96DA-DCE64E4E42CD}" type="datetime8">
              <a:rPr lang="en-US"/>
              <a:pPr/>
              <a:t>10/13/10 12:55</a:t>
            </a:fld>
            <a:endParaRPr lang="en-US"/>
          </a:p>
        </p:txBody>
      </p:sp>
      <p:sp>
        <p:nvSpPr>
          <p:cNvPr id="308226" name="Rectangle 2"/>
          <p:cNvSpPr>
            <a:spLocks noGrp="1" noChangeArrowheads="1"/>
          </p:cNvSpPr>
          <p:nvPr>
            <p:ph type="title"/>
          </p:nvPr>
        </p:nvSpPr>
        <p:spPr/>
        <p:txBody>
          <a:bodyPr/>
          <a:lstStyle/>
          <a:p>
            <a:r>
              <a:rPr lang="en-US" dirty="0"/>
              <a:t>Concepts</a:t>
            </a:r>
          </a:p>
        </p:txBody>
      </p:sp>
      <p:sp>
        <p:nvSpPr>
          <p:cNvPr id="308227" name="Rectangle 3"/>
          <p:cNvSpPr>
            <a:spLocks noGrp="1" noChangeArrowheads="1"/>
          </p:cNvSpPr>
          <p:nvPr>
            <p:ph type="body" idx="1"/>
          </p:nvPr>
        </p:nvSpPr>
        <p:spPr/>
        <p:txBody>
          <a:bodyPr/>
          <a:lstStyle/>
          <a:p>
            <a:r>
              <a:rPr lang="en-US" sz="2800"/>
              <a:t>Objects:  information related to a client company</a:t>
            </a:r>
          </a:p>
          <a:p>
            <a:r>
              <a:rPr lang="en-US" sz="2800"/>
              <a:t>Company Dataset (CD):  objects related to a single company</a:t>
            </a:r>
          </a:p>
          <a:p>
            <a:r>
              <a:rPr lang="en-US" sz="2800"/>
              <a:t>Conflict of Interest (COI) class:  datasets of the companies in competition</a:t>
            </a:r>
          </a:p>
          <a:p>
            <a:r>
              <a:rPr lang="en-US" sz="2800"/>
              <a:t>Sanitized:  Non confidential information about a company</a:t>
            </a:r>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52D1A128-2DB0-E84E-96DA-DCE64E4E42CD}" type="datetime8">
              <a:rPr lang="en-US"/>
              <a:pPr/>
              <a:t>10/13/10 12:55</a:t>
            </a:fld>
            <a:endParaRPr lang="en-US"/>
          </a:p>
        </p:txBody>
      </p:sp>
      <p:sp>
        <p:nvSpPr>
          <p:cNvPr id="310274" name="Rectangle 2"/>
          <p:cNvSpPr>
            <a:spLocks noGrp="1" noChangeArrowheads="1"/>
          </p:cNvSpPr>
          <p:nvPr>
            <p:ph type="title"/>
          </p:nvPr>
        </p:nvSpPr>
        <p:spPr/>
        <p:txBody>
          <a:bodyPr/>
          <a:lstStyle/>
          <a:p>
            <a:r>
              <a:rPr lang="en-US" dirty="0"/>
              <a:t>Rules</a:t>
            </a:r>
          </a:p>
        </p:txBody>
      </p:sp>
      <p:sp>
        <p:nvSpPr>
          <p:cNvPr id="310275" name="Rectangle 3"/>
          <p:cNvSpPr>
            <a:spLocks noGrp="1" noChangeArrowheads="1"/>
          </p:cNvSpPr>
          <p:nvPr>
            <p:ph type="body" idx="1"/>
          </p:nvPr>
        </p:nvSpPr>
        <p:spPr/>
        <p:txBody>
          <a:bodyPr/>
          <a:lstStyle/>
          <a:p>
            <a:r>
              <a:rPr lang="en-US" sz="2800"/>
              <a:t>Simple Security:</a:t>
            </a:r>
          </a:p>
          <a:p>
            <a:pPr lvl="1"/>
            <a:r>
              <a:rPr lang="en-US" sz="2400"/>
              <a:t>S can read O if one of:</a:t>
            </a:r>
          </a:p>
          <a:p>
            <a:pPr lvl="2"/>
            <a:r>
              <a:rPr lang="en-US" sz="2000"/>
              <a:t>S has accessed O’ and CD(O) = CD(O’)</a:t>
            </a:r>
          </a:p>
          <a:p>
            <a:pPr lvl="2"/>
            <a:r>
              <a:rPr lang="en-US" sz="2000"/>
              <a:t>For all previously accessed O’, COI (O’) </a:t>
            </a:r>
            <a:r>
              <a:rPr lang="en-US" sz="2000">
                <a:sym typeface="Symbol" charset="2"/>
              </a:rPr>
              <a:t></a:t>
            </a:r>
            <a:r>
              <a:rPr lang="en-US" sz="2000"/>
              <a:t> COI (O)</a:t>
            </a:r>
          </a:p>
          <a:p>
            <a:pPr lvl="2"/>
            <a:r>
              <a:rPr lang="en-US" sz="2000"/>
              <a:t>O is sanitized</a:t>
            </a:r>
          </a:p>
          <a:p>
            <a:r>
              <a:rPr lang="en-US" sz="2800"/>
              <a:t>*-Property</a:t>
            </a:r>
          </a:p>
          <a:p>
            <a:pPr lvl="1"/>
            <a:r>
              <a:rPr lang="en-US" sz="2400"/>
              <a:t>S can write O iff </a:t>
            </a:r>
          </a:p>
          <a:p>
            <a:pPr lvl="2"/>
            <a:r>
              <a:rPr lang="en-US" sz="2000"/>
              <a:t>S can read O by above</a:t>
            </a:r>
          </a:p>
          <a:p>
            <a:pPr lvl="2"/>
            <a:r>
              <a:rPr lang="en-US" sz="2000"/>
              <a:t>For all unsanitized O’ readable by S, CD (O’) = CD (O)</a:t>
            </a:r>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52D1A128-2DB0-E84E-96DA-DCE64E4E42CD}" type="datetime8">
              <a:rPr lang="en-US"/>
              <a:pPr/>
              <a:t>10/13/10 12:55</a:t>
            </a:fld>
            <a:endParaRPr lang="en-US"/>
          </a:p>
        </p:txBody>
      </p:sp>
      <p:sp>
        <p:nvSpPr>
          <p:cNvPr id="312322" name="Rectangle 2"/>
          <p:cNvSpPr>
            <a:spLocks noGrp="1" noChangeArrowheads="1"/>
          </p:cNvSpPr>
          <p:nvPr>
            <p:ph type="title"/>
          </p:nvPr>
        </p:nvSpPr>
        <p:spPr/>
        <p:txBody>
          <a:bodyPr/>
          <a:lstStyle/>
          <a:p>
            <a:r>
              <a:rPr lang="en-US" dirty="0"/>
              <a:t>Comments</a:t>
            </a:r>
          </a:p>
        </p:txBody>
      </p:sp>
      <p:sp>
        <p:nvSpPr>
          <p:cNvPr id="312323" name="Rectangle 3"/>
          <p:cNvSpPr>
            <a:spLocks noGrp="1" noChangeArrowheads="1"/>
          </p:cNvSpPr>
          <p:nvPr>
            <p:ph type="body" idx="1"/>
          </p:nvPr>
        </p:nvSpPr>
        <p:spPr/>
        <p:txBody>
          <a:bodyPr/>
          <a:lstStyle/>
          <a:p>
            <a:r>
              <a:rPr lang="en-US"/>
              <a:t>*-Property is very strict (too strict?)</a:t>
            </a:r>
          </a:p>
          <a:p>
            <a:r>
              <a:rPr lang="en-US"/>
              <a:t>How does this relate to BLP?</a:t>
            </a:r>
          </a:p>
        </p:txBody>
      </p: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52D1A128-2DB0-E84E-96DA-DCE64E4E42CD}" type="datetime8">
              <a:rPr lang="en-US"/>
              <a:pPr/>
              <a:t>10/13/10 12:55</a:t>
            </a:fld>
            <a:endParaRPr lang="en-US"/>
          </a:p>
        </p:txBody>
      </p:sp>
      <p:sp>
        <p:nvSpPr>
          <p:cNvPr id="315394" name="Rectangle 2"/>
          <p:cNvSpPr>
            <a:spLocks noGrp="1" noChangeArrowheads="1"/>
          </p:cNvSpPr>
          <p:nvPr>
            <p:ph type="title"/>
          </p:nvPr>
        </p:nvSpPr>
        <p:spPr/>
        <p:txBody>
          <a:bodyPr/>
          <a:lstStyle/>
          <a:p>
            <a:r>
              <a:rPr lang="en-US" dirty="0"/>
              <a:t>BMA Model</a:t>
            </a:r>
          </a:p>
        </p:txBody>
      </p:sp>
      <p:sp>
        <p:nvSpPr>
          <p:cNvPr id="315395" name="Rectangle 3"/>
          <p:cNvSpPr>
            <a:spLocks noGrp="1" noChangeArrowheads="1"/>
          </p:cNvSpPr>
          <p:nvPr>
            <p:ph type="body" idx="1"/>
          </p:nvPr>
        </p:nvSpPr>
        <p:spPr/>
        <p:txBody>
          <a:bodyPr/>
          <a:lstStyle/>
          <a:p>
            <a:r>
              <a:rPr lang="en-US" dirty="0"/>
              <a:t>Presentation follows Anderson </a:t>
            </a:r>
            <a:r>
              <a:rPr lang="en-US" dirty="0" smtClean="0"/>
              <a:t>Section 9.2.3 [First edition 8.2.3]</a:t>
            </a:r>
          </a:p>
          <a:p>
            <a:r>
              <a:rPr lang="en-US" dirty="0"/>
              <a:t>BMA model influenced HIPAA</a:t>
            </a:r>
          </a:p>
        </p:txBody>
      </p:sp>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Medical Records</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Scenario:</a:t>
            </a:r>
          </a:p>
          <a:p>
            <a:pPr lvl="1"/>
            <a:r>
              <a:rPr lang="en-US" dirty="0" smtClean="0"/>
              <a:t>Alice and Bob are married</a:t>
            </a:r>
          </a:p>
          <a:p>
            <a:pPr lvl="1"/>
            <a:r>
              <a:rPr lang="en-US" dirty="0" smtClean="0"/>
              <a:t>Cindy is the daughter of Alice and Bob</a:t>
            </a:r>
          </a:p>
          <a:p>
            <a:r>
              <a:rPr lang="en-US" dirty="0" smtClean="0"/>
              <a:t>Alice has 3 doctors:</a:t>
            </a:r>
          </a:p>
          <a:p>
            <a:pPr lvl="1"/>
            <a:r>
              <a:rPr lang="en-US" dirty="0" smtClean="0"/>
              <a:t>General practitioner, Obstetrician, Psychiatrist</a:t>
            </a:r>
          </a:p>
          <a:p>
            <a:r>
              <a:rPr lang="en-US" dirty="0" smtClean="0"/>
              <a:t>Bob has 2 doctors</a:t>
            </a:r>
          </a:p>
          <a:p>
            <a:pPr lvl="1"/>
            <a:r>
              <a:rPr lang="en-US" dirty="0" smtClean="0"/>
              <a:t>GP, Fertility specialist</a:t>
            </a:r>
          </a:p>
          <a:p>
            <a:r>
              <a:rPr lang="en-US" dirty="0" smtClean="0"/>
              <a:t>Cindy has 1 doctor</a:t>
            </a:r>
          </a:p>
          <a:p>
            <a:pPr lvl="1"/>
            <a:r>
              <a:rPr lang="en-US" dirty="0" smtClean="0"/>
              <a:t>Pediatrician </a:t>
            </a:r>
          </a:p>
        </p:txBody>
      </p:sp>
      <p:sp>
        <p:nvSpPr>
          <p:cNvPr id="4" name="Date Placeholder 3"/>
          <p:cNvSpPr>
            <a:spLocks noGrp="1"/>
          </p:cNvSpPr>
          <p:nvPr>
            <p:ph type="dt" sz="half" idx="10"/>
          </p:nvPr>
        </p:nvSpPr>
        <p:spPr/>
        <p:txBody>
          <a:bodyPr/>
          <a:lstStyle/>
          <a:p>
            <a:fld id="{52D1A128-2DB0-E84E-96DA-DCE64E4E42CD}" type="datetime8">
              <a:rPr lang="en-US" smtClean="0"/>
              <a:pPr/>
              <a:t>10/13/10 12:55</a:t>
            </a:fld>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Is Information Warfare</a:t>
            </a:r>
            <a:r>
              <a:rPr lang="en-US" baseline="0" dirty="0" smtClean="0"/>
              <a:t> News?</a:t>
            </a:r>
            <a:endParaRPr lang="en-US" dirty="0"/>
          </a:p>
        </p:txBody>
      </p:sp>
      <p:sp>
        <p:nvSpPr>
          <p:cNvPr id="3" name="Content Placeholder 2"/>
          <p:cNvSpPr>
            <a:spLocks noGrp="1"/>
          </p:cNvSpPr>
          <p:nvPr>
            <p:ph idx="1"/>
          </p:nvPr>
        </p:nvSpPr>
        <p:spPr/>
        <p:txBody>
          <a:bodyPr/>
          <a:lstStyle/>
          <a:p>
            <a:r>
              <a:rPr lang="en-US" dirty="0" smtClean="0"/>
              <a:t>What is Information Warfare?</a:t>
            </a:r>
          </a:p>
          <a:p>
            <a:r>
              <a:rPr lang="en-US" dirty="0" smtClean="0"/>
              <a:t>Is information warfare</a:t>
            </a:r>
            <a:r>
              <a:rPr lang="en-US" baseline="0" dirty="0" smtClean="0"/>
              <a:t> </a:t>
            </a:r>
            <a:r>
              <a:rPr lang="en-US" dirty="0" smtClean="0"/>
              <a:t>new?</a:t>
            </a:r>
          </a:p>
          <a:p>
            <a:r>
              <a:rPr lang="en-US" dirty="0" smtClean="0"/>
              <a:t>Why is this newsworthy?</a:t>
            </a:r>
            <a:endParaRPr lang="en-US" dirty="0"/>
          </a:p>
        </p:txBody>
      </p:sp>
      <p:sp>
        <p:nvSpPr>
          <p:cNvPr id="4" name="Date Placeholder 3"/>
          <p:cNvSpPr>
            <a:spLocks noGrp="1"/>
          </p:cNvSpPr>
          <p:nvPr>
            <p:ph type="dt" sz="half" idx="10"/>
          </p:nvPr>
        </p:nvSpPr>
        <p:spPr/>
        <p:txBody>
          <a:bodyPr/>
          <a:lstStyle/>
          <a:p>
            <a:fld id="{8263910F-F18B-3D46-AE8E-287768C0262A}" type="datetime8">
              <a:rPr lang="en-US" smtClean="0"/>
              <a:pPr/>
              <a:t>10/13/10 15:51</a:t>
            </a:fld>
            <a:endParaRPr lang="en-US"/>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Traditional practice</a:t>
            </a:r>
            <a:endParaRPr lang="en-US" dirty="0"/>
          </a:p>
        </p:txBody>
      </p:sp>
      <p:sp>
        <p:nvSpPr>
          <p:cNvPr id="3" name="Content Placeholder 2"/>
          <p:cNvSpPr>
            <a:spLocks noGrp="1"/>
          </p:cNvSpPr>
          <p:nvPr>
            <p:ph idx="1"/>
          </p:nvPr>
        </p:nvSpPr>
        <p:spPr/>
        <p:txBody>
          <a:bodyPr/>
          <a:lstStyle/>
          <a:p>
            <a:r>
              <a:rPr lang="en-US" dirty="0" smtClean="0"/>
              <a:t>In paper based systems each provider would keep a separate medical record</a:t>
            </a:r>
          </a:p>
          <a:p>
            <a:pPr lvl="1"/>
            <a:r>
              <a:rPr lang="en-US" dirty="0" smtClean="0"/>
              <a:t>Alice’s psychiatrist’s notes would not be directly accessible to any other provider</a:t>
            </a:r>
            <a:endParaRPr lang="en-US" dirty="0"/>
          </a:p>
        </p:txBody>
      </p:sp>
      <p:sp>
        <p:nvSpPr>
          <p:cNvPr id="4" name="Date Placeholder 3"/>
          <p:cNvSpPr>
            <a:spLocks noGrp="1"/>
          </p:cNvSpPr>
          <p:nvPr>
            <p:ph type="dt" sz="half" idx="10"/>
          </p:nvPr>
        </p:nvSpPr>
        <p:spPr/>
        <p:txBody>
          <a:bodyPr/>
          <a:lstStyle/>
          <a:p>
            <a:fld id="{52D1A128-2DB0-E84E-96DA-DCE64E4E42CD}" type="datetime8">
              <a:rPr lang="en-US" smtClean="0"/>
              <a:pPr/>
              <a:t>10/13/10 12:55</a:t>
            </a:fld>
            <a:endParaRPr lang="en-US"/>
          </a:p>
        </p:txBody>
      </p:sp>
    </p:spTree>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Automating Medical Records</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One super record?</a:t>
            </a:r>
          </a:p>
          <a:p>
            <a:pPr lvl="1"/>
            <a:r>
              <a:rPr lang="en-US" dirty="0" smtClean="0"/>
              <a:t>Single Electronic Patient Record (EPR) the follows patient from conception to autopsy</a:t>
            </a:r>
          </a:p>
          <a:p>
            <a:pPr lvl="1"/>
            <a:r>
              <a:rPr lang="en-US" dirty="0" smtClean="0"/>
              <a:t>Central and persistent avoids some medical errors</a:t>
            </a:r>
          </a:p>
          <a:p>
            <a:pPr lvl="1"/>
            <a:r>
              <a:rPr lang="en-US" dirty="0" smtClean="0"/>
              <a:t>Alice’s GP’s advice nurse can now read Alice’s psychiatrist’s notes!</a:t>
            </a:r>
          </a:p>
          <a:p>
            <a:r>
              <a:rPr lang="en-US" dirty="0" smtClean="0"/>
              <a:t>One record per provider?</a:t>
            </a:r>
          </a:p>
          <a:p>
            <a:pPr lvl="1"/>
            <a:r>
              <a:rPr lang="en-US" dirty="0" smtClean="0"/>
              <a:t>Matches existing flow of work</a:t>
            </a:r>
          </a:p>
          <a:p>
            <a:pPr lvl="1"/>
            <a:r>
              <a:rPr lang="en-US" dirty="0" smtClean="0"/>
              <a:t>Supports existing ethical practices</a:t>
            </a:r>
            <a:endParaRPr lang="en-US" dirty="0"/>
          </a:p>
        </p:txBody>
      </p:sp>
      <p:sp>
        <p:nvSpPr>
          <p:cNvPr id="4" name="Date Placeholder 3"/>
          <p:cNvSpPr>
            <a:spLocks noGrp="1"/>
          </p:cNvSpPr>
          <p:nvPr>
            <p:ph type="dt" sz="half" idx="10"/>
          </p:nvPr>
        </p:nvSpPr>
        <p:spPr/>
        <p:txBody>
          <a:bodyPr/>
          <a:lstStyle/>
          <a:p>
            <a:fld id="{52D1A128-2DB0-E84E-96DA-DCE64E4E42CD}" type="datetime8">
              <a:rPr lang="en-US" smtClean="0"/>
              <a:pPr/>
              <a:t>10/13/10 12:55</a:t>
            </a:fld>
            <a:endParaRPr lang="en-US"/>
          </a:p>
        </p:txBody>
      </p:sp>
    </p:spTree>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One patient?</a:t>
            </a:r>
            <a:endParaRPr lang="en-US" dirty="0"/>
          </a:p>
        </p:txBody>
      </p:sp>
      <p:sp>
        <p:nvSpPr>
          <p:cNvPr id="3" name="Content Placeholder 2"/>
          <p:cNvSpPr>
            <a:spLocks noGrp="1"/>
          </p:cNvSpPr>
          <p:nvPr>
            <p:ph idx="1"/>
          </p:nvPr>
        </p:nvSpPr>
        <p:spPr/>
        <p:txBody>
          <a:bodyPr>
            <a:normAutofit lnSpcReduction="10000"/>
          </a:bodyPr>
          <a:lstStyle/>
          <a:p>
            <a:r>
              <a:rPr lang="en-US" dirty="0" smtClean="0"/>
              <a:t>Does Cindy have rights to any information in her mother’s obstetrician’s medical record?</a:t>
            </a:r>
          </a:p>
          <a:p>
            <a:pPr lvl="1"/>
            <a:r>
              <a:rPr lang="en-US" dirty="0" smtClean="0"/>
              <a:t>What about Bob?</a:t>
            </a:r>
          </a:p>
          <a:p>
            <a:endParaRPr lang="en-US" dirty="0" smtClean="0"/>
          </a:p>
          <a:p>
            <a:r>
              <a:rPr lang="en-US" dirty="0" smtClean="0"/>
              <a:t>Most policy is based on the simplification of assuming only one patient at a time has rights to data </a:t>
            </a:r>
          </a:p>
          <a:p>
            <a:endParaRPr lang="en-US" dirty="0"/>
          </a:p>
        </p:txBody>
      </p:sp>
      <p:sp>
        <p:nvSpPr>
          <p:cNvPr id="4" name="Date Placeholder 3"/>
          <p:cNvSpPr>
            <a:spLocks noGrp="1"/>
          </p:cNvSpPr>
          <p:nvPr>
            <p:ph type="dt" sz="half" idx="10"/>
          </p:nvPr>
        </p:nvSpPr>
        <p:spPr/>
        <p:txBody>
          <a:bodyPr/>
          <a:lstStyle/>
          <a:p>
            <a:fld id="{52D1A128-2DB0-E84E-96DA-DCE64E4E42CD}" type="datetime8">
              <a:rPr lang="en-US" smtClean="0"/>
              <a:pPr/>
              <a:t>10/13/10 12:55</a:t>
            </a:fld>
            <a:endParaRPr lang="en-US"/>
          </a:p>
        </p:txBody>
      </p:sp>
    </p:spTree>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Expectations</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Medical information is private and confidential</a:t>
            </a:r>
          </a:p>
          <a:p>
            <a:pPr lvl="1"/>
            <a:r>
              <a:rPr lang="en-US" dirty="0" smtClean="0"/>
              <a:t>You want to be able to tell your</a:t>
            </a:r>
            <a:r>
              <a:rPr lang="en-US" dirty="0" smtClean="0"/>
              <a:t> physician </a:t>
            </a:r>
            <a:r>
              <a:rPr lang="en-US" dirty="0" smtClean="0"/>
              <a:t>that you use drugs without worrying about disclosure to law enforcement</a:t>
            </a:r>
          </a:p>
          <a:p>
            <a:r>
              <a:rPr lang="en-US" dirty="0" smtClean="0"/>
              <a:t>Some public health concerns require reporting, even if that may violate confidentiality</a:t>
            </a:r>
          </a:p>
          <a:p>
            <a:r>
              <a:rPr lang="en-US" dirty="0" smtClean="0"/>
              <a:t>Statistical research methods may advance the state of knowledge</a:t>
            </a:r>
          </a:p>
          <a:p>
            <a:pPr lvl="1"/>
            <a:endParaRPr lang="en-US" dirty="0" smtClean="0"/>
          </a:p>
          <a:p>
            <a:endParaRPr lang="en-US" dirty="0"/>
          </a:p>
        </p:txBody>
      </p:sp>
      <p:sp>
        <p:nvSpPr>
          <p:cNvPr id="4" name="Date Placeholder 3"/>
          <p:cNvSpPr>
            <a:spLocks noGrp="1"/>
          </p:cNvSpPr>
          <p:nvPr>
            <p:ph type="dt" sz="half" idx="10"/>
          </p:nvPr>
        </p:nvSpPr>
        <p:spPr/>
        <p:txBody>
          <a:bodyPr/>
          <a:lstStyle/>
          <a:p>
            <a:fld id="{52D1A128-2DB0-E84E-96DA-DCE64E4E42CD}" type="datetime8">
              <a:rPr lang="en-US" smtClean="0"/>
              <a:pPr/>
              <a:t>10/13/10 12:57</a:t>
            </a:fld>
            <a:endParaRPr lang="en-US"/>
          </a:p>
        </p:txBody>
      </p:sp>
    </p:spTree>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AIDS and Privacy</a:t>
            </a:r>
            <a:endParaRPr lang="en-US" dirty="0"/>
          </a:p>
        </p:txBody>
      </p:sp>
      <p:sp>
        <p:nvSpPr>
          <p:cNvPr id="3" name="Content Placeholder 2"/>
          <p:cNvSpPr>
            <a:spLocks noGrp="1"/>
          </p:cNvSpPr>
          <p:nvPr>
            <p:ph idx="1"/>
          </p:nvPr>
        </p:nvSpPr>
        <p:spPr/>
        <p:txBody>
          <a:bodyPr/>
          <a:lstStyle/>
          <a:p>
            <a:r>
              <a:rPr lang="en-US" dirty="0" smtClean="0"/>
              <a:t>AIDS epidemic brought many privacy concerns to a head</a:t>
            </a:r>
          </a:p>
          <a:p>
            <a:r>
              <a:rPr lang="en-US" dirty="0" smtClean="0"/>
              <a:t>Some organizations were discriminating against individuals based on HIV infection</a:t>
            </a:r>
          </a:p>
          <a:p>
            <a:r>
              <a:rPr lang="en-US" dirty="0" smtClean="0"/>
              <a:t>Effective AIDS treatments, such as AZT, were not employed to treat other diseases</a:t>
            </a:r>
            <a:endParaRPr lang="en-US" dirty="0"/>
          </a:p>
        </p:txBody>
      </p:sp>
      <p:sp>
        <p:nvSpPr>
          <p:cNvPr id="4" name="Date Placeholder 3"/>
          <p:cNvSpPr>
            <a:spLocks noGrp="1"/>
          </p:cNvSpPr>
          <p:nvPr>
            <p:ph type="dt" sz="half" idx="10"/>
          </p:nvPr>
        </p:nvSpPr>
        <p:spPr/>
        <p:txBody>
          <a:bodyPr/>
          <a:lstStyle/>
          <a:p>
            <a:fld id="{52D1A128-2DB0-E84E-96DA-DCE64E4E42CD}" type="datetime8">
              <a:rPr lang="en-US" smtClean="0"/>
              <a:pPr/>
              <a:t>10/13/10 12:57</a:t>
            </a:fld>
            <a:endParaRPr lang="en-US"/>
          </a:p>
        </p:txBody>
      </p:sp>
    </p:spTree>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British Medical Association</a:t>
            </a:r>
            <a:endParaRPr lang="en-US" dirty="0"/>
          </a:p>
        </p:txBody>
      </p:sp>
      <p:sp>
        <p:nvSpPr>
          <p:cNvPr id="3" name="Content Placeholder 2"/>
          <p:cNvSpPr>
            <a:spLocks noGrp="1"/>
          </p:cNvSpPr>
          <p:nvPr>
            <p:ph idx="1"/>
          </p:nvPr>
        </p:nvSpPr>
        <p:spPr/>
        <p:txBody>
          <a:bodyPr/>
          <a:lstStyle/>
          <a:p>
            <a:r>
              <a:rPr lang="en-US" dirty="0" smtClean="0"/>
              <a:t>BMA is a policy doctrine developed by R. Anderson in 1995</a:t>
            </a:r>
          </a:p>
          <a:p>
            <a:r>
              <a:rPr lang="en-US" dirty="0" smtClean="0"/>
              <a:t>Context:  </a:t>
            </a:r>
          </a:p>
          <a:p>
            <a:pPr lvl="1"/>
            <a:r>
              <a:rPr lang="en-US" dirty="0" smtClean="0"/>
              <a:t>National Health Service was centralizing data</a:t>
            </a:r>
          </a:p>
          <a:p>
            <a:endParaRPr lang="en-US" dirty="0"/>
          </a:p>
        </p:txBody>
      </p:sp>
      <p:sp>
        <p:nvSpPr>
          <p:cNvPr id="4" name="Date Placeholder 3"/>
          <p:cNvSpPr>
            <a:spLocks noGrp="1"/>
          </p:cNvSpPr>
          <p:nvPr>
            <p:ph type="dt" sz="half" idx="10"/>
          </p:nvPr>
        </p:nvSpPr>
        <p:spPr/>
        <p:txBody>
          <a:bodyPr/>
          <a:lstStyle/>
          <a:p>
            <a:fld id="{52D1A128-2DB0-E84E-96DA-DCE64E4E42CD}" type="datetime8">
              <a:rPr lang="en-US" smtClean="0"/>
              <a:pPr/>
              <a:t>10/13/10 12:57</a:t>
            </a:fld>
            <a:endParaRPr lang="en-US"/>
          </a:p>
        </p:txBody>
      </p:sp>
    </p:spTree>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52D1A128-2DB0-E84E-96DA-DCE64E4E42CD}" type="datetime8">
              <a:rPr lang="en-US"/>
              <a:pPr/>
              <a:t>10/13/10 12:57</a:t>
            </a:fld>
            <a:endParaRPr lang="en-US"/>
          </a:p>
        </p:txBody>
      </p:sp>
      <p:sp>
        <p:nvSpPr>
          <p:cNvPr id="317442" name="Rectangle 2"/>
          <p:cNvSpPr>
            <a:spLocks noGrp="1" noChangeArrowheads="1"/>
          </p:cNvSpPr>
          <p:nvPr>
            <p:ph type="title"/>
          </p:nvPr>
        </p:nvSpPr>
        <p:spPr/>
        <p:txBody>
          <a:bodyPr/>
          <a:lstStyle/>
          <a:p>
            <a:r>
              <a:rPr lang="en-US" dirty="0" smtClean="0"/>
              <a:t>Threat Model</a:t>
            </a:r>
            <a:endParaRPr lang="en-US" dirty="0"/>
          </a:p>
        </p:txBody>
      </p:sp>
      <p:sp>
        <p:nvSpPr>
          <p:cNvPr id="317443" name="Rectangle 3"/>
          <p:cNvSpPr>
            <a:spLocks noGrp="1" noChangeArrowheads="1"/>
          </p:cNvSpPr>
          <p:nvPr>
            <p:ph type="body" idx="1"/>
          </p:nvPr>
        </p:nvSpPr>
        <p:spPr/>
        <p:txBody>
          <a:bodyPr/>
          <a:lstStyle/>
          <a:p>
            <a:pPr>
              <a:lnSpc>
                <a:spcPct val="90000"/>
              </a:lnSpc>
            </a:pPr>
            <a:r>
              <a:rPr lang="en-US"/>
              <a:t>Typical attack</a:t>
            </a:r>
          </a:p>
          <a:p>
            <a:pPr lvl="1">
              <a:lnSpc>
                <a:spcPct val="90000"/>
              </a:lnSpc>
            </a:pPr>
            <a:r>
              <a:rPr lang="en-US"/>
              <a:t>Hello, this is Dr. B of the cardiology department at ….  Your patient S has just been admitted here in a coma, and he has a funny-looking ventricular arrhythmia.  Can you tell me if there’s anything relevant in his record?</a:t>
            </a:r>
          </a:p>
          <a:p>
            <a:pPr>
              <a:lnSpc>
                <a:spcPct val="90000"/>
              </a:lnSpc>
            </a:pPr>
            <a:r>
              <a:rPr lang="en-US"/>
              <a:t>At time of study (1997) 15% of queries were bogus</a:t>
            </a:r>
          </a:p>
        </p:txBody>
      </p:sp>
    </p:spTree>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Insider Threats</a:t>
            </a:r>
            <a:endParaRPr lang="en-US" dirty="0"/>
          </a:p>
        </p:txBody>
      </p:sp>
      <p:sp>
        <p:nvSpPr>
          <p:cNvPr id="3" name="Content Placeholder 2"/>
          <p:cNvSpPr>
            <a:spLocks noGrp="1"/>
          </p:cNvSpPr>
          <p:nvPr>
            <p:ph idx="1"/>
          </p:nvPr>
        </p:nvSpPr>
        <p:spPr/>
        <p:txBody>
          <a:bodyPr/>
          <a:lstStyle/>
          <a:p>
            <a:r>
              <a:rPr lang="en-US" dirty="0" smtClean="0"/>
              <a:t>Trusted employee discloses information</a:t>
            </a:r>
          </a:p>
          <a:p>
            <a:r>
              <a:rPr lang="en-US" dirty="0" smtClean="0"/>
              <a:t>Risk doesn’t scale</a:t>
            </a:r>
          </a:p>
          <a:p>
            <a:pPr lvl="1"/>
            <a:r>
              <a:rPr lang="en-US" dirty="0" smtClean="0"/>
              <a:t>Acceptable risk with one receptionist with access to 2,000 patient records</a:t>
            </a:r>
          </a:p>
          <a:p>
            <a:pPr lvl="1"/>
            <a:r>
              <a:rPr lang="en-US" dirty="0" smtClean="0"/>
              <a:t>Unacceptable when thousands of receptionists have access to millions of patient records</a:t>
            </a:r>
            <a:endParaRPr lang="en-US" dirty="0"/>
          </a:p>
        </p:txBody>
      </p:sp>
      <p:sp>
        <p:nvSpPr>
          <p:cNvPr id="4" name="Date Placeholder 3"/>
          <p:cNvSpPr>
            <a:spLocks noGrp="1"/>
          </p:cNvSpPr>
          <p:nvPr>
            <p:ph type="dt" sz="half" idx="10"/>
          </p:nvPr>
        </p:nvSpPr>
        <p:spPr/>
        <p:txBody>
          <a:bodyPr/>
          <a:lstStyle/>
          <a:p>
            <a:fld id="{52D1A128-2DB0-E84E-96DA-DCE64E4E42CD}" type="datetime8">
              <a:rPr lang="en-US" smtClean="0"/>
              <a:pPr/>
              <a:t>10/13/10 12:57</a:t>
            </a:fld>
            <a:endParaRPr lang="en-US"/>
          </a:p>
        </p:txBody>
      </p:sp>
    </p:spTree>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52D1A128-2DB0-E84E-96DA-DCE64E4E42CD}" type="datetime8">
              <a:rPr lang="en-US"/>
              <a:pPr/>
              <a:t>10/13/10 12:57</a:t>
            </a:fld>
            <a:endParaRPr lang="en-US"/>
          </a:p>
        </p:txBody>
      </p:sp>
      <p:sp>
        <p:nvSpPr>
          <p:cNvPr id="319490" name="Rectangle 2"/>
          <p:cNvSpPr>
            <a:spLocks noGrp="1" noChangeArrowheads="1"/>
          </p:cNvSpPr>
          <p:nvPr>
            <p:ph type="title"/>
          </p:nvPr>
        </p:nvSpPr>
        <p:spPr/>
        <p:txBody>
          <a:bodyPr/>
          <a:lstStyle/>
          <a:p>
            <a:r>
              <a:rPr lang="en-US"/>
              <a:t>Past Approaches</a:t>
            </a:r>
          </a:p>
        </p:txBody>
      </p:sp>
      <p:sp>
        <p:nvSpPr>
          <p:cNvPr id="319491" name="Rectangle 3"/>
          <p:cNvSpPr>
            <a:spLocks noGrp="1" noChangeArrowheads="1"/>
          </p:cNvSpPr>
          <p:nvPr>
            <p:ph type="body" idx="1"/>
          </p:nvPr>
        </p:nvSpPr>
        <p:spPr/>
        <p:txBody>
          <a:bodyPr/>
          <a:lstStyle/>
          <a:p>
            <a:r>
              <a:rPr lang="en-US"/>
              <a:t>Adapt Military policy</a:t>
            </a:r>
          </a:p>
          <a:p>
            <a:pPr lvl="1"/>
            <a:r>
              <a:rPr lang="en-US"/>
              <a:t>Secret:  AIDS, STDS, </a:t>
            </a:r>
          </a:p>
          <a:p>
            <a:pPr lvl="1"/>
            <a:r>
              <a:rPr lang="en-US"/>
              <a:t>Confidential:  “normal” patient records</a:t>
            </a:r>
          </a:p>
          <a:p>
            <a:pPr lvl="1"/>
            <a:r>
              <a:rPr lang="en-US"/>
              <a:t>Restricted:  admin and prescription data</a:t>
            </a:r>
          </a:p>
          <a:p>
            <a:r>
              <a:rPr lang="en-US"/>
              <a:t>Problem:</a:t>
            </a:r>
          </a:p>
          <a:p>
            <a:pPr lvl="1"/>
            <a:r>
              <a:rPr lang="en-US"/>
              <a:t>What about a prescription for AZT?</a:t>
            </a:r>
          </a:p>
        </p:txBody>
      </p:sp>
    </p:spTree>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52D1A128-2DB0-E84E-96DA-DCE64E4E42CD}" type="datetime8">
              <a:rPr lang="en-US"/>
              <a:pPr/>
              <a:t>10/13/10 12:58</a:t>
            </a:fld>
            <a:endParaRPr lang="en-US"/>
          </a:p>
        </p:txBody>
      </p:sp>
      <p:sp>
        <p:nvSpPr>
          <p:cNvPr id="321538" name="Rectangle 1026"/>
          <p:cNvSpPr>
            <a:spLocks noGrp="1" noChangeArrowheads="1"/>
          </p:cNvSpPr>
          <p:nvPr>
            <p:ph type="title"/>
          </p:nvPr>
        </p:nvSpPr>
        <p:spPr/>
        <p:txBody>
          <a:bodyPr/>
          <a:lstStyle/>
          <a:p>
            <a:r>
              <a:rPr lang="en-US"/>
              <a:t>BMA Model Goals</a:t>
            </a:r>
          </a:p>
        </p:txBody>
      </p:sp>
      <p:sp>
        <p:nvSpPr>
          <p:cNvPr id="321539" name="Rectangle 1027"/>
          <p:cNvSpPr>
            <a:spLocks noGrp="1" noChangeArrowheads="1"/>
          </p:cNvSpPr>
          <p:nvPr>
            <p:ph type="body" idx="1"/>
          </p:nvPr>
        </p:nvSpPr>
        <p:spPr/>
        <p:txBody>
          <a:bodyPr/>
          <a:lstStyle/>
          <a:p>
            <a:r>
              <a:rPr lang="en-US"/>
              <a:t>“… enforce principle of patient consent, prevent too many people getting access to too large databases of identifiable records.   … not anything new … codify best practices”</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52D1A128-2DB0-E84E-96DA-DCE64E4E42CD}" type="datetime8">
              <a:rPr lang="en-US"/>
              <a:pPr/>
              <a:t>10/13/10 15:51</a:t>
            </a:fld>
            <a:endParaRPr lang="en-US"/>
          </a:p>
        </p:txBody>
      </p:sp>
      <p:sp>
        <p:nvSpPr>
          <p:cNvPr id="276482" name="Rectangle 2"/>
          <p:cNvSpPr>
            <a:spLocks noGrp="1" noChangeArrowheads="1"/>
          </p:cNvSpPr>
          <p:nvPr>
            <p:ph type="title"/>
          </p:nvPr>
        </p:nvSpPr>
        <p:spPr/>
        <p:txBody>
          <a:bodyPr/>
          <a:lstStyle/>
          <a:p>
            <a:r>
              <a:rPr lang="en-US"/>
              <a:t>Last Lecture</a:t>
            </a:r>
          </a:p>
        </p:txBody>
      </p:sp>
      <p:sp>
        <p:nvSpPr>
          <p:cNvPr id="276483" name="Rectangle 3"/>
          <p:cNvSpPr>
            <a:spLocks noGrp="1" noChangeArrowheads="1"/>
          </p:cNvSpPr>
          <p:nvPr>
            <p:ph type="body" idx="1"/>
          </p:nvPr>
        </p:nvSpPr>
        <p:spPr/>
        <p:txBody>
          <a:bodyPr/>
          <a:lstStyle/>
          <a:p>
            <a:r>
              <a:rPr lang="en-US" dirty="0"/>
              <a:t>Bell </a:t>
            </a:r>
            <a:r>
              <a:rPr lang="en-US" dirty="0" err="1"/>
              <a:t>LaPadula</a:t>
            </a:r>
            <a:r>
              <a:rPr lang="en-US" dirty="0"/>
              <a:t> Confidentiality</a:t>
            </a:r>
          </a:p>
          <a:p>
            <a:r>
              <a:rPr lang="en-US" dirty="0"/>
              <a:t>Lattice of security levels</a:t>
            </a:r>
          </a:p>
          <a:p>
            <a:pPr lvl="1"/>
            <a:r>
              <a:rPr lang="en-US" dirty="0"/>
              <a:t>No read up</a:t>
            </a:r>
          </a:p>
          <a:p>
            <a:pPr lvl="1"/>
            <a:r>
              <a:rPr lang="en-US" dirty="0"/>
              <a:t>No write </a:t>
            </a:r>
            <a:r>
              <a:rPr lang="en-US" dirty="0" smtClean="0"/>
              <a:t>down</a:t>
            </a:r>
            <a:endParaRPr lang="en-US" dirty="0"/>
          </a:p>
        </p:txBody>
      </p:sp>
    </p:spTree>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52D1A128-2DB0-E84E-96DA-DCE64E4E42CD}" type="datetime8">
              <a:rPr lang="en-US"/>
              <a:pPr/>
              <a:t>10/13/10 12:58</a:t>
            </a:fld>
            <a:endParaRPr lang="en-US"/>
          </a:p>
        </p:txBody>
      </p:sp>
      <p:sp>
        <p:nvSpPr>
          <p:cNvPr id="324610" name="Rectangle 2"/>
          <p:cNvSpPr>
            <a:spLocks noGrp="1" noChangeArrowheads="1"/>
          </p:cNvSpPr>
          <p:nvPr>
            <p:ph type="title"/>
          </p:nvPr>
        </p:nvSpPr>
        <p:spPr/>
        <p:txBody>
          <a:bodyPr/>
          <a:lstStyle/>
          <a:p>
            <a:r>
              <a:rPr lang="en-US"/>
              <a:t>BMA Principles</a:t>
            </a:r>
          </a:p>
        </p:txBody>
      </p:sp>
      <p:sp>
        <p:nvSpPr>
          <p:cNvPr id="324611" name="Rectangle 3"/>
          <p:cNvSpPr>
            <a:spLocks noGrp="1" noChangeArrowheads="1"/>
          </p:cNvSpPr>
          <p:nvPr>
            <p:ph type="body" idx="1"/>
          </p:nvPr>
        </p:nvSpPr>
        <p:spPr/>
        <p:txBody>
          <a:bodyPr/>
          <a:lstStyle/>
          <a:p>
            <a:pPr>
              <a:lnSpc>
                <a:spcPct val="90000"/>
              </a:lnSpc>
            </a:pPr>
            <a:r>
              <a:rPr lang="en-US" sz="2800"/>
              <a:t>Access Control</a:t>
            </a:r>
          </a:p>
          <a:p>
            <a:pPr lvl="1">
              <a:lnSpc>
                <a:spcPct val="90000"/>
              </a:lnSpc>
            </a:pPr>
            <a:r>
              <a:rPr lang="en-US" sz="2400"/>
              <a:t>each identifiable clinical record shall be marked with an access control list naming the people or groups of people who may read it and append data to it.  The system shall prevent anyone not on the ACL from accessing the record in any way</a:t>
            </a:r>
          </a:p>
          <a:p>
            <a:pPr>
              <a:lnSpc>
                <a:spcPct val="90000"/>
              </a:lnSpc>
            </a:pPr>
            <a:r>
              <a:rPr lang="en-US" sz="2800"/>
              <a:t>Record Opening</a:t>
            </a:r>
          </a:p>
          <a:p>
            <a:pPr lvl="1">
              <a:lnSpc>
                <a:spcPct val="90000"/>
              </a:lnSpc>
            </a:pPr>
            <a:r>
              <a:rPr lang="en-US" sz="2400"/>
              <a:t>a clinician may open a record with herself and the patient on the ACL.  Where a patient has been referred, she may open a record with herself, the patient, and the referring clinician(s) on the ACL</a:t>
            </a:r>
          </a:p>
        </p:txBody>
      </p:sp>
    </p:spTree>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52D1A128-2DB0-E84E-96DA-DCE64E4E42CD}" type="datetime8">
              <a:rPr lang="en-US"/>
              <a:pPr/>
              <a:t>10/13/10 12:58</a:t>
            </a:fld>
            <a:endParaRPr lang="en-US"/>
          </a:p>
        </p:txBody>
      </p:sp>
      <p:sp>
        <p:nvSpPr>
          <p:cNvPr id="326658" name="Rectangle 2"/>
          <p:cNvSpPr>
            <a:spLocks noGrp="1" noChangeArrowheads="1"/>
          </p:cNvSpPr>
          <p:nvPr>
            <p:ph type="title"/>
          </p:nvPr>
        </p:nvSpPr>
        <p:spPr/>
        <p:txBody>
          <a:bodyPr/>
          <a:lstStyle/>
          <a:p>
            <a:r>
              <a:rPr lang="en-US"/>
              <a:t>BMA Principles (cont)</a:t>
            </a:r>
          </a:p>
        </p:txBody>
      </p:sp>
      <p:sp>
        <p:nvSpPr>
          <p:cNvPr id="326659" name="Rectangle 3"/>
          <p:cNvSpPr>
            <a:spLocks noGrp="1" noChangeArrowheads="1"/>
          </p:cNvSpPr>
          <p:nvPr>
            <p:ph type="body" idx="1"/>
          </p:nvPr>
        </p:nvSpPr>
        <p:spPr/>
        <p:txBody>
          <a:bodyPr/>
          <a:lstStyle/>
          <a:p>
            <a:pPr>
              <a:lnSpc>
                <a:spcPct val="90000"/>
              </a:lnSpc>
            </a:pPr>
            <a:r>
              <a:rPr lang="en-US" sz="2800"/>
              <a:t>Control:</a:t>
            </a:r>
          </a:p>
          <a:p>
            <a:pPr lvl="1">
              <a:lnSpc>
                <a:spcPct val="90000"/>
              </a:lnSpc>
            </a:pPr>
            <a:r>
              <a:rPr lang="en-US" sz="2400"/>
              <a:t>One of the clinicians on the ACL must be marked as being responsible.  Only she may alter the ACL, and she may only add other health care professionals to it</a:t>
            </a:r>
          </a:p>
          <a:p>
            <a:pPr>
              <a:lnSpc>
                <a:spcPct val="90000"/>
              </a:lnSpc>
            </a:pPr>
            <a:r>
              <a:rPr lang="en-US" sz="2800"/>
              <a:t>Consent and notification:</a:t>
            </a:r>
          </a:p>
          <a:p>
            <a:pPr lvl="1">
              <a:lnSpc>
                <a:spcPct val="90000"/>
              </a:lnSpc>
            </a:pPr>
            <a:r>
              <a:rPr lang="en-US" sz="2400"/>
              <a:t>the responsible clinician must notify the patient of the names on his record’s ACL when it is opened, of all subsequent additions, and whenever responsibility is transferred.  His consent must also be obtained, except in emergency or in the case of statutory exemptions</a:t>
            </a:r>
          </a:p>
        </p:txBody>
      </p:sp>
    </p:spTree>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52D1A128-2DB0-E84E-96DA-DCE64E4E42CD}" type="datetime8">
              <a:rPr lang="en-US"/>
              <a:pPr/>
              <a:t>10/13/10 12:59</a:t>
            </a:fld>
            <a:endParaRPr lang="en-US"/>
          </a:p>
        </p:txBody>
      </p:sp>
      <p:sp>
        <p:nvSpPr>
          <p:cNvPr id="328706" name="Rectangle 2"/>
          <p:cNvSpPr>
            <a:spLocks noGrp="1" noChangeArrowheads="1"/>
          </p:cNvSpPr>
          <p:nvPr>
            <p:ph type="title"/>
          </p:nvPr>
        </p:nvSpPr>
        <p:spPr/>
        <p:txBody>
          <a:bodyPr/>
          <a:lstStyle/>
          <a:p>
            <a:r>
              <a:rPr lang="en-US"/>
              <a:t>BMA Principles (cont)</a:t>
            </a:r>
          </a:p>
        </p:txBody>
      </p:sp>
      <p:sp>
        <p:nvSpPr>
          <p:cNvPr id="328707" name="Rectangle 3"/>
          <p:cNvSpPr>
            <a:spLocks noGrp="1" noChangeArrowheads="1"/>
          </p:cNvSpPr>
          <p:nvPr>
            <p:ph type="body" idx="1"/>
          </p:nvPr>
        </p:nvSpPr>
        <p:spPr/>
        <p:txBody>
          <a:bodyPr/>
          <a:lstStyle/>
          <a:p>
            <a:pPr>
              <a:lnSpc>
                <a:spcPct val="90000"/>
              </a:lnSpc>
            </a:pPr>
            <a:r>
              <a:rPr lang="en-US" dirty="0"/>
              <a:t>Persistence:</a:t>
            </a:r>
          </a:p>
          <a:p>
            <a:pPr lvl="1">
              <a:lnSpc>
                <a:spcPct val="90000"/>
              </a:lnSpc>
            </a:pPr>
            <a:r>
              <a:rPr lang="en-US" dirty="0"/>
              <a:t>No one shall have the ability to delete clinical information until the appropriate time period has expired</a:t>
            </a:r>
          </a:p>
          <a:p>
            <a:pPr>
              <a:lnSpc>
                <a:spcPct val="90000"/>
              </a:lnSpc>
            </a:pPr>
            <a:r>
              <a:rPr lang="en-US" dirty="0"/>
              <a:t>Attribution:</a:t>
            </a:r>
          </a:p>
          <a:p>
            <a:pPr lvl="1">
              <a:lnSpc>
                <a:spcPct val="90000"/>
              </a:lnSpc>
            </a:pPr>
            <a:r>
              <a:rPr lang="en-US" dirty="0"/>
              <a:t>all accesses to clinical records shall be marked on the</a:t>
            </a:r>
            <a:r>
              <a:rPr lang="en-US" dirty="0" smtClean="0"/>
              <a:t> record with </a:t>
            </a:r>
            <a:r>
              <a:rPr lang="en-US" dirty="0"/>
              <a:t>the subject’s name, as well as the date and time.  An audit trail must also be kept of all deletions</a:t>
            </a:r>
          </a:p>
        </p:txBody>
      </p:sp>
    </p:spTree>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52D1A128-2DB0-E84E-96DA-DCE64E4E42CD}" type="datetime8">
              <a:rPr lang="en-US"/>
              <a:pPr/>
              <a:t>10/13/10 12:59</a:t>
            </a:fld>
            <a:endParaRPr lang="en-US"/>
          </a:p>
        </p:txBody>
      </p:sp>
      <p:sp>
        <p:nvSpPr>
          <p:cNvPr id="330754" name="Rectangle 2"/>
          <p:cNvSpPr>
            <a:spLocks noGrp="1" noChangeArrowheads="1"/>
          </p:cNvSpPr>
          <p:nvPr>
            <p:ph type="title"/>
          </p:nvPr>
        </p:nvSpPr>
        <p:spPr/>
        <p:txBody>
          <a:bodyPr/>
          <a:lstStyle/>
          <a:p>
            <a:r>
              <a:rPr lang="en-US"/>
              <a:t>BMA</a:t>
            </a:r>
          </a:p>
        </p:txBody>
      </p:sp>
      <p:sp>
        <p:nvSpPr>
          <p:cNvPr id="330755" name="Rectangle 3"/>
          <p:cNvSpPr>
            <a:spLocks noGrp="1" noChangeArrowheads="1"/>
          </p:cNvSpPr>
          <p:nvPr>
            <p:ph type="body" idx="1"/>
          </p:nvPr>
        </p:nvSpPr>
        <p:spPr/>
        <p:txBody>
          <a:bodyPr/>
          <a:lstStyle/>
          <a:p>
            <a:pPr>
              <a:lnSpc>
                <a:spcPct val="90000"/>
              </a:lnSpc>
            </a:pPr>
            <a:r>
              <a:rPr lang="en-US" sz="2800"/>
              <a:t>Information flow:  </a:t>
            </a:r>
          </a:p>
          <a:p>
            <a:pPr lvl="1">
              <a:lnSpc>
                <a:spcPct val="90000"/>
              </a:lnSpc>
            </a:pPr>
            <a:r>
              <a:rPr lang="en-US" sz="2400"/>
              <a:t>Information derived from record A may be appended to record B if and only if B’s ACL is contained in A’s</a:t>
            </a:r>
          </a:p>
          <a:p>
            <a:pPr>
              <a:lnSpc>
                <a:spcPct val="90000"/>
              </a:lnSpc>
            </a:pPr>
            <a:r>
              <a:rPr lang="en-US" sz="2800"/>
              <a:t>Aggregation control:</a:t>
            </a:r>
          </a:p>
          <a:p>
            <a:pPr lvl="1">
              <a:lnSpc>
                <a:spcPct val="90000"/>
              </a:lnSpc>
            </a:pPr>
            <a:r>
              <a:rPr lang="en-US" sz="2400"/>
              <a:t>There shall be effective measures to prevent the aggregation of personal health information.  In particular, patients must receive special notification if any person whom it is proposed to add to their access control list already has access to personal health information on a large number of people</a:t>
            </a:r>
          </a:p>
        </p:txBody>
      </p:sp>
    </p:spTree>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52D1A128-2DB0-E84E-96DA-DCE64E4E42CD}" type="datetime8">
              <a:rPr lang="en-US"/>
              <a:pPr/>
              <a:t>10/13/10 12:59</a:t>
            </a:fld>
            <a:endParaRPr lang="en-US"/>
          </a:p>
        </p:txBody>
      </p:sp>
      <p:sp>
        <p:nvSpPr>
          <p:cNvPr id="332802" name="Rectangle 2"/>
          <p:cNvSpPr>
            <a:spLocks noGrp="1" noChangeArrowheads="1"/>
          </p:cNvSpPr>
          <p:nvPr>
            <p:ph type="title"/>
          </p:nvPr>
        </p:nvSpPr>
        <p:spPr/>
        <p:txBody>
          <a:bodyPr/>
          <a:lstStyle/>
          <a:p>
            <a:r>
              <a:rPr lang="en-US"/>
              <a:t>BMA</a:t>
            </a:r>
          </a:p>
        </p:txBody>
      </p:sp>
      <p:sp>
        <p:nvSpPr>
          <p:cNvPr id="332803" name="Rectangle 3"/>
          <p:cNvSpPr>
            <a:spLocks noGrp="1" noChangeArrowheads="1"/>
          </p:cNvSpPr>
          <p:nvPr>
            <p:ph type="body" idx="1"/>
          </p:nvPr>
        </p:nvSpPr>
        <p:spPr/>
        <p:txBody>
          <a:bodyPr/>
          <a:lstStyle/>
          <a:p>
            <a:r>
              <a:rPr lang="en-US"/>
              <a:t>Trusted Computing Base</a:t>
            </a:r>
          </a:p>
          <a:p>
            <a:pPr lvl="1"/>
            <a:r>
              <a:rPr lang="en-US"/>
              <a:t>computer systems that handle personal health information shall have a subsystem that enforces the above principles in an effective way.  Its effectiveness shall be subject to evaluation by independent experts.</a:t>
            </a:r>
          </a:p>
        </p:txBody>
      </p:sp>
    </p:spTree>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52D1A128-2DB0-E84E-96DA-DCE64E4E42CD}" type="datetime8">
              <a:rPr lang="en-US"/>
              <a:pPr/>
              <a:t>10/13/10 12:59</a:t>
            </a:fld>
            <a:endParaRPr lang="en-US"/>
          </a:p>
        </p:txBody>
      </p:sp>
      <p:sp>
        <p:nvSpPr>
          <p:cNvPr id="179202" name="Rectangle 2"/>
          <p:cNvSpPr>
            <a:spLocks noGrp="1" noChangeArrowheads="1"/>
          </p:cNvSpPr>
          <p:nvPr>
            <p:ph type="title"/>
          </p:nvPr>
        </p:nvSpPr>
        <p:spPr/>
        <p:txBody>
          <a:bodyPr/>
          <a:lstStyle/>
          <a:p>
            <a:r>
              <a:rPr lang="en-US"/>
              <a:t>Contrasts</a:t>
            </a:r>
          </a:p>
        </p:txBody>
      </p:sp>
      <p:sp>
        <p:nvSpPr>
          <p:cNvPr id="179203" name="Rectangle 3"/>
          <p:cNvSpPr>
            <a:spLocks noGrp="1" noChangeArrowheads="1"/>
          </p:cNvSpPr>
          <p:nvPr>
            <p:ph type="body" idx="1"/>
          </p:nvPr>
        </p:nvSpPr>
        <p:spPr/>
        <p:txBody>
          <a:bodyPr/>
          <a:lstStyle/>
          <a:p>
            <a:r>
              <a:rPr lang="en-US"/>
              <a:t>BMA is decentralized</a:t>
            </a:r>
          </a:p>
          <a:p>
            <a:r>
              <a:rPr lang="en-US"/>
              <a:t>Chinese Wall is centralized</a:t>
            </a:r>
          </a:p>
          <a:p>
            <a:r>
              <a:rPr lang="en-US"/>
              <a:t>Both hybrid models reflect concerns not naturally provided by BLP alone</a:t>
            </a:r>
          </a:p>
        </p:txBody>
      </p:sp>
    </p:spTree>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52D1A128-2DB0-E84E-96DA-DCE64E4E42CD}" type="datetime8">
              <a:rPr lang="en-US"/>
              <a:pPr/>
              <a:t>10/13/10 12:59</a:t>
            </a:fld>
            <a:endParaRPr lang="en-US"/>
          </a:p>
        </p:txBody>
      </p:sp>
      <p:sp>
        <p:nvSpPr>
          <p:cNvPr id="335874" name="Rectangle 2"/>
          <p:cNvSpPr>
            <a:spLocks noGrp="1" noChangeArrowheads="1"/>
          </p:cNvSpPr>
          <p:nvPr>
            <p:ph type="title"/>
          </p:nvPr>
        </p:nvSpPr>
        <p:spPr>
          <a:xfrm>
            <a:off x="685800" y="152400"/>
            <a:ext cx="7772400" cy="1143000"/>
          </a:xfrm>
        </p:spPr>
        <p:txBody>
          <a:bodyPr/>
          <a:lstStyle/>
          <a:p>
            <a:r>
              <a:rPr lang="en-US"/>
              <a:t>Up Next</a:t>
            </a:r>
          </a:p>
        </p:txBody>
      </p:sp>
      <p:sp>
        <p:nvSpPr>
          <p:cNvPr id="335875" name="Rectangle 3"/>
          <p:cNvSpPr>
            <a:spLocks noGrp="1" noChangeArrowheads="1"/>
          </p:cNvSpPr>
          <p:nvPr>
            <p:ph type="body" idx="1"/>
          </p:nvPr>
        </p:nvSpPr>
        <p:spPr>
          <a:xfrm>
            <a:off x="685800" y="1219200"/>
            <a:ext cx="7772400" cy="5181600"/>
          </a:xfrm>
        </p:spPr>
        <p:txBody>
          <a:bodyPr>
            <a:normAutofit lnSpcReduction="10000"/>
          </a:bodyPr>
          <a:lstStyle/>
          <a:p>
            <a:pPr>
              <a:lnSpc>
                <a:spcPct val="90000"/>
              </a:lnSpc>
            </a:pPr>
            <a:r>
              <a:rPr lang="en-US" sz="2400" dirty="0" smtClean="0"/>
              <a:t>May discuss Inference Control (9.3)</a:t>
            </a:r>
          </a:p>
          <a:p>
            <a:pPr>
              <a:lnSpc>
                <a:spcPct val="90000"/>
              </a:lnSpc>
            </a:pPr>
            <a:r>
              <a:rPr lang="en-US" sz="2400" dirty="0" smtClean="0"/>
              <a:t>Clark-Wilson Integrity</a:t>
            </a:r>
          </a:p>
          <a:p>
            <a:pPr lvl="1">
              <a:lnSpc>
                <a:spcPct val="90000"/>
              </a:lnSpc>
            </a:pPr>
            <a:r>
              <a:rPr lang="en-US" sz="2000" dirty="0" smtClean="0"/>
              <a:t>Anderson 10.1, 10.2</a:t>
            </a:r>
          </a:p>
          <a:p>
            <a:pPr>
              <a:lnSpc>
                <a:spcPct val="90000"/>
              </a:lnSpc>
            </a:pPr>
            <a:r>
              <a:rPr lang="en-US" sz="2400" dirty="0" smtClean="0"/>
              <a:t>Readings </a:t>
            </a:r>
            <a:r>
              <a:rPr lang="en-US" sz="2400" dirty="0"/>
              <a:t>on Telephone Fraud detection</a:t>
            </a:r>
          </a:p>
          <a:p>
            <a:pPr lvl="1">
              <a:lnSpc>
                <a:spcPct val="90000"/>
              </a:lnSpc>
            </a:pPr>
            <a:r>
              <a:rPr lang="en-US" sz="2000" dirty="0"/>
              <a:t>Gary M. Weiss (2005). Data Mining in Telecommunications. http://storm.cis.fordham.edu/~gweiss/papers/kluwer04-telecom.pdf</a:t>
            </a:r>
          </a:p>
          <a:p>
            <a:pPr lvl="1">
              <a:lnSpc>
                <a:spcPct val="90000"/>
              </a:lnSpc>
            </a:pPr>
            <a:r>
              <a:rPr lang="en-US" sz="2000" dirty="0" err="1"/>
              <a:t>Corinna</a:t>
            </a:r>
            <a:r>
              <a:rPr lang="en-US" sz="2000" dirty="0"/>
              <a:t> Cortes, Daryl </a:t>
            </a:r>
            <a:r>
              <a:rPr lang="en-US" sz="2000" dirty="0" err="1"/>
              <a:t>Pregibon</a:t>
            </a:r>
            <a:r>
              <a:rPr lang="en-US" sz="2000" dirty="0"/>
              <a:t> and Chris </a:t>
            </a:r>
            <a:r>
              <a:rPr lang="en-US" sz="2000" dirty="0" err="1"/>
              <a:t>Volinsky</a:t>
            </a:r>
            <a:r>
              <a:rPr lang="en-US" sz="2000" dirty="0"/>
              <a:t>, "Communities of Interest'', http://</a:t>
            </a:r>
            <a:r>
              <a:rPr lang="en-US" sz="2000" dirty="0" err="1"/>
              <a:t>homepage.mac.com/corinnacortes/papers/portugal.ps</a:t>
            </a:r>
            <a:r>
              <a:rPr lang="en-US" sz="2000" dirty="0"/>
              <a:t> </a:t>
            </a:r>
          </a:p>
          <a:p>
            <a:pPr lvl="1">
              <a:lnSpc>
                <a:spcPct val="90000"/>
              </a:lnSpc>
            </a:pPr>
            <a:r>
              <a:rPr lang="en-US" sz="2000" dirty="0"/>
              <a:t>NY Times article on NSA spying, Dec 2005, </a:t>
            </a:r>
            <a:r>
              <a:rPr lang="en-US" sz="2000" dirty="0">
                <a:hlinkClick r:id="rId3"/>
              </a:rPr>
              <a:t>http://www.commondreams.org/headlines05/1216-01.htm</a:t>
            </a:r>
            <a:endParaRPr lang="en-US" sz="2000" dirty="0"/>
          </a:p>
          <a:p>
            <a:pPr lvl="1">
              <a:lnSpc>
                <a:spcPct val="90000"/>
              </a:lnSpc>
            </a:pPr>
            <a:r>
              <a:rPr lang="en-US" sz="2000" dirty="0"/>
              <a:t>USA Today article on NSA phone records, May 2006, </a:t>
            </a:r>
            <a:r>
              <a:rPr lang="en-US" sz="2000" dirty="0">
                <a:hlinkClick r:id="rId4"/>
              </a:rPr>
              <a:t>http://www.usatoday.com/news/washington/2006-05-10-nsa_x.htm</a:t>
            </a:r>
            <a:endParaRPr lang="en-US" sz="2000" dirty="0" smtClean="0"/>
          </a:p>
          <a:p>
            <a:pPr>
              <a:lnSpc>
                <a:spcPct val="90000"/>
              </a:lnSpc>
            </a:pPr>
            <a:r>
              <a:rPr lang="en-US" sz="2400" dirty="0" smtClean="0"/>
              <a:t>Supplemental readings:  Anderson 20, 24</a:t>
            </a:r>
          </a:p>
          <a:p>
            <a:pPr>
              <a:lnSpc>
                <a:spcPct val="90000"/>
              </a:lnSpc>
            </a:pPr>
            <a:endParaRPr lang="en-US" sz="24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52D1A128-2DB0-E84E-96DA-DCE64E4E42CD}" type="datetime8">
              <a:rPr lang="en-US"/>
              <a:pPr/>
              <a:t>10/13/10 15:51</a:t>
            </a:fld>
            <a:endParaRPr lang="en-US"/>
          </a:p>
        </p:txBody>
      </p:sp>
      <p:sp>
        <p:nvSpPr>
          <p:cNvPr id="3074" name="Rectangle 2"/>
          <p:cNvSpPr>
            <a:spLocks noGrp="1" noChangeArrowheads="1"/>
          </p:cNvSpPr>
          <p:nvPr>
            <p:ph type="title"/>
          </p:nvPr>
        </p:nvSpPr>
        <p:spPr/>
        <p:txBody>
          <a:bodyPr/>
          <a:lstStyle/>
          <a:p>
            <a:r>
              <a:rPr lang="en-US"/>
              <a:t>Objectives</a:t>
            </a:r>
          </a:p>
        </p:txBody>
      </p:sp>
      <p:sp>
        <p:nvSpPr>
          <p:cNvPr id="3075" name="Rectangle 3"/>
          <p:cNvSpPr>
            <a:spLocks noGrp="1" noChangeArrowheads="1"/>
          </p:cNvSpPr>
          <p:nvPr>
            <p:ph type="body" idx="1"/>
          </p:nvPr>
        </p:nvSpPr>
        <p:spPr/>
        <p:txBody>
          <a:bodyPr/>
          <a:lstStyle/>
          <a:p>
            <a:r>
              <a:rPr lang="en-US"/>
              <a:t>Integrity models in context</a:t>
            </a:r>
          </a:p>
          <a:p>
            <a:r>
              <a:rPr lang="en-US"/>
              <a:t>Introduce integrity models</a:t>
            </a:r>
          </a:p>
          <a:p>
            <a:r>
              <a:rPr lang="en-US"/>
              <a:t>Begin hybrid models</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52D1A128-2DB0-E84E-96DA-DCE64E4E42CD}" type="datetime8">
              <a:rPr lang="en-US"/>
              <a:pPr/>
              <a:t>10/13/10 15:51</a:t>
            </a:fld>
            <a:endParaRPr lang="en-US"/>
          </a:p>
        </p:txBody>
      </p:sp>
      <p:sp>
        <p:nvSpPr>
          <p:cNvPr id="186370" name="Rectangle 2"/>
          <p:cNvSpPr>
            <a:spLocks noGrp="1" noChangeArrowheads="1"/>
          </p:cNvSpPr>
          <p:nvPr>
            <p:ph type="title"/>
          </p:nvPr>
        </p:nvSpPr>
        <p:spPr/>
        <p:txBody>
          <a:bodyPr/>
          <a:lstStyle/>
          <a:p>
            <a:r>
              <a:rPr lang="en-US"/>
              <a:t>Plumbing Analogy</a:t>
            </a:r>
          </a:p>
        </p:txBody>
      </p:sp>
      <p:sp>
        <p:nvSpPr>
          <p:cNvPr id="186371" name="Rectangle 3"/>
          <p:cNvSpPr>
            <a:spLocks noGrp="1" noChangeArrowheads="1"/>
          </p:cNvSpPr>
          <p:nvPr>
            <p:ph type="body" sz="half" idx="1"/>
          </p:nvPr>
        </p:nvSpPr>
        <p:spPr/>
        <p:txBody>
          <a:bodyPr/>
          <a:lstStyle/>
          <a:p>
            <a:r>
              <a:rPr lang="en-US"/>
              <a:t>Potable water</a:t>
            </a:r>
          </a:p>
          <a:p>
            <a:pPr lvl="1"/>
            <a:r>
              <a:rPr lang="en-US"/>
              <a:t>Cold</a:t>
            </a:r>
          </a:p>
          <a:p>
            <a:pPr lvl="1"/>
            <a:r>
              <a:rPr lang="en-US"/>
              <a:t>Hot</a:t>
            </a:r>
          </a:p>
          <a:p>
            <a:r>
              <a:rPr lang="en-US"/>
              <a:t>Storm water</a:t>
            </a:r>
          </a:p>
          <a:p>
            <a:r>
              <a:rPr lang="en-US"/>
              <a:t>Gray water</a:t>
            </a:r>
          </a:p>
          <a:p>
            <a:r>
              <a:rPr lang="en-US"/>
              <a:t>Brown water</a:t>
            </a:r>
          </a:p>
        </p:txBody>
      </p:sp>
      <p:sp>
        <p:nvSpPr>
          <p:cNvPr id="186372" name="Rectangle 4"/>
          <p:cNvSpPr>
            <a:spLocks noGrp="1" noChangeArrowheads="1"/>
          </p:cNvSpPr>
          <p:nvPr>
            <p:ph type="body" sz="half" idx="2"/>
          </p:nvPr>
        </p:nvSpPr>
        <p:spPr/>
        <p:txBody>
          <a:bodyPr/>
          <a:lstStyle/>
          <a:p>
            <a:r>
              <a:rPr lang="en-US"/>
              <a:t>Shower</a:t>
            </a:r>
          </a:p>
          <a:p>
            <a:r>
              <a:rPr lang="en-US"/>
              <a:t>Toilet</a:t>
            </a:r>
          </a:p>
          <a:p>
            <a:r>
              <a:rPr lang="en-US"/>
              <a:t>Washing machine</a:t>
            </a:r>
          </a:p>
          <a:p>
            <a:r>
              <a:rPr lang="en-US"/>
              <a:t>The “CSO” problem</a:t>
            </a:r>
          </a:p>
          <a:p>
            <a:endParaRPr lang="en-US"/>
          </a:p>
          <a:p>
            <a:r>
              <a:rPr lang="en-US"/>
              <a:t>What comes out of the tap?</a:t>
            </a:r>
          </a:p>
        </p:txBody>
      </p:sp>
    </p:spTree>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tag name="USEAMSFONTS" val="1"/>
  <p:tag name="EMBEDFONTS" val="1"/>
  <p:tag name="USEBOLDAMS" val="0"/>
  <p:tag name="DEFAULTDISPLAYSOURCE" val="\documentclass{slides}\pagestyle{empty}&#10;\begin{document}&#10;&#10;\end{document}&#10;"/>
  <p:tag name="TEX2PS" val="latex $(base).tex; dvips -D $(res) -E -o $(base).ps $(base).dvi"/>
  <p:tag name="EXTERNALEDITCOMMAND" val="notepad %"/>
  <p:tag name="GHOSTSCRIPTCOMMAND" val="gswin32c"/>
  <p:tag name="DEFAULTFONTSIZE" val="10"/>
  <p:tag name="DEFAULTBITMAP" val="pngmono"/>
  <p:tag name="DEFAULTBLEND" val="0"/>
  <p:tag name="DEFAULTTRANSPARENT" val="0"/>
  <p:tag name="DEFAULTWORKAROUNDTRANSPARENCYBUG" val="0"/>
  <p:tag name="DEFAULTRESOLUTION" val="1200"/>
  <p:tag name="DEFAULTWORDWRAP" val="0"/>
  <p:tag name="DEFAULTMAGNIFICATION" val="2000"/>
  <p:tag name="DEFAULTWIDTH" val="0"/>
  <p:tag name="DEFAULTHEIGHT" val="0"/>
</p:tagLst>
</file>

<file path=ppt/theme/theme1.xml><?xml version="1.0" encoding="utf-8"?>
<a:theme xmlns:a="http://schemas.openxmlformats.org/drawingml/2006/main" name="Blank Presentation">
  <a:themeElements>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fontScheme name="Blank Presentation">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Times"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Times" charset="0"/>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43945</TotalTime>
  <Words>3627</Words>
  <Application>Microsoft Macintosh PowerPoint</Application>
  <PresentationFormat>On-screen Show (4:3)</PresentationFormat>
  <Paragraphs>591</Paragraphs>
  <Slides>76</Slides>
  <Notes>43</Notes>
  <HiddenSlides>0</HiddenSlides>
  <MMClips>0</MMClips>
  <ScaleCrop>false</ScaleCrop>
  <HeadingPairs>
    <vt:vector size="4" baseType="variant">
      <vt:variant>
        <vt:lpstr>Design Template</vt:lpstr>
      </vt:variant>
      <vt:variant>
        <vt:i4>1</vt:i4>
      </vt:variant>
      <vt:variant>
        <vt:lpstr>Slide Titles</vt:lpstr>
      </vt:variant>
      <vt:variant>
        <vt:i4>76</vt:i4>
      </vt:variant>
    </vt:vector>
  </HeadingPairs>
  <TitlesOfParts>
    <vt:vector size="77" baseType="lpstr">
      <vt:lpstr>Blank Presentation</vt:lpstr>
      <vt:lpstr>Lecture 5: Integrity Models</vt:lpstr>
      <vt:lpstr>Discussion</vt:lpstr>
      <vt:lpstr>Discussion Questions</vt:lpstr>
      <vt:lpstr>Discussion</vt:lpstr>
      <vt:lpstr>Discussion</vt:lpstr>
      <vt:lpstr>Is Information Warfare News?</vt:lpstr>
      <vt:lpstr>Last Lecture</vt:lpstr>
      <vt:lpstr>Objectives</vt:lpstr>
      <vt:lpstr>Plumbing Analogy</vt:lpstr>
      <vt:lpstr>Simple integrity</vt:lpstr>
      <vt:lpstr>Integrity is Well Motivated</vt:lpstr>
      <vt:lpstr>Integrity</vt:lpstr>
      <vt:lpstr>Integrity Principles</vt:lpstr>
      <vt:lpstr>Integrity Principles</vt:lpstr>
      <vt:lpstr>Discussion</vt:lpstr>
      <vt:lpstr>Integrity Policies</vt:lpstr>
      <vt:lpstr>Overview</vt:lpstr>
      <vt:lpstr>“Low water Mark”</vt:lpstr>
      <vt:lpstr>Biba Refinements</vt:lpstr>
      <vt:lpstr>Biba’s Strict Integrity model</vt:lpstr>
      <vt:lpstr>Vista Integrity Labels</vt:lpstr>
      <vt:lpstr>Intuition for Integrity Levels</vt:lpstr>
      <vt:lpstr>Biba’s Model</vt:lpstr>
      <vt:lpstr>Vista and Biba</vt:lpstr>
      <vt:lpstr>Voting Machine with Biba</vt:lpstr>
      <vt:lpstr>Example</vt:lpstr>
      <vt:lpstr>Example (cont)</vt:lpstr>
      <vt:lpstr>Voting Machine Architecture</vt:lpstr>
      <vt:lpstr>Boot Process</vt:lpstr>
      <vt:lpstr>Boot (continued)</vt:lpstr>
      <vt:lpstr>Boot (continued)</vt:lpstr>
      <vt:lpstr>BallotStation</vt:lpstr>
      <vt:lpstr>Stealing Votes</vt:lpstr>
      <vt:lpstr>Viral propagation</vt:lpstr>
      <vt:lpstr>Discussion</vt:lpstr>
      <vt:lpstr>Clark-Wilson</vt:lpstr>
      <vt:lpstr>Clark-Wilson Integrity Model</vt:lpstr>
      <vt:lpstr>Entities</vt:lpstr>
      <vt:lpstr>Certification Rules 1 and 2</vt:lpstr>
      <vt:lpstr>Enforcement Rules 1 and 2</vt:lpstr>
      <vt:lpstr>Users and Rules</vt:lpstr>
      <vt:lpstr>Logging</vt:lpstr>
      <vt:lpstr>Handling Untrusted Input</vt:lpstr>
      <vt:lpstr>Separation of Duty In Model</vt:lpstr>
      <vt:lpstr>Discussion</vt:lpstr>
      <vt:lpstr>Constrained Data Items:</vt:lpstr>
      <vt:lpstr>Integrity constraints:</vt:lpstr>
      <vt:lpstr>Transaction processes (TPs):</vt:lpstr>
      <vt:lpstr>Comparison to Biba</vt:lpstr>
      <vt:lpstr>Key Points</vt:lpstr>
      <vt:lpstr>Hybrid Policies</vt:lpstr>
      <vt:lpstr>Chinese Wall</vt:lpstr>
      <vt:lpstr>Example</vt:lpstr>
      <vt:lpstr>Novel Aspect</vt:lpstr>
      <vt:lpstr>Concepts</vt:lpstr>
      <vt:lpstr>Rules</vt:lpstr>
      <vt:lpstr>Comments</vt:lpstr>
      <vt:lpstr>BMA Model</vt:lpstr>
      <vt:lpstr>Medical Records</vt:lpstr>
      <vt:lpstr>Traditional practice</vt:lpstr>
      <vt:lpstr>Automating Medical Records</vt:lpstr>
      <vt:lpstr>One patient?</vt:lpstr>
      <vt:lpstr>Expectations</vt:lpstr>
      <vt:lpstr>AIDS and Privacy</vt:lpstr>
      <vt:lpstr>British Medical Association</vt:lpstr>
      <vt:lpstr>Threat Model</vt:lpstr>
      <vt:lpstr>Insider Threats</vt:lpstr>
      <vt:lpstr>Past Approaches</vt:lpstr>
      <vt:lpstr>BMA Model Goals</vt:lpstr>
      <vt:lpstr>BMA Principles</vt:lpstr>
      <vt:lpstr>BMA Principles (cont)</vt:lpstr>
      <vt:lpstr>BMA Principles (cont)</vt:lpstr>
      <vt:lpstr>BMA</vt:lpstr>
      <vt:lpstr>BMA</vt:lpstr>
      <vt:lpstr>Contrasts</vt:lpstr>
      <vt:lpstr>Up Next</vt:lpstr>
    </vt:vector>
  </TitlesOfParts>
  <Company>Oregon Health &amp; Science University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Lecture 2: Access Control</dc:title>
  <dc:creator>James Hook</dc:creator>
  <cp:lastModifiedBy>James Hook</cp:lastModifiedBy>
  <cp:revision>90</cp:revision>
  <cp:lastPrinted>2005-10-05T21:53:24Z</cp:lastPrinted>
  <dcterms:created xsi:type="dcterms:W3CDTF">2010-10-11T22:50:35Z</dcterms:created>
  <dcterms:modified xsi:type="dcterms:W3CDTF">2010-10-14T18:14:03Z</dcterms:modified>
</cp:coreProperties>
</file>