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notesSlides/notesSlide52.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slides/slide52.xml" ContentType="application/vnd.openxmlformats-officedocument.presentationml.slide+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41.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notesSlides/notesSlide51.xml" ContentType="application/vnd.openxmlformats-officedocument.presentationml.notes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61.xml" ContentType="application/vnd.openxmlformats-officedocument.presentationml.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notesSlides/notesSlide43.xml" ContentType="application/vnd.openxmlformats-officedocument.presentationml.notesSlide+xml"/>
  <Override PartName="/ppt/slides/slide10.xml" ContentType="application/vnd.openxmlformats-officedocument.presentationml.slide+xml"/>
  <Override PartName="/ppt/notesSlides/notesSlide45.xml" ContentType="application/vnd.openxmlformats-officedocument.presentationml.notesSlide+xml"/>
  <Override PartName="/ppt/slides/slide33.xml" ContentType="application/vnd.openxmlformats-officedocument.presentationml.slide+xml"/>
  <Override PartName="/ppt/notesSlides/notesSlide48.xml" ContentType="application/vnd.openxmlformats-officedocument.presentationml.notesSlide+xml"/>
  <Override PartName="/ppt/presProps.xml" ContentType="application/vnd.openxmlformats-officedocument.presentationml.presProps+xml"/>
  <Override PartName="/ppt/notesSlides/notesSlide18.xml" ContentType="application/vnd.openxmlformats-officedocument.presentationml.notesSlide+xml"/>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56.xml" ContentType="application/vnd.openxmlformats-officedocument.presentationml.slide+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39.xml" ContentType="application/vnd.openxmlformats-officedocument.presentationml.notesSlide+xml"/>
  <Override PartName="/ppt/slides/slide53.xml" ContentType="application/vnd.openxmlformats-officedocument.presentationml.slide+xml"/>
  <Override PartName="/ppt/notesSlides/notesSlide24.xml" ContentType="application/vnd.openxmlformats-officedocument.presentationml.notesSlide+xml"/>
  <Override PartName="/ppt/notesSlides/notesSlide47.xml" ContentType="application/vnd.openxmlformats-officedocument.presentationml.notesSlide+xml"/>
  <Override PartName="/ppt/slides/slide55.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40.xml" ContentType="application/vnd.openxmlformats-officedocument.presentationml.notes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slides/slide54.xml" ContentType="application/vnd.openxmlformats-officedocument.presentationml.slide+xml"/>
  <Override PartName="/ppt/slides/slide57.xml" ContentType="application/vnd.openxmlformats-officedocument.presentationml.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Override PartName="/ppt/slides/slide58.xml" ContentType="application/vnd.openxmlformats-officedocument.presentationml.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notesSlides/notesSlide50.xml" ContentType="application/vnd.openxmlformats-officedocument.presentationml.notes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37.xml" ContentType="application/vnd.openxmlformats-officedocument.presentationml.notesSlide+xml"/>
  <Override PartName="/ppt/notesSlides/notesSlide44.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Default Extension="jpeg" ContentType="image/jpeg"/>
  <Override PartName="/ppt/notesSlides/notesSlide33.xml" ContentType="application/vnd.openxmlformats-officedocument.presentationml.notesSlide+xml"/>
  <Override PartName="/ppt/notesSlides/notesSlide46.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8.xml" ContentType="application/vnd.openxmlformats-officedocument.presentationml.slide+xml"/>
  <Override PartName="/ppt/slides/slide15.xml" ContentType="application/vnd.openxmlformats-officedocument.presentationml.slide+xml"/>
  <Override PartName="/ppt/notesSlides/notesSlide49.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60.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tags/tag1.xml" ContentType="application/vnd.openxmlformats-officedocument.presentationml.tags+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notesSlides/notesSlide20.xml" ContentType="application/vnd.openxmlformats-officedocument.presentationml.notesSlide+xml"/>
  <Default Extension="pdf" ContentType="application/pdf"/>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63"/>
  </p:notesMasterIdLst>
  <p:handoutMasterIdLst>
    <p:handoutMasterId r:id="rId64"/>
  </p:handoutMasterIdLst>
  <p:sldIdLst>
    <p:sldId id="256" r:id="rId2"/>
    <p:sldId id="292" r:id="rId3"/>
    <p:sldId id="293" r:id="rId4"/>
    <p:sldId id="294" r:id="rId5"/>
    <p:sldId id="295" r:id="rId6"/>
    <p:sldId id="296" r:id="rId7"/>
    <p:sldId id="297" r:id="rId8"/>
    <p:sldId id="303" r:id="rId9"/>
    <p:sldId id="298" r:id="rId10"/>
    <p:sldId id="299" r:id="rId11"/>
    <p:sldId id="300" r:id="rId12"/>
    <p:sldId id="301" r:id="rId13"/>
    <p:sldId id="304" r:id="rId14"/>
    <p:sldId id="305" r:id="rId15"/>
    <p:sldId id="290" r:id="rId16"/>
    <p:sldId id="257" r:id="rId17"/>
    <p:sldId id="320" r:id="rId18"/>
    <p:sldId id="321" r:id="rId19"/>
    <p:sldId id="322" r:id="rId20"/>
    <p:sldId id="323" r:id="rId21"/>
    <p:sldId id="258" r:id="rId22"/>
    <p:sldId id="324" r:id="rId23"/>
    <p:sldId id="325" r:id="rId24"/>
    <p:sldId id="326" r:id="rId25"/>
    <p:sldId id="306" r:id="rId26"/>
    <p:sldId id="260" r:id="rId27"/>
    <p:sldId id="261" r:id="rId28"/>
    <p:sldId id="262" r:id="rId29"/>
    <p:sldId id="263" r:id="rId30"/>
    <p:sldId id="264" r:id="rId31"/>
    <p:sldId id="265" r:id="rId32"/>
    <p:sldId id="266" r:id="rId33"/>
    <p:sldId id="267" r:id="rId34"/>
    <p:sldId id="268" r:id="rId35"/>
    <p:sldId id="272" r:id="rId36"/>
    <p:sldId id="269" r:id="rId37"/>
    <p:sldId id="270" r:id="rId38"/>
    <p:sldId id="271" r:id="rId39"/>
    <p:sldId id="274" r:id="rId40"/>
    <p:sldId id="273" r:id="rId41"/>
    <p:sldId id="275" r:id="rId42"/>
    <p:sldId id="276" r:id="rId43"/>
    <p:sldId id="277" r:id="rId44"/>
    <p:sldId id="278" r:id="rId45"/>
    <p:sldId id="279" r:id="rId46"/>
    <p:sldId id="280" r:id="rId47"/>
    <p:sldId id="282" r:id="rId48"/>
    <p:sldId id="283"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Lst>
  <p:sldSz cx="9144000" cy="6858000" type="screen4x3"/>
  <p:notesSz cx="6858000" cy="9144000"/>
  <p:custDataLst>
    <p:tags r:id="rId66"/>
  </p:custDataLst>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00"/>
    <a:srgbClr val="CCFF66"/>
    <a:srgbClr val="FFFF66"/>
    <a:srgbClr val="0000FF"/>
    <a:srgbClr val="8888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4551" autoAdjust="0"/>
    <p:restoredTop sz="86398" autoAdjust="0"/>
  </p:normalViewPr>
  <p:slideViewPr>
    <p:cSldViewPr>
      <p:cViewPr>
        <p:scale>
          <a:sx n="100" d="100"/>
          <a:sy n="100" d="100"/>
        </p:scale>
        <p:origin x="-2264" y="-912"/>
      </p:cViewPr>
      <p:guideLst>
        <p:guide orient="horz" pos="2160"/>
        <p:guide pos="2880"/>
      </p:guideLst>
    </p:cSldViewPr>
  </p:slideViewPr>
  <p:outlineViewPr>
    <p:cViewPr>
      <p:scale>
        <a:sx n="33" d="100"/>
        <a:sy n="33" d="100"/>
      </p:scale>
      <p:origin x="0" y="1448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handoutMaster" Target="handoutMasters/handoutMaster1.xml"/><Relationship Id="rId60" Type="http://schemas.openxmlformats.org/officeDocument/2006/relationships/slide" Target="slides/slide59.xml"/><Relationship Id="rId39" Type="http://schemas.openxmlformats.org/officeDocument/2006/relationships/slide" Target="slides/slide38.xml"/><Relationship Id="rId70" Type="http://schemas.openxmlformats.org/officeDocument/2006/relationships/tableStyles" Target="tableStyles.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63" Type="http://schemas.openxmlformats.org/officeDocument/2006/relationships/notesMaster" Target="notesMasters/notesMaster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69" Type="http://schemas.openxmlformats.org/officeDocument/2006/relationships/theme" Target="theme/theme1.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slide" Target="slides/slide56.xml"/><Relationship Id="rId59" Type="http://schemas.openxmlformats.org/officeDocument/2006/relationships/slide" Target="slides/slide58.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slide" Target="slides/slide5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62" Type="http://schemas.openxmlformats.org/officeDocument/2006/relationships/slide" Target="slides/slide61.xml"/><Relationship Id="rId66" Type="http://schemas.openxmlformats.org/officeDocument/2006/relationships/tags" Target="tags/tag1.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slide" Target="slides/slide51.xml"/><Relationship Id="rId65" Type="http://schemas.openxmlformats.org/officeDocument/2006/relationships/printerSettings" Target="printerSettings/printerSettings1.bin"/><Relationship Id="rId67" Type="http://schemas.openxmlformats.org/officeDocument/2006/relationships/presProps" Target="presProps.xml"/><Relationship Id="rId54" Type="http://schemas.openxmlformats.org/officeDocument/2006/relationships/slide" Target="slides/slide53.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68" Type="http://schemas.openxmlformats.org/officeDocument/2006/relationships/viewProps" Target="viewProps.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AB349FF-803A-4640-8CE4-6349BE6A5AD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597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59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97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97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597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922D974-E02A-5E40-9337-ADCD12F96CD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2A84CC-8BD2-614C-9E47-7CD5CF7E5DE7}" type="slidenum">
              <a:rPr lang="en-US"/>
              <a:pPr/>
              <a:t>1</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E0D7EB-10DA-F749-BE84-3104620F4884}" type="slidenum">
              <a:rPr lang="en-US"/>
              <a:pPr/>
              <a:t>10</a:t>
            </a:fld>
            <a:endParaRPr lang="en-US"/>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E2708B-C2C3-F444-A2C3-0C36AA6F5B81}" type="slidenum">
              <a:rPr lang="en-US"/>
              <a:pPr/>
              <a:t>11</a:t>
            </a:fld>
            <a:endParaRPr lang="en-US"/>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2E80AC-478F-1B43-9850-40CE57691DC7}" type="slidenum">
              <a:rPr lang="en-US"/>
              <a:pPr/>
              <a:t>12</a:t>
            </a:fld>
            <a:endParaRPr lang="en-US"/>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3D0F3F-5B91-3F44-8CC2-6276CE7AA79D}" type="slidenum">
              <a:rPr lang="en-US"/>
              <a:pPr/>
              <a:t>13</a:t>
            </a:fld>
            <a:endParaRPr lang="en-US"/>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7D479A-9B31-4B4C-AF2E-6A2DC27BEC9A}" type="slidenum">
              <a:rPr lang="en-US"/>
              <a:pPr/>
              <a:t>14</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B8840B-2F1A-3D46-8DA7-2F24A35A4A01}" type="slidenum">
              <a:rPr lang="en-US"/>
              <a:pPr/>
              <a:t>15</a:t>
            </a:fld>
            <a:endParaRPr lang="en-US"/>
          </a:p>
        </p:txBody>
      </p:sp>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60C035-2A51-8F4C-AB43-07CE3151BBB3}" type="slidenum">
              <a:rPr lang="en-US"/>
              <a:pPr/>
              <a:t>16</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4C2B36-3F83-5A4C-8D84-F365E41D8B94}" type="slidenum">
              <a:rPr lang="en-US"/>
              <a:pPr/>
              <a:t>21</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CB179E-015A-7F43-A9EC-7FB38D7B6429}" type="slidenum">
              <a:rPr lang="en-US"/>
              <a:pPr/>
              <a:t>26</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D9F74-4739-DB46-B565-1DC6DFABB11D}" type="slidenum">
              <a:rPr lang="en-US"/>
              <a:pPr/>
              <a:t>27</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F48DB8-2108-9B4F-9CAB-C551DBE380FF}" type="slidenum">
              <a:rPr lang="en-US"/>
              <a:pPr/>
              <a:t>2</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9E49D8-9132-7544-BD72-FBCD2C87B6BB}" type="slidenum">
              <a:rPr lang="en-US"/>
              <a:pPr/>
              <a:t>28</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F295E5-3136-6244-AAC3-07D70C42338A}" type="slidenum">
              <a:rPr lang="en-US"/>
              <a:pPr/>
              <a:t>29</a:t>
            </a:fld>
            <a:endParaRPr 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2F0975-1CA7-504D-A772-A459138D770A}" type="slidenum">
              <a:rPr lang="en-US"/>
              <a:pPr/>
              <a:t>30</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619663-BE07-7646-9AE7-DF6A47BF1614}" type="slidenum">
              <a:rPr lang="en-US"/>
              <a:pPr/>
              <a:t>31</a:t>
            </a:fld>
            <a:endParaRPr lang="en-US"/>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F24B3E-BC4B-2E43-8475-597DE0EE61D1}" type="slidenum">
              <a:rPr lang="en-US"/>
              <a:pPr/>
              <a:t>32</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EB51E2-6EE3-3748-B64A-D6ABE550A37C}" type="slidenum">
              <a:rPr lang="en-US"/>
              <a:pPr/>
              <a:t>33</a:t>
            </a:fld>
            <a:endParaRPr lang="en-US"/>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5CEF34-FEDC-0744-9699-9A8BBA7BD18E}" type="slidenum">
              <a:rPr lang="en-US"/>
              <a:pPr/>
              <a:t>34</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32E699-3DAD-2E41-932E-3EEC1300D082}" type="slidenum">
              <a:rPr lang="en-US"/>
              <a:pPr/>
              <a:t>35</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5091A6-2122-2A4E-9009-8DBB84E17CBE}" type="slidenum">
              <a:rPr lang="en-US"/>
              <a:pPr/>
              <a:t>36</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FF1B74-A4A5-B24A-B439-327746B12157}" type="slidenum">
              <a:rPr lang="en-US"/>
              <a:pPr/>
              <a:t>37</a:t>
            </a:fld>
            <a:endParaRPr lang="en-US"/>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83DA60-3B55-1E48-9F77-97EC1C6F7D01}" type="slidenum">
              <a:rPr lang="en-US"/>
              <a:pPr/>
              <a:t>3</a:t>
            </a:fld>
            <a:endParaRPr lang="en-US"/>
          </a:p>
        </p:txBody>
      </p:sp>
      <p:sp>
        <p:nvSpPr>
          <p:cNvPr id="232450" name="Rectangle 2"/>
          <p:cNvSpPr>
            <a:spLocks noGrp="1" noRot="1" noChangeAspect="1"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8B6331-CF5F-5E46-916E-25D64543F8C1}" type="slidenum">
              <a:rPr lang="en-US"/>
              <a:pPr/>
              <a:t>38</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4F64FF-34A5-984A-95A4-59D5A378197D}" type="slidenum">
              <a:rPr lang="en-US"/>
              <a:pPr/>
              <a:t>39</a:t>
            </a:fld>
            <a:endParaRPr lang="en-US"/>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8355F8-E7FB-FD49-8FF7-AB7958BCFE26}" type="slidenum">
              <a:rPr lang="en-US"/>
              <a:pPr/>
              <a:t>40</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CE2A34-FD93-1A40-9C1B-EC5FA8C30B97}" type="slidenum">
              <a:rPr lang="en-US"/>
              <a:pPr/>
              <a:t>41</a:t>
            </a:fld>
            <a:endParaRPr lang="en-US"/>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5A5335-B49F-6049-B3E7-FB87CA25832E}" type="slidenum">
              <a:rPr lang="en-US"/>
              <a:pPr/>
              <a:t>42</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8AD845-DFB2-B243-99D1-DF2510F14F4B}" type="slidenum">
              <a:rPr lang="en-US"/>
              <a:pPr/>
              <a:t>43</a:t>
            </a:fld>
            <a:endParaRPr lang="en-US"/>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D58A01-A146-B844-AC41-724EF2044DB4}" type="slidenum">
              <a:rPr lang="en-US"/>
              <a:pPr/>
              <a:t>44</a:t>
            </a:fld>
            <a:endParaRPr 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2472B1-3BF0-8844-9C96-B3DE614D2922}" type="slidenum">
              <a:rPr lang="en-US"/>
              <a:pPr/>
              <a:t>45</a:t>
            </a:fld>
            <a:endParaRPr lang="en-US"/>
          </a:p>
        </p:txBody>
      </p:sp>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7C0AEA-42CB-AF4F-A616-FAD6D26772E0}" type="slidenum">
              <a:rPr lang="en-US"/>
              <a:pPr/>
              <a:t>46</a:t>
            </a:fld>
            <a:endParaRPr lang="en-US"/>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F15FD9-4038-2242-89D5-43301B49961B}" type="slidenum">
              <a:rPr lang="en-US"/>
              <a:pPr/>
              <a:t>47</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53FA76-7AEE-F54A-A9E7-D5666635CE9D}" type="slidenum">
              <a:rPr lang="en-US"/>
              <a:pPr/>
              <a:t>4</a:t>
            </a:fld>
            <a:endParaRPr lang="en-US"/>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EEC993-DB8F-C340-83F4-0441140B6399}" type="slidenum">
              <a:rPr lang="en-US"/>
              <a:pPr/>
              <a:t>48</a:t>
            </a:fld>
            <a:endParaRPr lang="en-US"/>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1A54BC-E38D-EC4B-ADC6-3CC724CF73A6}" type="slidenum">
              <a:rPr lang="en-US"/>
              <a:pPr/>
              <a:t>49</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566BC8-BC85-1442-AFB8-8384EF6A5EE2}" type="slidenum">
              <a:rPr lang="en-US"/>
              <a:pPr/>
              <a:t>50</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050F27-B12D-D044-B49E-0823C6A45CA3}" type="slidenum">
              <a:rPr lang="en-US"/>
              <a:pPr/>
              <a:t>51</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854C6B-6588-E746-8530-50D4AC5FAD1A}" type="slidenum">
              <a:rPr lang="en-US"/>
              <a:pPr/>
              <a:t>52</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54DBA-1EF5-E74F-AD1A-B2DCD0CBF570}" type="slidenum">
              <a:rPr lang="en-US"/>
              <a:pPr/>
              <a:t>53</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D7176B-3C27-6745-BB57-247D19C51627}" type="slidenum">
              <a:rPr lang="en-US"/>
              <a:pPr/>
              <a:t>54</a:t>
            </a:fld>
            <a:endParaRPr lang="en-US"/>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12EB64-2745-6A4B-B29C-C70EE2EF5970}" type="slidenum">
              <a:rPr lang="en-US"/>
              <a:pPr/>
              <a:t>55</a:t>
            </a:fld>
            <a:endParaRPr lang="en-U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BE9E4F-C89C-1F46-851A-FED346EAE676}" type="slidenum">
              <a:rPr lang="en-US"/>
              <a:pPr/>
              <a:t>56</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F1B2AE-E5B1-B344-A19F-8F10F6212C1F}" type="slidenum">
              <a:rPr lang="en-US"/>
              <a:pPr/>
              <a:t>57</a:t>
            </a:fld>
            <a:endParaRPr lang="en-US"/>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B98C55-832D-C34D-B41C-263EEF9C2458}" type="slidenum">
              <a:rPr lang="en-US"/>
              <a:pPr/>
              <a:t>5</a:t>
            </a:fld>
            <a:endParaRPr lang="en-US"/>
          </a:p>
        </p:txBody>
      </p:sp>
      <p:sp>
        <p:nvSpPr>
          <p:cNvPr id="234498" name="Rectangle 2"/>
          <p:cNvSpPr>
            <a:spLocks noGrp="1" noRot="1" noChangeAspec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3AE53-1F2F-1648-9A4E-D979BF18071F}" type="slidenum">
              <a:rPr lang="en-US"/>
              <a:pPr/>
              <a:t>58</a:t>
            </a:fld>
            <a:endParaRPr lang="en-US"/>
          </a:p>
        </p:txBody>
      </p:sp>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CDFB0-7DD4-D047-88EE-88132F1B7CE4}" type="slidenum">
              <a:rPr lang="en-US"/>
              <a:pPr/>
              <a:t>59</a:t>
            </a:fld>
            <a:endParaRPr lang="en-US"/>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F347B-A5BE-FD4E-892D-A3244B826CF5}" type="slidenum">
              <a:rPr lang="en-US"/>
              <a:pPr/>
              <a:t>61</a:t>
            </a:fld>
            <a:endParaRPr lang="en-US"/>
          </a:p>
        </p:txBody>
      </p:sp>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D84BFD-85F5-3649-86F8-1ED741EF5AF6}" type="slidenum">
              <a:rPr lang="en-US"/>
              <a:pPr/>
              <a:t>6</a:t>
            </a:fld>
            <a:endParaRPr lang="en-US"/>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1F8E92-2F3C-1141-96BC-86CD4BDF3C2D}" type="slidenum">
              <a:rPr lang="en-US"/>
              <a:pPr/>
              <a:t>7</a:t>
            </a:fld>
            <a:endParaRPr lang="en-US"/>
          </a:p>
        </p:txBody>
      </p:sp>
      <p:sp>
        <p:nvSpPr>
          <p:cNvPr id="236546" name="Rectangle 2"/>
          <p:cNvSpPr>
            <a:spLocks noGrp="1" noRot="1" noChangeAspec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F0B3D9-EBCE-0646-8B2E-9FB4DFFDFE43}" type="slidenum">
              <a:rPr lang="en-US"/>
              <a:pPr/>
              <a:t>8</a:t>
            </a:fld>
            <a:endParaRPr 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755F89-810E-A145-A3C1-9F342C13BE9D}" type="slidenum">
              <a:rPr lang="en-US"/>
              <a:pPr/>
              <a:t>9</a:t>
            </a:fld>
            <a:endParaRPr lang="en-US"/>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8ECC2CA6-1FB3-CF4D-A72D-462FB2685F4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BF3BFE1-5A3A-CE4C-A210-13FB64D145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F1CDFFC4-657E-CB4A-9713-F75DAD5AB08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3D66CA1-B03A-AF47-BED7-A0D7008FDF4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E865322F-6CFB-D645-A9C1-B700D5009FA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1DD30EE2-9723-2644-9B66-ABB80160805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51034144-E7EC-854E-8605-51E232F0F4F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D8348350-3D68-E448-92B5-D93D21B48BF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A568A851-CFB2-D248-B1F8-C59900CB9F0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C25BE312-68A1-A74E-A17E-7D5371CA281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8263910F-F18B-3D46-AE8E-287768C0262A}" type="datetime8">
              <a:rPr lang="en-US"/>
              <a:pPr/>
              <a:t>10/11/10 11:05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08774DE7-F7E0-AD4E-8BB3-741F4EABC46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Futura Condensed" charset="0"/>
              </a:defRPr>
            </a:lvl1pPr>
          </a:lstStyle>
          <a:p>
            <a:fld id="{8263910F-F18B-3D46-AE8E-287768C0262A}" type="datetime8">
              <a:rPr lang="en-US"/>
              <a:pPr/>
              <a:t>10/11/10 11:05</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E78475-1A7D-1444-8192-FF9B56B2CA2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charset="0"/>
        </a:defRPr>
      </a:lvl2pPr>
      <a:lvl3pPr algn="ctr" rtl="0" fontAlgn="base">
        <a:spcBef>
          <a:spcPct val="0"/>
        </a:spcBef>
        <a:spcAft>
          <a:spcPct val="0"/>
        </a:spcAft>
        <a:defRPr sz="4400">
          <a:solidFill>
            <a:schemeClr val="tx2"/>
          </a:solidFill>
          <a:latin typeface="Tahoma" charset="0"/>
        </a:defRPr>
      </a:lvl3pPr>
      <a:lvl4pPr algn="ctr" rtl="0" fontAlgn="base">
        <a:spcBef>
          <a:spcPct val="0"/>
        </a:spcBef>
        <a:spcAft>
          <a:spcPct val="0"/>
        </a:spcAft>
        <a:defRPr sz="4400">
          <a:solidFill>
            <a:schemeClr val="tx2"/>
          </a:solidFill>
          <a:latin typeface="Tahoma" charset="0"/>
        </a:defRPr>
      </a:lvl4pPr>
      <a:lvl5pPr algn="ctr" rtl="0" fontAlgn="base">
        <a:spcBef>
          <a:spcPct val="0"/>
        </a:spcBef>
        <a:spcAft>
          <a:spcPct val="0"/>
        </a:spcAft>
        <a:defRPr sz="4400">
          <a:solidFill>
            <a:schemeClr val="tx2"/>
          </a:solidFill>
          <a:latin typeface="Tahoma" charset="0"/>
        </a:defRPr>
      </a:lvl5pPr>
      <a:lvl6pPr marL="457200" algn="ctr" rtl="0" fontAlgn="base">
        <a:spcBef>
          <a:spcPct val="0"/>
        </a:spcBef>
        <a:spcAft>
          <a:spcPct val="0"/>
        </a:spcAft>
        <a:defRPr sz="4400">
          <a:solidFill>
            <a:schemeClr val="tx2"/>
          </a:solidFill>
          <a:latin typeface="Tahoma" charset="0"/>
        </a:defRPr>
      </a:lvl6pPr>
      <a:lvl7pPr marL="914400" algn="ctr" rtl="0" fontAlgn="base">
        <a:spcBef>
          <a:spcPct val="0"/>
        </a:spcBef>
        <a:spcAft>
          <a:spcPct val="0"/>
        </a:spcAft>
        <a:defRPr sz="4400">
          <a:solidFill>
            <a:schemeClr val="tx2"/>
          </a:solidFill>
          <a:latin typeface="Tahoma" charset="0"/>
        </a:defRPr>
      </a:lvl7pPr>
      <a:lvl8pPr marL="1371600" algn="ctr" rtl="0" fontAlgn="base">
        <a:spcBef>
          <a:spcPct val="0"/>
        </a:spcBef>
        <a:spcAft>
          <a:spcPct val="0"/>
        </a:spcAft>
        <a:defRPr sz="4400">
          <a:solidFill>
            <a:schemeClr val="tx2"/>
          </a:solidFill>
          <a:latin typeface="Tahoma" charset="0"/>
        </a:defRPr>
      </a:lvl8pPr>
      <a:lvl9pPr marL="1828800" algn="ctr"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charset="-128"/>
        </a:defRPr>
      </a:lvl2pPr>
      <a:lvl3pPr marL="1085850" indent="-228600" algn="l" rtl="0" fontAlgn="base">
        <a:spcBef>
          <a:spcPct val="20000"/>
        </a:spcBef>
        <a:spcAft>
          <a:spcPct val="0"/>
        </a:spcAft>
        <a:buChar char="•"/>
        <a:defRPr sz="2400">
          <a:solidFill>
            <a:schemeClr val="tx1"/>
          </a:solidFill>
          <a:latin typeface="+mn-lt"/>
          <a:ea typeface="ＭＳ Ｐゴシック" charset="-128"/>
        </a:defRPr>
      </a:lvl3pPr>
      <a:lvl4pPr marL="1428750" indent="-228600" algn="l" rtl="0" fontAlgn="base">
        <a:spcBef>
          <a:spcPct val="20000"/>
        </a:spcBef>
        <a:spcAft>
          <a:spcPct val="0"/>
        </a:spcAft>
        <a:buChar char="–"/>
        <a:defRPr sz="2000">
          <a:solidFill>
            <a:schemeClr val="tx1"/>
          </a:solidFill>
          <a:latin typeface="+mn-lt"/>
          <a:ea typeface="ＭＳ Ｐゴシック" charset="-128"/>
        </a:defRPr>
      </a:lvl4pPr>
      <a:lvl5pPr marL="1771650" indent="-228600" algn="l" rtl="0" fontAlgn="base">
        <a:spcBef>
          <a:spcPct val="20000"/>
        </a:spcBef>
        <a:spcAft>
          <a:spcPct val="0"/>
        </a:spcAft>
        <a:buChar char="»"/>
        <a:defRPr sz="2000">
          <a:solidFill>
            <a:schemeClr val="tx1"/>
          </a:solidFill>
          <a:latin typeface="+mn-lt"/>
          <a:ea typeface="ＭＳ Ｐゴシック" charset="-128"/>
        </a:defRPr>
      </a:lvl5pPr>
      <a:lvl6pPr marL="2228850" indent="-228600" algn="l" rtl="0" fontAlgn="base">
        <a:spcBef>
          <a:spcPct val="20000"/>
        </a:spcBef>
        <a:spcAft>
          <a:spcPct val="0"/>
        </a:spcAft>
        <a:buChar char="»"/>
        <a:defRPr sz="2000">
          <a:solidFill>
            <a:schemeClr val="tx1"/>
          </a:solidFill>
          <a:latin typeface="+mn-lt"/>
          <a:ea typeface="ＭＳ Ｐゴシック" charset="-128"/>
        </a:defRPr>
      </a:lvl6pPr>
      <a:lvl7pPr marL="2686050" indent="-228600" algn="l" rtl="0" fontAlgn="base">
        <a:spcBef>
          <a:spcPct val="20000"/>
        </a:spcBef>
        <a:spcAft>
          <a:spcPct val="0"/>
        </a:spcAft>
        <a:buChar char="»"/>
        <a:defRPr sz="2000">
          <a:solidFill>
            <a:schemeClr val="tx1"/>
          </a:solidFill>
          <a:latin typeface="+mn-lt"/>
          <a:ea typeface="ＭＳ Ｐゴシック" charset="-128"/>
        </a:defRPr>
      </a:lvl7pPr>
      <a:lvl8pPr marL="3143250" indent="-228600" algn="l" rtl="0" fontAlgn="base">
        <a:spcBef>
          <a:spcPct val="20000"/>
        </a:spcBef>
        <a:spcAft>
          <a:spcPct val="0"/>
        </a:spcAft>
        <a:buChar char="»"/>
        <a:defRPr sz="2000">
          <a:solidFill>
            <a:schemeClr val="tx1"/>
          </a:solidFill>
          <a:latin typeface="+mn-lt"/>
          <a:ea typeface="ＭＳ Ｐゴシック" charset="-128"/>
        </a:defRPr>
      </a:lvl8pPr>
      <a:lvl9pPr marL="360045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3"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3" Type="http://schemas.openxmlformats.org/officeDocument/2006/relationships/hyperlink" Target="http://www.m-w.com/dictionary/integrity"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3" Type="http://schemas.openxmlformats.org/officeDocument/2006/relationships/hyperlink" Target="http://www.sans.org/resources/policie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4" Type="http://schemas.openxmlformats.org/officeDocument/2006/relationships/image" Target="../media/image7.png"/><Relationship Id="rId1" Type="http://schemas.openxmlformats.org/officeDocument/2006/relationships/slideLayout" Target="../slideLayouts/slideLayout6.xml"/><Relationship Id="rId2" Type="http://schemas.openxmlformats.org/officeDocument/2006/relationships/notesSlide" Target="../notesSlides/notesSlide45.xml"/><Relationship Id="rId3" Type="http://schemas.openxmlformats.org/officeDocument/2006/relationships/image" Target="../media/image6.pdf"/></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2050" name="Rectangle 2"/>
          <p:cNvSpPr>
            <a:spLocks noGrp="1" noChangeArrowheads="1"/>
          </p:cNvSpPr>
          <p:nvPr>
            <p:ph type="ctrTitle"/>
          </p:nvPr>
        </p:nvSpPr>
        <p:spPr>
          <a:xfrm>
            <a:off x="685800" y="2286000"/>
            <a:ext cx="7772400" cy="1143000"/>
          </a:xfrm>
        </p:spPr>
        <p:txBody>
          <a:bodyPr/>
          <a:lstStyle/>
          <a:p>
            <a:r>
              <a:rPr lang="en-US" dirty="0"/>
              <a:t>Lecture 3:</a:t>
            </a:r>
            <a:br>
              <a:rPr lang="en-US" dirty="0"/>
            </a:br>
            <a:r>
              <a:rPr lang="en-US" dirty="0"/>
              <a:t>History and Policy</a:t>
            </a:r>
          </a:p>
        </p:txBody>
      </p:sp>
      <p:sp>
        <p:nvSpPr>
          <p:cNvPr id="2051" name="Rectangle 3"/>
          <p:cNvSpPr>
            <a:spLocks noGrp="1" noChangeArrowheads="1"/>
          </p:cNvSpPr>
          <p:nvPr>
            <p:ph type="subTitle" idx="1"/>
          </p:nvPr>
        </p:nvSpPr>
        <p:spPr>
          <a:xfrm>
            <a:off x="1371600" y="4191000"/>
            <a:ext cx="6400800" cy="1752600"/>
          </a:xfrm>
        </p:spPr>
        <p:txBody>
          <a:bodyPr/>
          <a:lstStyle/>
          <a:p>
            <a:r>
              <a:rPr lang="en-US"/>
              <a:t>James Hook</a:t>
            </a:r>
          </a:p>
        </p:txBody>
      </p:sp>
      <p:sp>
        <p:nvSpPr>
          <p:cNvPr id="2053" name="Text Box 5"/>
          <p:cNvSpPr txBox="1">
            <a:spLocks noChangeArrowheads="1"/>
          </p:cNvSpPr>
          <p:nvPr/>
        </p:nvSpPr>
        <p:spPr bwMode="auto">
          <a:xfrm>
            <a:off x="1143000" y="0"/>
            <a:ext cx="7391400" cy="21018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4400">
                <a:solidFill>
                  <a:schemeClr val="tx2"/>
                </a:solidFill>
              </a:rPr>
              <a:t>CS 591:  Introduction to Computer Security</a:t>
            </a:r>
            <a:br>
              <a:rPr lang="en-US" sz="4400">
                <a:solidFill>
                  <a:schemeClr val="tx2"/>
                </a:solidFill>
              </a:rPr>
            </a:br>
            <a:endParaRPr lang="en-US" sz="440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20162" name="Rectangle 2"/>
          <p:cNvSpPr>
            <a:spLocks noGrp="1" noChangeArrowheads="1"/>
          </p:cNvSpPr>
          <p:nvPr>
            <p:ph type="title"/>
          </p:nvPr>
        </p:nvSpPr>
        <p:spPr/>
        <p:txBody>
          <a:bodyPr/>
          <a:lstStyle/>
          <a:p>
            <a:r>
              <a:rPr lang="en-US"/>
              <a:t>Anderson on networks</a:t>
            </a:r>
          </a:p>
        </p:txBody>
      </p:sp>
      <p:pic>
        <p:nvPicPr>
          <p:cNvPr id="220164" name="Picture 4"/>
          <p:cNvPicPr>
            <a:picLocks noGrp="1" noChangeAspect="1" noChangeArrowheads="1"/>
          </p:cNvPicPr>
          <p:nvPr>
            <p:ph type="body" idx="1"/>
          </p:nvPr>
        </p:nvPicPr>
        <p:blipFill>
          <a:blip r:embed="rId3"/>
          <a:srcRect/>
          <a:stretch>
            <a:fillRect/>
          </a:stretch>
        </p:blipFill>
        <p:spPr>
          <a:xfrm>
            <a:off x="685800" y="2644775"/>
            <a:ext cx="7772400" cy="2786063"/>
          </a:xfrm>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21186" name="Rectangle 2"/>
          <p:cNvSpPr>
            <a:spLocks noGrp="1" noChangeArrowheads="1"/>
          </p:cNvSpPr>
          <p:nvPr>
            <p:ph type="title"/>
          </p:nvPr>
        </p:nvSpPr>
        <p:spPr/>
        <p:txBody>
          <a:bodyPr/>
          <a:lstStyle/>
          <a:p>
            <a:r>
              <a:rPr lang="en-US"/>
              <a:t>The Insider Threat</a:t>
            </a:r>
          </a:p>
        </p:txBody>
      </p:sp>
      <p:pic>
        <p:nvPicPr>
          <p:cNvPr id="221188" name="Picture 4"/>
          <p:cNvPicPr>
            <a:picLocks noGrp="1" noChangeAspect="1" noChangeArrowheads="1"/>
          </p:cNvPicPr>
          <p:nvPr>
            <p:ph type="body" idx="1"/>
          </p:nvPr>
        </p:nvPicPr>
        <p:blipFill>
          <a:blip r:embed="rId3"/>
          <a:srcRect/>
          <a:stretch>
            <a:fillRect/>
          </a:stretch>
        </p:blipFill>
        <p:spPr>
          <a:xfrm>
            <a:off x="685800" y="3240088"/>
            <a:ext cx="7772400" cy="1595437"/>
          </a:xfrm>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22210" name="Rectangle 2"/>
          <p:cNvSpPr>
            <a:spLocks noGrp="1" noChangeArrowheads="1"/>
          </p:cNvSpPr>
          <p:nvPr>
            <p:ph type="title"/>
          </p:nvPr>
        </p:nvSpPr>
        <p:spPr/>
        <p:txBody>
          <a:bodyPr/>
          <a:lstStyle/>
          <a:p>
            <a:r>
              <a:rPr lang="en-US"/>
              <a:t>The Handbook</a:t>
            </a:r>
          </a:p>
        </p:txBody>
      </p:sp>
      <p:pic>
        <p:nvPicPr>
          <p:cNvPr id="222212" name="Picture 4"/>
          <p:cNvPicPr>
            <a:picLocks noGrp="1" noChangeAspect="1" noChangeArrowheads="1"/>
          </p:cNvPicPr>
          <p:nvPr>
            <p:ph type="body" idx="1"/>
          </p:nvPr>
        </p:nvPicPr>
        <p:blipFill>
          <a:blip r:embed="rId3"/>
          <a:srcRect/>
          <a:stretch>
            <a:fillRect/>
          </a:stretch>
        </p:blipFill>
        <p:spPr>
          <a:xfrm>
            <a:off x="685800" y="3149600"/>
            <a:ext cx="7772400" cy="1778000"/>
          </a:xfrm>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26306" name="Rectangle 2"/>
          <p:cNvSpPr>
            <a:spLocks noGrp="1" noChangeArrowheads="1"/>
          </p:cNvSpPr>
          <p:nvPr>
            <p:ph type="title"/>
          </p:nvPr>
        </p:nvSpPr>
        <p:spPr/>
        <p:txBody>
          <a:bodyPr/>
          <a:lstStyle/>
          <a:p>
            <a:r>
              <a:rPr lang="en-US"/>
              <a:t>DoD Security Research</a:t>
            </a:r>
          </a:p>
        </p:txBody>
      </p:sp>
      <p:sp>
        <p:nvSpPr>
          <p:cNvPr id="226307" name="Rectangle 3"/>
          <p:cNvSpPr>
            <a:spLocks noGrp="1" noChangeArrowheads="1"/>
          </p:cNvSpPr>
          <p:nvPr>
            <p:ph type="body" idx="1"/>
          </p:nvPr>
        </p:nvSpPr>
        <p:spPr/>
        <p:txBody>
          <a:bodyPr/>
          <a:lstStyle/>
          <a:p>
            <a:pPr>
              <a:lnSpc>
                <a:spcPct val="90000"/>
              </a:lnSpc>
            </a:pPr>
            <a:r>
              <a:rPr lang="en-US"/>
              <a:t>With publication of Anderson’s report significant research funds were allocated to Computer Security</a:t>
            </a:r>
          </a:p>
          <a:p>
            <a:pPr>
              <a:lnSpc>
                <a:spcPct val="90000"/>
              </a:lnSpc>
            </a:pPr>
            <a:r>
              <a:rPr lang="en-US"/>
              <a:t>Two goals:</a:t>
            </a:r>
          </a:p>
          <a:p>
            <a:pPr lvl="1">
              <a:lnSpc>
                <a:spcPct val="90000"/>
              </a:lnSpc>
            </a:pPr>
            <a:r>
              <a:rPr lang="en-US"/>
              <a:t>Solve aspects of the Security Problem as articulated by Anderson</a:t>
            </a:r>
          </a:p>
          <a:p>
            <a:pPr lvl="1">
              <a:lnSpc>
                <a:spcPct val="90000"/>
              </a:lnSpc>
            </a:pPr>
            <a:r>
              <a:rPr lang="en-US"/>
              <a:t>Give guidance to military procurement officers on how to acquire secure computing systems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28354" name="Rectangle 2"/>
          <p:cNvSpPr>
            <a:spLocks noGrp="1" noChangeArrowheads="1"/>
          </p:cNvSpPr>
          <p:nvPr>
            <p:ph type="title"/>
          </p:nvPr>
        </p:nvSpPr>
        <p:spPr/>
        <p:txBody>
          <a:bodyPr/>
          <a:lstStyle/>
          <a:p>
            <a:r>
              <a:rPr lang="en-US"/>
              <a:t>DoD Research dominates ‘70’s</a:t>
            </a:r>
          </a:p>
        </p:txBody>
      </p:sp>
      <p:sp>
        <p:nvSpPr>
          <p:cNvPr id="228355" name="Rectangle 3"/>
          <p:cNvSpPr>
            <a:spLocks noGrp="1" noChangeArrowheads="1"/>
          </p:cNvSpPr>
          <p:nvPr>
            <p:ph type="body" idx="1"/>
          </p:nvPr>
        </p:nvSpPr>
        <p:spPr/>
        <p:txBody>
          <a:bodyPr/>
          <a:lstStyle/>
          <a:p>
            <a:pPr>
              <a:lnSpc>
                <a:spcPct val="90000"/>
              </a:lnSpc>
            </a:pPr>
            <a:r>
              <a:rPr lang="en-US"/>
              <a:t>Although not all security challenges were related to defense, defense sponsored research dominates publications in 70’s and 80’s</a:t>
            </a:r>
          </a:p>
          <a:p>
            <a:pPr>
              <a:lnSpc>
                <a:spcPct val="90000"/>
              </a:lnSpc>
            </a:pPr>
            <a:r>
              <a:rPr lang="en-US"/>
              <a:t>In that period Confidentiality was stressed</a:t>
            </a:r>
          </a:p>
          <a:p>
            <a:pPr>
              <a:lnSpc>
                <a:spcPct val="90000"/>
              </a:lnSpc>
            </a:pPr>
            <a:r>
              <a:rPr lang="en-US"/>
              <a:t>The neglect of Availability would bite on September 11, 2001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04802" name="Rectangle 2"/>
          <p:cNvSpPr>
            <a:spLocks noGrp="1" noChangeArrowheads="1"/>
          </p:cNvSpPr>
          <p:nvPr>
            <p:ph type="title"/>
          </p:nvPr>
        </p:nvSpPr>
        <p:spPr/>
        <p:txBody>
          <a:bodyPr/>
          <a:lstStyle/>
          <a:p>
            <a:r>
              <a:rPr lang="en-US"/>
              <a:t>Policy</a:t>
            </a:r>
          </a:p>
        </p:txBody>
      </p:sp>
      <p:sp>
        <p:nvSpPr>
          <p:cNvPr id="204803"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3074" name="Rectangle 2"/>
          <p:cNvSpPr>
            <a:spLocks noGrp="1" noChangeArrowheads="1"/>
          </p:cNvSpPr>
          <p:nvPr>
            <p:ph type="title"/>
          </p:nvPr>
        </p:nvSpPr>
        <p:spPr/>
        <p:txBody>
          <a:bodyPr/>
          <a:lstStyle/>
          <a:p>
            <a:r>
              <a:rPr lang="en-US"/>
              <a:t>Objectives</a:t>
            </a:r>
          </a:p>
        </p:txBody>
      </p:sp>
      <p:sp>
        <p:nvSpPr>
          <p:cNvPr id="3075" name="Rectangle 3"/>
          <p:cNvSpPr>
            <a:spLocks noGrp="1" noChangeArrowheads="1"/>
          </p:cNvSpPr>
          <p:nvPr>
            <p:ph type="body" idx="1"/>
          </p:nvPr>
        </p:nvSpPr>
        <p:spPr/>
        <p:txBody>
          <a:bodyPr/>
          <a:lstStyle/>
          <a:p>
            <a:r>
              <a:rPr lang="en-US"/>
              <a:t>Explore what a security policy is; develop a vocabulary to discuss policies</a:t>
            </a:r>
          </a:p>
          <a:p>
            <a:r>
              <a:rPr lang="en-US"/>
              <a:t>Examine the role of trust in policy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Policy?</a:t>
            </a:r>
            <a:endParaRPr lang="en-US" dirty="0"/>
          </a:p>
        </p:txBody>
      </p:sp>
      <p:sp>
        <p:nvSpPr>
          <p:cNvPr id="3" name="Content Placeholder 2"/>
          <p:cNvSpPr>
            <a:spLocks noGrp="1"/>
          </p:cNvSpPr>
          <p:nvPr>
            <p:ph idx="1"/>
          </p:nvPr>
        </p:nvSpPr>
        <p:spPr/>
        <p:txBody>
          <a:bodyPr/>
          <a:lstStyle/>
          <a:p>
            <a:r>
              <a:rPr lang="en-US" dirty="0" smtClean="0"/>
              <a:t>Anderson [Text, 8.2]:</a:t>
            </a:r>
          </a:p>
          <a:p>
            <a:pPr lvl="1"/>
            <a:r>
              <a:rPr lang="en-US" dirty="0" smtClean="0"/>
              <a:t>“…a document that expresses clearly and concisely what the protection mechanisms are to achieve.  It is driven by our understanding of threats, and in turn drives our system design. …”</a:t>
            </a:r>
          </a:p>
        </p:txBody>
      </p:sp>
      <p:sp>
        <p:nvSpPr>
          <p:cNvPr id="4" name="Date Placeholder 3"/>
          <p:cNvSpPr>
            <a:spLocks noGrp="1"/>
          </p:cNvSpPr>
          <p:nvPr>
            <p:ph type="dt" sz="half" idx="10"/>
          </p:nvPr>
        </p:nvSpPr>
        <p:spPr/>
        <p:txBody>
          <a:bodyPr/>
          <a:lstStyle/>
          <a:p>
            <a:fld id="{8263910F-F18B-3D46-AE8E-287768C0262A}" type="datetime8">
              <a:rPr lang="en-US" smtClean="0"/>
              <a:pPr/>
              <a:t>10/11/10 14:12</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Anderson:  Policy refined</a:t>
            </a:r>
            <a:endParaRPr lang="en-US" dirty="0"/>
          </a:p>
        </p:txBody>
      </p:sp>
      <p:sp>
        <p:nvSpPr>
          <p:cNvPr id="3" name="Content Placeholder 2"/>
          <p:cNvSpPr>
            <a:spLocks noGrp="1"/>
          </p:cNvSpPr>
          <p:nvPr>
            <p:ph idx="1"/>
          </p:nvPr>
        </p:nvSpPr>
        <p:spPr/>
        <p:txBody>
          <a:bodyPr/>
          <a:lstStyle/>
          <a:p>
            <a:r>
              <a:rPr lang="en-US" dirty="0" smtClean="0"/>
              <a:t>“</a:t>
            </a:r>
            <a:r>
              <a:rPr lang="en-US" i="1" dirty="0" smtClean="0"/>
              <a:t>Security Policy Model</a:t>
            </a:r>
            <a:r>
              <a:rPr lang="en-US" dirty="0" smtClean="0"/>
              <a:t>:  succinct statement of the protection properties which a system , …, must have.</a:t>
            </a:r>
          </a:p>
          <a:p>
            <a:pPr lvl="1"/>
            <a:r>
              <a:rPr lang="en-US" dirty="0" smtClean="0"/>
              <a:t>Written down on a page or less</a:t>
            </a:r>
          </a:p>
          <a:p>
            <a:pPr lvl="1"/>
            <a:r>
              <a:rPr lang="en-US" dirty="0" smtClean="0"/>
              <a:t>Community consensus</a:t>
            </a:r>
          </a:p>
          <a:p>
            <a:pPr lvl="1"/>
            <a:r>
              <a:rPr lang="en-US" dirty="0" smtClean="0"/>
              <a:t>May be basis of formal mathematical analysis”</a:t>
            </a:r>
            <a:endParaRPr lang="en-US" dirty="0"/>
          </a:p>
        </p:txBody>
      </p:sp>
      <p:sp>
        <p:nvSpPr>
          <p:cNvPr id="4" name="Date Placeholder 3"/>
          <p:cNvSpPr>
            <a:spLocks noGrp="1"/>
          </p:cNvSpPr>
          <p:nvPr>
            <p:ph type="dt" sz="half" idx="10"/>
          </p:nvPr>
        </p:nvSpPr>
        <p:spPr/>
        <p:txBody>
          <a:bodyPr/>
          <a:lstStyle/>
          <a:p>
            <a:fld id="{8263910F-F18B-3D46-AE8E-287768C0262A}" type="datetime8">
              <a:rPr lang="en-US" smtClean="0"/>
              <a:pPr/>
              <a:t>10/11/10 14:16</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Anderson (cont)</a:t>
            </a:r>
            <a:endParaRPr lang="en-US" dirty="0"/>
          </a:p>
        </p:txBody>
      </p:sp>
      <p:sp>
        <p:nvSpPr>
          <p:cNvPr id="3" name="Content Placeholder 2"/>
          <p:cNvSpPr>
            <a:spLocks noGrp="1"/>
          </p:cNvSpPr>
          <p:nvPr>
            <p:ph idx="1"/>
          </p:nvPr>
        </p:nvSpPr>
        <p:spPr/>
        <p:txBody>
          <a:bodyPr/>
          <a:lstStyle/>
          <a:p>
            <a:r>
              <a:rPr lang="en-US" i="1" dirty="0" smtClean="0"/>
              <a:t>“Security target</a:t>
            </a:r>
            <a:r>
              <a:rPr lang="en-US" dirty="0" smtClean="0"/>
              <a:t>:  a more detailed description of the protection mechanisms that a specific implementation provides, and how they relate to a list of control objectives.  … </a:t>
            </a:r>
          </a:p>
          <a:p>
            <a:pPr lvl="1"/>
            <a:r>
              <a:rPr lang="en-US" dirty="0" smtClean="0"/>
              <a:t>The security target forms the basis for testing and evaluation of a product.”</a:t>
            </a:r>
            <a:endParaRPr lang="en-US" dirty="0"/>
          </a:p>
        </p:txBody>
      </p:sp>
      <p:sp>
        <p:nvSpPr>
          <p:cNvPr id="4" name="Date Placeholder 3"/>
          <p:cNvSpPr>
            <a:spLocks noGrp="1"/>
          </p:cNvSpPr>
          <p:nvPr>
            <p:ph type="dt" sz="half" idx="10"/>
          </p:nvPr>
        </p:nvSpPr>
        <p:spPr/>
        <p:txBody>
          <a:bodyPr/>
          <a:lstStyle/>
          <a:p>
            <a:fld id="{8263910F-F18B-3D46-AE8E-287768C0262A}" type="datetime8">
              <a:rPr lang="en-US" smtClean="0"/>
              <a:pPr/>
              <a:t>10/11/10 14:18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06850" name="Rectangle 2"/>
          <p:cNvSpPr>
            <a:spLocks noGrp="1" noChangeArrowheads="1"/>
          </p:cNvSpPr>
          <p:nvPr>
            <p:ph type="title"/>
          </p:nvPr>
        </p:nvSpPr>
        <p:spPr/>
        <p:txBody>
          <a:bodyPr/>
          <a:lstStyle/>
          <a:p>
            <a:r>
              <a:rPr lang="en-US"/>
              <a:t>Military Security</a:t>
            </a:r>
          </a:p>
        </p:txBody>
      </p:sp>
      <p:sp>
        <p:nvSpPr>
          <p:cNvPr id="206851" name="Rectangle 3"/>
          <p:cNvSpPr>
            <a:spLocks noGrp="1" noChangeArrowheads="1"/>
          </p:cNvSpPr>
          <p:nvPr>
            <p:ph type="body" idx="1"/>
          </p:nvPr>
        </p:nvSpPr>
        <p:spPr/>
        <p:txBody>
          <a:bodyPr/>
          <a:lstStyle/>
          <a:p>
            <a:r>
              <a:rPr lang="en-US" sz="2800" dirty="0"/>
              <a:t>Protection of information has been part of warfare throughout recoded history</a:t>
            </a:r>
          </a:p>
          <a:p>
            <a:r>
              <a:rPr lang="en-US" sz="2800" dirty="0"/>
              <a:t>“World War II and the Cold War led to a common protective marking scheme for … documents”  [Ross </a:t>
            </a:r>
            <a:r>
              <a:rPr lang="en-US" sz="2800" dirty="0" smtClean="0"/>
              <a:t>Anderson 8.3.1</a:t>
            </a:r>
            <a:r>
              <a:rPr lang="en-US" sz="2800" dirty="0"/>
              <a:t>]</a:t>
            </a:r>
          </a:p>
          <a:p>
            <a:pPr lvl="1"/>
            <a:r>
              <a:rPr lang="en-US" sz="2400" dirty="0"/>
              <a:t>Top </a:t>
            </a:r>
            <a:r>
              <a:rPr lang="en-US" sz="2400" dirty="0" smtClean="0"/>
              <a:t>Secret (many lives lost)</a:t>
            </a:r>
          </a:p>
          <a:p>
            <a:pPr lvl="1"/>
            <a:r>
              <a:rPr lang="en-US" sz="2400" dirty="0" smtClean="0"/>
              <a:t>Secret (lives lost)</a:t>
            </a:r>
          </a:p>
          <a:p>
            <a:pPr lvl="1"/>
            <a:r>
              <a:rPr lang="en-US" sz="2400" dirty="0" smtClean="0"/>
              <a:t>Confidential (operational failure)</a:t>
            </a:r>
          </a:p>
          <a:p>
            <a:pPr lvl="1"/>
            <a:r>
              <a:rPr lang="en-US" sz="2400" dirty="0"/>
              <a:t>Open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Anderson (cont)</a:t>
            </a:r>
            <a:endParaRPr lang="en-US" dirty="0"/>
          </a:p>
        </p:txBody>
      </p:sp>
      <p:sp>
        <p:nvSpPr>
          <p:cNvPr id="3" name="Content Placeholder 2"/>
          <p:cNvSpPr>
            <a:spLocks noGrp="1"/>
          </p:cNvSpPr>
          <p:nvPr>
            <p:ph idx="1"/>
          </p:nvPr>
        </p:nvSpPr>
        <p:spPr/>
        <p:txBody>
          <a:bodyPr/>
          <a:lstStyle/>
          <a:p>
            <a:r>
              <a:rPr lang="en-US" dirty="0" smtClean="0"/>
              <a:t>“</a:t>
            </a:r>
            <a:r>
              <a:rPr lang="en-US" i="1" dirty="0" smtClean="0"/>
              <a:t>Protection Profile</a:t>
            </a:r>
            <a:r>
              <a:rPr lang="en-US" dirty="0" smtClean="0"/>
              <a:t>:  like a security target but expressed in an implementation-independent way to enable comparable evaluations across products and versions.</a:t>
            </a:r>
          </a:p>
          <a:p>
            <a:pPr lvl="1"/>
            <a:r>
              <a:rPr lang="en-US" dirty="0" smtClean="0"/>
              <a:t>Requirement for evaluation under Common Criteria (discussed later)”</a:t>
            </a:r>
            <a:endParaRPr lang="en-US" dirty="0"/>
          </a:p>
        </p:txBody>
      </p:sp>
      <p:sp>
        <p:nvSpPr>
          <p:cNvPr id="4" name="Date Placeholder 3"/>
          <p:cNvSpPr>
            <a:spLocks noGrp="1"/>
          </p:cNvSpPr>
          <p:nvPr>
            <p:ph type="dt" sz="half" idx="10"/>
          </p:nvPr>
        </p:nvSpPr>
        <p:spPr/>
        <p:txBody>
          <a:bodyPr/>
          <a:lstStyle/>
          <a:p>
            <a:fld id="{8263910F-F18B-3D46-AE8E-287768C0262A}" type="datetime8">
              <a:rPr lang="en-US" smtClean="0"/>
              <a:pPr/>
              <a:t>10/11/10 14:20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88066" name="Rectangle 2"/>
          <p:cNvSpPr>
            <a:spLocks noGrp="1" noChangeArrowheads="1"/>
          </p:cNvSpPr>
          <p:nvPr>
            <p:ph type="title"/>
          </p:nvPr>
        </p:nvSpPr>
        <p:spPr/>
        <p:txBody>
          <a:bodyPr/>
          <a:lstStyle/>
          <a:p>
            <a:r>
              <a:rPr lang="en-US" dirty="0" smtClean="0"/>
              <a:t>Bishop:  Policy</a:t>
            </a:r>
            <a:endParaRPr lang="en-US" dirty="0"/>
          </a:p>
        </p:txBody>
      </p:sp>
      <p:sp>
        <p:nvSpPr>
          <p:cNvPr id="88067" name="Rectangle 3"/>
          <p:cNvSpPr>
            <a:spLocks noGrp="1" noChangeArrowheads="1"/>
          </p:cNvSpPr>
          <p:nvPr>
            <p:ph type="body" idx="1"/>
          </p:nvPr>
        </p:nvSpPr>
        <p:spPr/>
        <p:txBody>
          <a:bodyPr/>
          <a:lstStyle/>
          <a:p>
            <a:r>
              <a:rPr lang="en-US" sz="2800"/>
              <a:t>Statement that articulates the security goal</a:t>
            </a:r>
          </a:p>
          <a:p>
            <a:r>
              <a:rPr lang="en-US" sz="2800"/>
              <a:t>In the state machine model it identifies the </a:t>
            </a:r>
            <a:r>
              <a:rPr lang="en-US" sz="2800" i="1"/>
              <a:t>authorized</a:t>
            </a:r>
            <a:r>
              <a:rPr lang="en-US" sz="2800"/>
              <a:t> or </a:t>
            </a:r>
            <a:r>
              <a:rPr lang="en-US" sz="2800" i="1"/>
              <a:t>secure</a:t>
            </a:r>
            <a:r>
              <a:rPr lang="en-US" sz="2800"/>
              <a:t> states (which are distinct from the </a:t>
            </a:r>
            <a:r>
              <a:rPr lang="en-US" sz="2800" i="1"/>
              <a:t>unauthorized</a:t>
            </a:r>
            <a:r>
              <a:rPr lang="en-US" sz="2800"/>
              <a:t> or </a:t>
            </a:r>
            <a:r>
              <a:rPr lang="en-US" sz="2800" i="1"/>
              <a:t>nonsecure</a:t>
            </a:r>
            <a:r>
              <a:rPr lang="en-US" sz="2800"/>
              <a:t> states)</a:t>
            </a:r>
          </a:p>
          <a:p>
            <a:r>
              <a:rPr lang="en-US" sz="2800"/>
              <a:t>A </a:t>
            </a:r>
            <a:r>
              <a:rPr lang="en-US" sz="2800" i="1"/>
              <a:t>secure system</a:t>
            </a:r>
            <a:r>
              <a:rPr lang="en-US" sz="2800"/>
              <a:t> is one in which the system can only enter authorized states</a:t>
            </a:r>
          </a:p>
          <a:p>
            <a:pPr lvl="1"/>
            <a:r>
              <a:rPr lang="en-US" sz="2400"/>
              <a:t>Note:  The policy doesn’t make the system secure; it defines what secure is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SANS institute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A policy</a:t>
            </a:r>
            <a:r>
              <a:rPr lang="en-US" dirty="0" smtClean="0"/>
              <a:t> is typically a document that outlines specific requirements or rules that must be met.</a:t>
            </a:r>
            <a:r>
              <a:rPr lang="en-US" dirty="0" smtClean="0"/>
              <a:t> … For </a:t>
            </a:r>
            <a:r>
              <a:rPr lang="en-US" dirty="0" smtClean="0"/>
              <a:t>example, an </a:t>
            </a:r>
            <a:r>
              <a:rPr lang="en-US" b="1" dirty="0" smtClean="0"/>
              <a:t>"Acceptable Use" policy</a:t>
            </a:r>
            <a:r>
              <a:rPr lang="en-US" dirty="0" smtClean="0"/>
              <a:t> would cover the rules and regulations for appropriate use of the computing facilities.</a:t>
            </a:r>
          </a:p>
          <a:p>
            <a:r>
              <a:rPr lang="en-US" b="1" dirty="0" smtClean="0"/>
              <a:t>A standard</a:t>
            </a:r>
            <a:r>
              <a:rPr lang="en-US" dirty="0" smtClean="0"/>
              <a:t> is typically collections of system-specific or procedural-specific requirements that must be met by everyone. For example, you might have a standard that describes how to harden a Windows NT workstation for placement on an external (DMZ) network.</a:t>
            </a:r>
            <a:r>
              <a:rPr lang="en-US" dirty="0" smtClean="0"/>
              <a:t> …</a:t>
            </a:r>
          </a:p>
          <a:p>
            <a:r>
              <a:rPr lang="en-US" b="1" dirty="0" smtClean="0"/>
              <a:t>A guideline</a:t>
            </a:r>
            <a:r>
              <a:rPr lang="en-US" dirty="0" smtClean="0"/>
              <a:t> is typically a collection of system specific or procedural specific "suggestions" for best practice. They are not requirements to be met, but are strongly recommended. Effective security policies make frequent references to standards and guidelines that exist within an organization. </a:t>
            </a:r>
          </a:p>
          <a:p>
            <a:endParaRPr lang="en-US" dirty="0"/>
          </a:p>
        </p:txBody>
      </p:sp>
      <p:sp>
        <p:nvSpPr>
          <p:cNvPr id="4" name="Date Placeholder 3"/>
          <p:cNvSpPr>
            <a:spLocks noGrp="1"/>
          </p:cNvSpPr>
          <p:nvPr>
            <p:ph type="dt" sz="half" idx="10"/>
          </p:nvPr>
        </p:nvSpPr>
        <p:spPr/>
        <p:txBody>
          <a:bodyPr/>
          <a:lstStyle/>
          <a:p>
            <a:fld id="{8263910F-F18B-3D46-AE8E-287768C0262A}" type="datetime8">
              <a:rPr lang="en-US" smtClean="0"/>
              <a:pPr/>
              <a:t>10/11/10 14:24</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a:t>
            </a:r>
            <a:endParaRPr lang="en-US" dirty="0"/>
          </a:p>
        </p:txBody>
      </p:sp>
      <p:sp>
        <p:nvSpPr>
          <p:cNvPr id="3" name="Content Placeholder 2"/>
          <p:cNvSpPr>
            <a:spLocks noGrp="1"/>
          </p:cNvSpPr>
          <p:nvPr>
            <p:ph idx="1"/>
          </p:nvPr>
        </p:nvSpPr>
        <p:spPr/>
        <p:txBody>
          <a:bodyPr/>
          <a:lstStyle/>
          <a:p>
            <a:r>
              <a:rPr lang="en-US" dirty="0" smtClean="0"/>
              <a:t>So what is it?</a:t>
            </a:r>
            <a:endParaRPr lang="en-US" dirty="0"/>
          </a:p>
        </p:txBody>
      </p:sp>
      <p:sp>
        <p:nvSpPr>
          <p:cNvPr id="4" name="Date Placeholder 3"/>
          <p:cNvSpPr>
            <a:spLocks noGrp="1"/>
          </p:cNvSpPr>
          <p:nvPr>
            <p:ph type="dt" sz="half" idx="10"/>
          </p:nvPr>
        </p:nvSpPr>
        <p:spPr/>
        <p:txBody>
          <a:bodyPr/>
          <a:lstStyle/>
          <a:p>
            <a:fld id="{8263910F-F18B-3D46-AE8E-287768C0262A}" type="datetime8">
              <a:rPr lang="en-US" smtClean="0"/>
              <a:pPr/>
              <a:t>10/11/10 14:29</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Policy</a:t>
            </a:r>
            <a:endParaRPr lang="en-US" dirty="0"/>
          </a:p>
        </p:txBody>
      </p:sp>
      <p:sp>
        <p:nvSpPr>
          <p:cNvPr id="3" name="Content Placeholder 2"/>
          <p:cNvSpPr>
            <a:spLocks noGrp="1"/>
          </p:cNvSpPr>
          <p:nvPr>
            <p:ph idx="1"/>
          </p:nvPr>
        </p:nvSpPr>
        <p:spPr/>
        <p:txBody>
          <a:bodyPr/>
          <a:lstStyle/>
          <a:p>
            <a:r>
              <a:rPr lang="en-US" dirty="0" smtClean="0"/>
              <a:t>Policy (or security policy models) can be understood by decomposing them into different facets, including</a:t>
            </a:r>
          </a:p>
          <a:p>
            <a:pPr lvl="1"/>
            <a:r>
              <a:rPr lang="en-US" dirty="0" smtClean="0"/>
              <a:t>Confidentiality</a:t>
            </a:r>
          </a:p>
          <a:p>
            <a:pPr lvl="1"/>
            <a:r>
              <a:rPr lang="en-US" dirty="0" smtClean="0"/>
              <a:t>Integrity</a:t>
            </a:r>
          </a:p>
          <a:p>
            <a:pPr lvl="1"/>
            <a:r>
              <a:rPr lang="en-US" dirty="0" smtClean="0"/>
              <a:t>Availability</a:t>
            </a:r>
            <a:endParaRPr lang="en-US" dirty="0"/>
          </a:p>
        </p:txBody>
      </p:sp>
      <p:sp>
        <p:nvSpPr>
          <p:cNvPr id="4" name="Date Placeholder 3"/>
          <p:cNvSpPr>
            <a:spLocks noGrp="1"/>
          </p:cNvSpPr>
          <p:nvPr>
            <p:ph type="dt" sz="half" idx="10"/>
          </p:nvPr>
        </p:nvSpPr>
        <p:spPr/>
        <p:txBody>
          <a:bodyPr/>
          <a:lstStyle/>
          <a:p>
            <a:fld id="{8263910F-F18B-3D46-AE8E-287768C0262A}" type="datetime8">
              <a:rPr lang="en-US" smtClean="0"/>
              <a:pPr/>
              <a:t>10/11/10 14:35</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a:t>
            </a:r>
            <a:endParaRPr lang="en-US" dirty="0"/>
          </a:p>
        </p:txBody>
      </p:sp>
      <p:sp>
        <p:nvSpPr>
          <p:cNvPr id="3" name="Content Placeholder 2"/>
          <p:cNvSpPr>
            <a:spLocks noGrp="1"/>
          </p:cNvSpPr>
          <p:nvPr>
            <p:ph idx="1"/>
          </p:nvPr>
        </p:nvSpPr>
        <p:spPr/>
        <p:txBody>
          <a:bodyPr/>
          <a:lstStyle/>
          <a:p>
            <a:r>
              <a:rPr lang="en-US" sz="2800" dirty="0" smtClean="0"/>
              <a:t>Protection of information</a:t>
            </a:r>
            <a:r>
              <a:rPr lang="en-US" sz="2800" baseline="0" dirty="0" smtClean="0"/>
              <a:t> from a set of principles</a:t>
            </a:r>
          </a:p>
          <a:p>
            <a:r>
              <a:rPr lang="en-US" sz="2800" baseline="0" dirty="0" smtClean="0"/>
              <a:t>Anderson</a:t>
            </a:r>
            <a:r>
              <a:rPr lang="en-US" sz="2800" dirty="0" smtClean="0"/>
              <a:t> refines confidentiality (others don’t)</a:t>
            </a:r>
            <a:endParaRPr lang="en-US" sz="2800" baseline="0" dirty="0" smtClean="0"/>
          </a:p>
          <a:p>
            <a:pPr lvl="1"/>
            <a:r>
              <a:rPr lang="en-US" sz="2400" dirty="0" smtClean="0"/>
              <a:t>Secrecy:  … mechanisms used to limit the … principals who can access information …</a:t>
            </a:r>
          </a:p>
          <a:p>
            <a:pPr lvl="1"/>
            <a:r>
              <a:rPr lang="en-US" sz="2400" dirty="0" smtClean="0"/>
              <a:t>Confidentiality:  … obligation to protect .</a:t>
            </a:r>
            <a:r>
              <a:rPr lang="en-US" sz="2400" dirty="0"/>
              <a:t>.</a:t>
            </a:r>
            <a:r>
              <a:rPr lang="en-US" sz="2400" dirty="0" smtClean="0"/>
              <a:t>. other’s … secrets …</a:t>
            </a:r>
          </a:p>
          <a:p>
            <a:pPr lvl="1"/>
            <a:r>
              <a:rPr lang="en-US" sz="2400" dirty="0" smtClean="0"/>
              <a:t>Privacy: … ability and/or right to protect your personal information … and/or to prevent invasions of your personal space …</a:t>
            </a:r>
            <a:endParaRPr lang="en-US" sz="2400" dirty="0"/>
          </a:p>
        </p:txBody>
      </p:sp>
      <p:sp>
        <p:nvSpPr>
          <p:cNvPr id="4" name="Date Placeholder 3"/>
          <p:cNvSpPr>
            <a:spLocks noGrp="1"/>
          </p:cNvSpPr>
          <p:nvPr>
            <p:ph type="dt" sz="half" idx="10"/>
          </p:nvPr>
        </p:nvSpPr>
        <p:spPr/>
        <p:txBody>
          <a:bodyPr/>
          <a:lstStyle/>
          <a:p>
            <a:fld id="{8263910F-F18B-3D46-AE8E-287768C0262A}" type="datetime8">
              <a:rPr lang="en-US" smtClean="0"/>
              <a:pPr/>
              <a:t>10/11/10 11:07</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11:08</a:t>
            </a:fld>
            <a:endParaRPr lang="en-US"/>
          </a:p>
        </p:txBody>
      </p:sp>
      <p:sp>
        <p:nvSpPr>
          <p:cNvPr id="92162" name="Rectangle 2"/>
          <p:cNvSpPr>
            <a:spLocks noGrp="1" noChangeArrowheads="1"/>
          </p:cNvSpPr>
          <p:nvPr>
            <p:ph type="title"/>
          </p:nvPr>
        </p:nvSpPr>
        <p:spPr/>
        <p:txBody>
          <a:bodyPr/>
          <a:lstStyle/>
          <a:p>
            <a:r>
              <a:rPr lang="en-US" dirty="0"/>
              <a:t>Confidentiality Scenario</a:t>
            </a:r>
          </a:p>
        </p:txBody>
      </p:sp>
      <p:sp>
        <p:nvSpPr>
          <p:cNvPr id="92163" name="Rectangle 3"/>
          <p:cNvSpPr>
            <a:spLocks noGrp="1" noChangeArrowheads="1"/>
          </p:cNvSpPr>
          <p:nvPr>
            <p:ph type="body" idx="1"/>
          </p:nvPr>
        </p:nvSpPr>
        <p:spPr/>
        <p:txBody>
          <a:bodyPr/>
          <a:lstStyle/>
          <a:p>
            <a:r>
              <a:rPr lang="en-US" sz="2800" dirty="0"/>
              <a:t>If an instructor wishes to keep class grades confidential from the students which of the following can the instructor do?</a:t>
            </a:r>
          </a:p>
          <a:p>
            <a:pPr lvl="1"/>
            <a:r>
              <a:rPr lang="en-US" sz="2400" dirty="0"/>
              <a:t>Email the grade file to the class mailing list</a:t>
            </a:r>
          </a:p>
          <a:p>
            <a:pPr lvl="1"/>
            <a:r>
              <a:rPr lang="en-US" sz="2400" dirty="0"/>
              <a:t>Email an encrypted grade file to the class mailing list</a:t>
            </a:r>
          </a:p>
          <a:p>
            <a:pPr lvl="1"/>
            <a:r>
              <a:rPr lang="en-US" sz="2400" dirty="0"/>
              <a:t>Email summary statistics (mean, median, max, and min) to the class mailing list</a:t>
            </a:r>
          </a:p>
          <a:p>
            <a:r>
              <a:rPr lang="en-US" sz="2800" dirty="0"/>
              <a:t>What is information?  What is data?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11:08</a:t>
            </a:fld>
            <a:endParaRPr lang="en-US"/>
          </a:p>
        </p:txBody>
      </p:sp>
      <p:sp>
        <p:nvSpPr>
          <p:cNvPr id="94210" name="Rectangle 2"/>
          <p:cNvSpPr>
            <a:spLocks noGrp="1" noChangeArrowheads="1"/>
          </p:cNvSpPr>
          <p:nvPr>
            <p:ph type="title"/>
          </p:nvPr>
        </p:nvSpPr>
        <p:spPr/>
        <p:txBody>
          <a:bodyPr/>
          <a:lstStyle/>
          <a:p>
            <a:r>
              <a:rPr lang="en-US" dirty="0"/>
              <a:t>Integrity</a:t>
            </a:r>
          </a:p>
        </p:txBody>
      </p:sp>
      <p:sp>
        <p:nvSpPr>
          <p:cNvPr id="94211" name="Rectangle 3"/>
          <p:cNvSpPr>
            <a:spLocks noGrp="1" noChangeArrowheads="1"/>
          </p:cNvSpPr>
          <p:nvPr>
            <p:ph type="body" idx="1"/>
          </p:nvPr>
        </p:nvSpPr>
        <p:spPr>
          <a:xfrm>
            <a:off x="152400" y="1981200"/>
            <a:ext cx="8763000" cy="4114800"/>
          </a:xfrm>
        </p:spPr>
        <p:txBody>
          <a:bodyPr/>
          <a:lstStyle/>
          <a:p>
            <a:pPr>
              <a:lnSpc>
                <a:spcPct val="90000"/>
              </a:lnSpc>
            </a:pPr>
            <a:r>
              <a:rPr lang="en-US" sz="2800" dirty="0" smtClean="0"/>
              <a:t>Dictionary </a:t>
            </a:r>
            <a:r>
              <a:rPr lang="en-US" sz="2800" dirty="0"/>
              <a:t>(</a:t>
            </a:r>
            <a:r>
              <a:rPr lang="en-US" sz="2400" dirty="0">
                <a:hlinkClick r:id="rId3"/>
              </a:rPr>
              <a:t>http://www.m-w.com/dictionary/integrity</a:t>
            </a:r>
            <a:r>
              <a:rPr lang="en-US" sz="2800" dirty="0"/>
              <a:t>)</a:t>
            </a:r>
          </a:p>
          <a:p>
            <a:pPr lvl="1">
              <a:lnSpc>
                <a:spcPct val="90000"/>
              </a:lnSpc>
            </a:pPr>
            <a:r>
              <a:rPr lang="en-US" sz="2400" dirty="0"/>
              <a:t>1 : firm adherence to a code of especially moral or artistic values : INCORRUPTIBILITY</a:t>
            </a:r>
          </a:p>
          <a:p>
            <a:pPr lvl="1">
              <a:lnSpc>
                <a:spcPct val="90000"/>
              </a:lnSpc>
            </a:pPr>
            <a:r>
              <a:rPr lang="en-US" sz="2400" dirty="0"/>
              <a:t>2 : an unimpaired condition : SOUNDNESS</a:t>
            </a:r>
          </a:p>
          <a:p>
            <a:pPr lvl="1">
              <a:lnSpc>
                <a:spcPct val="90000"/>
              </a:lnSpc>
            </a:pPr>
            <a:r>
              <a:rPr lang="en-US" sz="2400" dirty="0"/>
              <a:t>3 : the quality or state of being complete or undivided : COMPLETENESS</a:t>
            </a:r>
          </a:p>
          <a:p>
            <a:pPr lvl="1">
              <a:lnSpc>
                <a:spcPct val="90000"/>
              </a:lnSpc>
            </a:pP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11:08</a:t>
            </a:fld>
            <a:endParaRPr lang="en-US"/>
          </a:p>
        </p:txBody>
      </p:sp>
      <p:sp>
        <p:nvSpPr>
          <p:cNvPr id="96258" name="Rectangle 2"/>
          <p:cNvSpPr>
            <a:spLocks noGrp="1" noChangeArrowheads="1"/>
          </p:cNvSpPr>
          <p:nvPr>
            <p:ph type="title"/>
          </p:nvPr>
        </p:nvSpPr>
        <p:spPr/>
        <p:txBody>
          <a:bodyPr/>
          <a:lstStyle/>
          <a:p>
            <a:r>
              <a:rPr lang="en-US" dirty="0"/>
              <a:t>Integrity</a:t>
            </a:r>
          </a:p>
        </p:txBody>
      </p:sp>
      <p:sp>
        <p:nvSpPr>
          <p:cNvPr id="96259" name="Rectangle 3"/>
          <p:cNvSpPr>
            <a:spLocks noGrp="1" noChangeArrowheads="1"/>
          </p:cNvSpPr>
          <p:nvPr>
            <p:ph type="body" idx="1"/>
          </p:nvPr>
        </p:nvSpPr>
        <p:spPr/>
        <p:txBody>
          <a:bodyPr/>
          <a:lstStyle/>
          <a:p>
            <a:pPr>
              <a:lnSpc>
                <a:spcPct val="90000"/>
              </a:lnSpc>
            </a:pPr>
            <a:r>
              <a:rPr lang="en-US" sz="2800" dirty="0" smtClean="0"/>
              <a:t>If </a:t>
            </a:r>
            <a:r>
              <a:rPr lang="en-US" sz="2800" dirty="0"/>
              <a:t>the users of a system trust the file system does it have integrity?</a:t>
            </a:r>
          </a:p>
          <a:p>
            <a:pPr>
              <a:lnSpc>
                <a:spcPct val="90000"/>
              </a:lnSpc>
            </a:pPr>
            <a:r>
              <a:rPr lang="en-US" sz="2800" dirty="0"/>
              <a:t>Is it reasonable for integrity to be based on user perception?</a:t>
            </a:r>
          </a:p>
          <a:p>
            <a:pPr>
              <a:lnSpc>
                <a:spcPct val="90000"/>
              </a:lnSpc>
            </a:pPr>
            <a:r>
              <a:rPr lang="en-US" sz="2800" dirty="0"/>
              <a:t>If the public loses confidence in voting machines can even a perfect DRE machine have integrity?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11:08</a:t>
            </a:fld>
            <a:endParaRPr lang="en-US"/>
          </a:p>
        </p:txBody>
      </p:sp>
      <p:sp>
        <p:nvSpPr>
          <p:cNvPr id="98306" name="Rectangle 2"/>
          <p:cNvSpPr>
            <a:spLocks noGrp="1" noChangeArrowheads="1"/>
          </p:cNvSpPr>
          <p:nvPr>
            <p:ph type="title"/>
          </p:nvPr>
        </p:nvSpPr>
        <p:spPr/>
        <p:txBody>
          <a:bodyPr/>
          <a:lstStyle/>
          <a:p>
            <a:r>
              <a:rPr lang="en-US"/>
              <a:t>Assurance</a:t>
            </a:r>
          </a:p>
        </p:txBody>
      </p:sp>
      <p:sp>
        <p:nvSpPr>
          <p:cNvPr id="98307" name="Rectangle 3"/>
          <p:cNvSpPr>
            <a:spLocks noGrp="1" noChangeArrowheads="1"/>
          </p:cNvSpPr>
          <p:nvPr>
            <p:ph type="body" idx="1"/>
          </p:nvPr>
        </p:nvSpPr>
        <p:spPr/>
        <p:txBody>
          <a:bodyPr/>
          <a:lstStyle/>
          <a:p>
            <a:r>
              <a:rPr lang="en-US" sz="2800" dirty="0"/>
              <a:t>Assurance aims to provide</a:t>
            </a:r>
            <a:r>
              <a:rPr lang="en-US" sz="2800" dirty="0" smtClean="0"/>
              <a:t> evidence </a:t>
            </a:r>
            <a:r>
              <a:rPr lang="en-US" sz="2800" dirty="0"/>
              <a:t>of integrity</a:t>
            </a:r>
          </a:p>
          <a:p>
            <a:r>
              <a:rPr lang="en-US" sz="2800" dirty="0"/>
              <a:t>We trust the integrity of the bank because we trust the accounting practices used by banks</a:t>
            </a:r>
          </a:p>
          <a:p>
            <a:r>
              <a:rPr lang="en-US" sz="2800" dirty="0"/>
              <a:t>We also trust the bank because </a:t>
            </a:r>
          </a:p>
          <a:p>
            <a:pPr lvl="1"/>
            <a:r>
              <a:rPr lang="en-US" sz="2400" dirty="0"/>
              <a:t>The bank is audited for compliance with these trusted practices</a:t>
            </a:r>
          </a:p>
          <a:p>
            <a:pPr lvl="1"/>
            <a:r>
              <a:rPr lang="en-US" sz="2400" dirty="0"/>
              <a:t>The bank’s data is scrutinized for signatures of fraud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08898" name="Rectangle 2"/>
          <p:cNvSpPr>
            <a:spLocks noGrp="1" noChangeArrowheads="1"/>
          </p:cNvSpPr>
          <p:nvPr>
            <p:ph type="title"/>
          </p:nvPr>
        </p:nvSpPr>
        <p:spPr/>
        <p:txBody>
          <a:bodyPr/>
          <a:lstStyle/>
          <a:p>
            <a:r>
              <a:rPr lang="en-US"/>
              <a:t>Batch Computing</a:t>
            </a:r>
          </a:p>
        </p:txBody>
      </p:sp>
      <p:sp>
        <p:nvSpPr>
          <p:cNvPr id="208899" name="Rectangle 3"/>
          <p:cNvSpPr>
            <a:spLocks noGrp="1" noChangeArrowheads="1"/>
          </p:cNvSpPr>
          <p:nvPr>
            <p:ph type="body" idx="1"/>
          </p:nvPr>
        </p:nvSpPr>
        <p:spPr/>
        <p:txBody>
          <a:bodyPr/>
          <a:lstStyle/>
          <a:p>
            <a:pPr>
              <a:lnSpc>
                <a:spcPct val="90000"/>
              </a:lnSpc>
            </a:pPr>
            <a:r>
              <a:rPr lang="en-US" sz="2800"/>
              <a:t>Early computers were simple, small machines, with little persistent state</a:t>
            </a:r>
          </a:p>
          <a:p>
            <a:pPr>
              <a:lnSpc>
                <a:spcPct val="90000"/>
              </a:lnSpc>
            </a:pPr>
            <a:r>
              <a:rPr lang="en-US" sz="2800"/>
              <a:t>To run a job for a user, an operator would:</a:t>
            </a:r>
          </a:p>
          <a:p>
            <a:pPr lvl="1">
              <a:lnSpc>
                <a:spcPct val="90000"/>
              </a:lnSpc>
            </a:pPr>
            <a:r>
              <a:rPr lang="en-US" sz="2400"/>
              <a:t>Mount the removable media (disks and tapes) requested by the user</a:t>
            </a:r>
          </a:p>
          <a:p>
            <a:pPr lvl="1">
              <a:lnSpc>
                <a:spcPct val="90000"/>
              </a:lnSpc>
            </a:pPr>
            <a:r>
              <a:rPr lang="en-US" sz="2400"/>
              <a:t>Completely initialize the computer by pressing an “Initial Program Load” button that read the boot loader from the card deck supplied by the user</a:t>
            </a:r>
          </a:p>
          <a:p>
            <a:pPr lvl="1">
              <a:lnSpc>
                <a:spcPct val="90000"/>
              </a:lnSpc>
            </a:pPr>
            <a:r>
              <a:rPr lang="en-US" sz="2400"/>
              <a:t>Execute the operating system loaded by the boot loader, found on the removable media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11:08</a:t>
            </a:fld>
            <a:endParaRPr lang="en-US"/>
          </a:p>
        </p:txBody>
      </p:sp>
      <p:sp>
        <p:nvSpPr>
          <p:cNvPr id="100354" name="Rectangle 2"/>
          <p:cNvSpPr>
            <a:spLocks noGrp="1" noChangeArrowheads="1"/>
          </p:cNvSpPr>
          <p:nvPr>
            <p:ph type="title"/>
          </p:nvPr>
        </p:nvSpPr>
        <p:spPr/>
        <p:txBody>
          <a:bodyPr/>
          <a:lstStyle/>
          <a:p>
            <a:r>
              <a:rPr lang="en-US"/>
              <a:t>Integrity</a:t>
            </a:r>
          </a:p>
        </p:txBody>
      </p:sp>
      <p:sp>
        <p:nvSpPr>
          <p:cNvPr id="100355" name="Rectangle 3"/>
          <p:cNvSpPr>
            <a:spLocks noGrp="1" noChangeArrowheads="1"/>
          </p:cNvSpPr>
          <p:nvPr>
            <p:ph type="body" idx="1"/>
          </p:nvPr>
        </p:nvSpPr>
        <p:spPr/>
        <p:txBody>
          <a:bodyPr/>
          <a:lstStyle/>
          <a:p>
            <a:r>
              <a:rPr lang="en-US" dirty="0"/>
              <a:t>Although we may desire an</a:t>
            </a:r>
            <a:r>
              <a:rPr lang="en-US" dirty="0" smtClean="0"/>
              <a:t> absolute notion </a:t>
            </a:r>
            <a:r>
              <a:rPr lang="en-US" dirty="0"/>
              <a:t>of integrity we must accept the perception of trust in the general case</a:t>
            </a:r>
          </a:p>
          <a:p>
            <a:r>
              <a:rPr lang="en-US" dirty="0"/>
              <a:t>If we do not have</a:t>
            </a:r>
            <a:r>
              <a:rPr lang="en-US" dirty="0" smtClean="0"/>
              <a:t> complete assurance  </a:t>
            </a:r>
            <a:r>
              <a:rPr lang="en-US" dirty="0"/>
              <a:t>the best we can demand is that no agent can refute integrity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11:08</a:t>
            </a:fld>
            <a:endParaRPr lang="en-US"/>
          </a:p>
        </p:txBody>
      </p:sp>
      <p:sp>
        <p:nvSpPr>
          <p:cNvPr id="102402" name="Rectangle 2"/>
          <p:cNvSpPr>
            <a:spLocks noGrp="1" noChangeArrowheads="1"/>
          </p:cNvSpPr>
          <p:nvPr>
            <p:ph type="title"/>
          </p:nvPr>
        </p:nvSpPr>
        <p:spPr/>
        <p:txBody>
          <a:bodyPr/>
          <a:lstStyle/>
          <a:p>
            <a:r>
              <a:rPr lang="en-US" dirty="0"/>
              <a:t>Availability</a:t>
            </a:r>
          </a:p>
        </p:txBody>
      </p:sp>
      <p:sp>
        <p:nvSpPr>
          <p:cNvPr id="102403" name="Rectangle 3"/>
          <p:cNvSpPr>
            <a:spLocks noGrp="1" noChangeArrowheads="1"/>
          </p:cNvSpPr>
          <p:nvPr>
            <p:ph type="body" idx="1"/>
          </p:nvPr>
        </p:nvSpPr>
        <p:spPr/>
        <p:txBody>
          <a:bodyPr/>
          <a:lstStyle/>
          <a:p>
            <a:r>
              <a:rPr lang="en-US" dirty="0" smtClean="0"/>
              <a:t>A resources is available to a set of principles if they can access it to perform their mission</a:t>
            </a:r>
            <a:endParaRPr lang="en-US" i="1" dirty="0" smtClean="0"/>
          </a:p>
          <a:p>
            <a:endParaRPr lang="en-US" i="1" dirty="0"/>
          </a:p>
          <a:p>
            <a:r>
              <a:rPr lang="en-US" dirty="0"/>
              <a:t>What is access?</a:t>
            </a:r>
          </a:p>
          <a:p>
            <a:r>
              <a:rPr lang="en-US" dirty="0"/>
              <a:t>Quality of service is not always binary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11:09</a:t>
            </a:fld>
            <a:endParaRPr lang="en-US"/>
          </a:p>
        </p:txBody>
      </p:sp>
      <p:sp>
        <p:nvSpPr>
          <p:cNvPr id="105474" name="Rectangle 2"/>
          <p:cNvSpPr>
            <a:spLocks noGrp="1" noChangeArrowheads="1"/>
          </p:cNvSpPr>
          <p:nvPr>
            <p:ph type="title"/>
          </p:nvPr>
        </p:nvSpPr>
        <p:spPr/>
        <p:txBody>
          <a:bodyPr/>
          <a:lstStyle/>
          <a:p>
            <a:r>
              <a:rPr lang="en-US"/>
              <a:t>Setting the bar on access</a:t>
            </a:r>
          </a:p>
        </p:txBody>
      </p:sp>
      <p:sp>
        <p:nvSpPr>
          <p:cNvPr id="105475" name="Rectangle 3"/>
          <p:cNvSpPr>
            <a:spLocks noGrp="1" noChangeArrowheads="1"/>
          </p:cNvSpPr>
          <p:nvPr>
            <p:ph type="body" idx="1"/>
          </p:nvPr>
        </p:nvSpPr>
        <p:spPr>
          <a:xfrm>
            <a:off x="685800" y="1981200"/>
            <a:ext cx="8001000" cy="4114800"/>
          </a:xfrm>
        </p:spPr>
        <p:txBody>
          <a:bodyPr/>
          <a:lstStyle/>
          <a:p>
            <a:r>
              <a:rPr lang="en-US" sz="2800" dirty="0"/>
              <a:t>Organizational context is critical</a:t>
            </a:r>
          </a:p>
          <a:p>
            <a:r>
              <a:rPr lang="en-US" sz="2800" dirty="0"/>
              <a:t>For a person, access sufficient to perform their job function</a:t>
            </a:r>
          </a:p>
          <a:p>
            <a:pPr lvl="1"/>
            <a:r>
              <a:rPr lang="en-US" sz="2400" dirty="0"/>
              <a:t>Avionics system:  micro-/</a:t>
            </a:r>
            <a:r>
              <a:rPr lang="en-US" sz="2400" dirty="0" err="1"/>
              <a:t>milli</a:t>
            </a:r>
            <a:r>
              <a:rPr lang="en-US" sz="2400" dirty="0"/>
              <a:t> second (some military airframes are aerodynamically unstable; avionics system is required to keep them in the air)</a:t>
            </a:r>
          </a:p>
          <a:p>
            <a:pPr lvl="1"/>
            <a:r>
              <a:rPr lang="en-US" sz="2400" dirty="0"/>
              <a:t>Air Traffic control:  100s of milliseconds</a:t>
            </a:r>
          </a:p>
          <a:p>
            <a:pPr lvl="1"/>
            <a:r>
              <a:rPr lang="en-US" sz="2400" dirty="0"/>
              <a:t>Airline reservations:  10s of seconds</a:t>
            </a:r>
          </a:p>
          <a:p>
            <a:pPr lvl="1"/>
            <a:r>
              <a:rPr lang="en-US" sz="2400" dirty="0"/>
              <a:t>[These numbers are </a:t>
            </a:r>
            <a:r>
              <a:rPr lang="en-US" sz="2400" dirty="0" smtClean="0"/>
              <a:t>notional]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11:09</a:t>
            </a:fld>
            <a:endParaRPr lang="en-US"/>
          </a:p>
        </p:txBody>
      </p:sp>
      <p:sp>
        <p:nvSpPr>
          <p:cNvPr id="107522" name="Rectangle 2"/>
          <p:cNvSpPr>
            <a:spLocks noGrp="1" noChangeArrowheads="1"/>
          </p:cNvSpPr>
          <p:nvPr>
            <p:ph type="title"/>
          </p:nvPr>
        </p:nvSpPr>
        <p:spPr/>
        <p:txBody>
          <a:bodyPr/>
          <a:lstStyle/>
          <a:p>
            <a:r>
              <a:rPr lang="en-US" dirty="0"/>
              <a:t>Access and Quality of Service</a:t>
            </a:r>
          </a:p>
        </p:txBody>
      </p:sp>
      <p:sp>
        <p:nvSpPr>
          <p:cNvPr id="107523" name="Rectangle 3"/>
          <p:cNvSpPr>
            <a:spLocks noGrp="1" noChangeArrowheads="1"/>
          </p:cNvSpPr>
          <p:nvPr>
            <p:ph type="body" idx="1"/>
          </p:nvPr>
        </p:nvSpPr>
        <p:spPr/>
        <p:txBody>
          <a:bodyPr/>
          <a:lstStyle/>
          <a:p>
            <a:r>
              <a:rPr lang="en-US" dirty="0"/>
              <a:t>Behavior of service under load may be important</a:t>
            </a:r>
          </a:p>
          <a:p>
            <a:pPr lvl="1"/>
            <a:r>
              <a:rPr lang="en-US" dirty="0"/>
              <a:t>Graceful degradation</a:t>
            </a:r>
          </a:p>
          <a:p>
            <a:pPr lvl="1"/>
            <a:r>
              <a:rPr lang="en-US" dirty="0" err="1"/>
              <a:t>QoS</a:t>
            </a:r>
            <a:r>
              <a:rPr lang="en-US" dirty="0"/>
              <a:t> threshold</a:t>
            </a:r>
          </a:p>
          <a:p>
            <a:r>
              <a:rPr lang="en-US" dirty="0"/>
              <a:t>When is it better to do a few things quickly than all things slowly?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11:10</a:t>
            </a:fld>
            <a:endParaRPr lang="en-US"/>
          </a:p>
        </p:txBody>
      </p:sp>
      <p:sp>
        <p:nvSpPr>
          <p:cNvPr id="109570" name="Rectangle 2"/>
          <p:cNvSpPr>
            <a:spLocks noGrp="1" noChangeArrowheads="1"/>
          </p:cNvSpPr>
          <p:nvPr>
            <p:ph type="title"/>
          </p:nvPr>
        </p:nvSpPr>
        <p:spPr/>
        <p:txBody>
          <a:bodyPr/>
          <a:lstStyle/>
          <a:p>
            <a:r>
              <a:rPr lang="en-US"/>
              <a:t>Dimensions of Policy</a:t>
            </a:r>
          </a:p>
        </p:txBody>
      </p:sp>
      <p:sp>
        <p:nvSpPr>
          <p:cNvPr id="109571" name="Rectangle 3"/>
          <p:cNvSpPr>
            <a:spLocks noGrp="1" noChangeArrowheads="1"/>
          </p:cNvSpPr>
          <p:nvPr>
            <p:ph type="body" idx="1"/>
          </p:nvPr>
        </p:nvSpPr>
        <p:spPr/>
        <p:txBody>
          <a:bodyPr/>
          <a:lstStyle/>
          <a:p>
            <a:r>
              <a:rPr lang="en-US" sz="2800"/>
              <a:t>Policy defines security objective:</a:t>
            </a:r>
          </a:p>
          <a:p>
            <a:pPr lvl="1"/>
            <a:r>
              <a:rPr lang="en-US" sz="2400"/>
              <a:t>Confidentiality:  Protect Information and Resources </a:t>
            </a:r>
            <a:r>
              <a:rPr lang="en-US" sz="2400" i="1"/>
              <a:t>I</a:t>
            </a:r>
            <a:r>
              <a:rPr lang="en-US" sz="2400"/>
              <a:t> from </a:t>
            </a:r>
            <a:r>
              <a:rPr lang="en-US" sz="2400" i="1"/>
              <a:t>X</a:t>
            </a:r>
            <a:endParaRPr lang="en-US" sz="2400"/>
          </a:p>
          <a:p>
            <a:pPr lvl="1"/>
            <a:r>
              <a:rPr lang="en-US" sz="2400"/>
              <a:t>Integrity:  …in a manner trusted by </a:t>
            </a:r>
            <a:r>
              <a:rPr lang="en-US" sz="2400" i="1"/>
              <a:t>Y</a:t>
            </a:r>
            <a:endParaRPr lang="en-US" sz="2400"/>
          </a:p>
          <a:p>
            <a:pPr lvl="1"/>
            <a:r>
              <a:rPr lang="en-US" sz="2400"/>
              <a:t>Availability:  …to be accessible to </a:t>
            </a:r>
            <a:r>
              <a:rPr lang="en-US" sz="2400" i="1"/>
              <a:t>Z</a:t>
            </a:r>
          </a:p>
          <a:p>
            <a:pPr lvl="1"/>
            <a:endParaRPr lang="en-US" sz="2400" i="1"/>
          </a:p>
          <a:p>
            <a:r>
              <a:rPr lang="en-US" sz="2800"/>
              <a:t>Mechanisms can be evaluated to determine if they help meet the objective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11:11</a:t>
            </a:fld>
            <a:endParaRPr lang="en-US"/>
          </a:p>
        </p:txBody>
      </p:sp>
      <p:sp>
        <p:nvSpPr>
          <p:cNvPr id="115714" name="Rectangle 2"/>
          <p:cNvSpPr>
            <a:spLocks noGrp="1" noChangeArrowheads="1"/>
          </p:cNvSpPr>
          <p:nvPr>
            <p:ph type="title"/>
          </p:nvPr>
        </p:nvSpPr>
        <p:spPr/>
        <p:txBody>
          <a:bodyPr/>
          <a:lstStyle/>
          <a:p>
            <a:r>
              <a:rPr lang="en-US"/>
              <a:t>Does this model match reality?</a:t>
            </a:r>
          </a:p>
        </p:txBody>
      </p:sp>
      <p:sp>
        <p:nvSpPr>
          <p:cNvPr id="115715" name="Rectangle 3"/>
          <p:cNvSpPr>
            <a:spLocks noGrp="1" noChangeArrowheads="1"/>
          </p:cNvSpPr>
          <p:nvPr>
            <p:ph type="body" idx="1"/>
          </p:nvPr>
        </p:nvSpPr>
        <p:spPr/>
        <p:txBody>
          <a:bodyPr>
            <a:normAutofit lnSpcReduction="10000"/>
          </a:bodyPr>
          <a:lstStyle/>
          <a:p>
            <a:r>
              <a:rPr lang="en-US" dirty="0" smtClean="0"/>
              <a:t>Example:  PSU Acceptable Use Policy</a:t>
            </a:r>
          </a:p>
          <a:p>
            <a:pPr lvl="1"/>
            <a:r>
              <a:rPr lang="en-US" dirty="0" smtClean="0"/>
              <a:t>You have probably  all attested to having read and understood this policy</a:t>
            </a:r>
            <a:endParaRPr lang="en-US" dirty="0" smtClean="0"/>
          </a:p>
          <a:p>
            <a:r>
              <a:rPr lang="en-US" dirty="0"/>
              <a:t>What facets focus on </a:t>
            </a:r>
          </a:p>
          <a:p>
            <a:pPr lvl="1"/>
            <a:r>
              <a:rPr lang="en-US" dirty="0"/>
              <a:t>Confidentiality: what is I? who/what is X?</a:t>
            </a:r>
          </a:p>
          <a:p>
            <a:pPr lvl="1"/>
            <a:r>
              <a:rPr lang="en-US" dirty="0"/>
              <a:t>Integrity: I? X?</a:t>
            </a:r>
          </a:p>
          <a:p>
            <a:pPr lvl="1"/>
            <a:r>
              <a:rPr lang="en-US" dirty="0"/>
              <a:t>Availability: I? X?</a:t>
            </a:r>
          </a:p>
          <a:p>
            <a:r>
              <a:rPr lang="en-US" dirty="0"/>
              <a:t>What facets are outside of this model?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11:11</a:t>
            </a:fld>
            <a:endParaRPr lang="en-US"/>
          </a:p>
        </p:txBody>
      </p:sp>
      <p:sp>
        <p:nvSpPr>
          <p:cNvPr id="112642" name="Rectangle 2"/>
          <p:cNvSpPr>
            <a:spLocks noGrp="1" noChangeArrowheads="1"/>
          </p:cNvSpPr>
          <p:nvPr>
            <p:ph type="title"/>
          </p:nvPr>
        </p:nvSpPr>
        <p:spPr/>
        <p:txBody>
          <a:bodyPr/>
          <a:lstStyle/>
          <a:p>
            <a:r>
              <a:rPr lang="en-US" sz="4000" b="1" dirty="0">
                <a:latin typeface="Verdana-Bold" charset="0"/>
              </a:rPr>
              <a:t>PSU Computer &amp; Network Acceptable Use Policy</a:t>
            </a:r>
          </a:p>
        </p:txBody>
      </p:sp>
      <p:sp>
        <p:nvSpPr>
          <p:cNvPr id="112643" name="Rectangle 3"/>
          <p:cNvSpPr>
            <a:spLocks noGrp="1" noChangeArrowheads="1"/>
          </p:cNvSpPr>
          <p:nvPr>
            <p:ph type="body" idx="1"/>
          </p:nvPr>
        </p:nvSpPr>
        <p:spPr/>
        <p:txBody>
          <a:bodyPr/>
          <a:lstStyle/>
          <a:p>
            <a:r>
              <a:rPr lang="en-US" sz="1600">
                <a:latin typeface="Verdana" charset="0"/>
              </a:rPr>
              <a:t>This acceptable use policy governs the use of computers and networks at Portland State University (PSU).  As a user of these resources, you are responsible for reading and understanding this document.  … </a:t>
            </a:r>
          </a:p>
          <a:p>
            <a:r>
              <a:rPr lang="en-US" sz="1600">
                <a:latin typeface="Verdana" charset="0"/>
              </a:rPr>
              <a:t>Portland State University encourages the use and application of information technologies to support the research, instruction, and public service mission of the institution.  PSU computers and networks can provide access to resources on and off campus, as well as the ability to communicate with other users worldwide.  Such open access is a privilege and requires that individual users act responsibly.  Users must respect the rights of other users, respect the integrity of systems and related physical resources, and observe all relevant laws, regulations, and contractual obligations.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11:11</a:t>
            </a:fld>
            <a:endParaRPr lang="en-US"/>
          </a:p>
        </p:txBody>
      </p:sp>
      <p:sp>
        <p:nvSpPr>
          <p:cNvPr id="113666" name="Rectangle 2"/>
          <p:cNvSpPr>
            <a:spLocks noGrp="1" noChangeArrowheads="1"/>
          </p:cNvSpPr>
          <p:nvPr>
            <p:ph type="title"/>
          </p:nvPr>
        </p:nvSpPr>
        <p:spPr>
          <a:xfrm>
            <a:off x="685800" y="304800"/>
            <a:ext cx="7772400" cy="1143000"/>
          </a:xfrm>
        </p:spPr>
        <p:txBody>
          <a:bodyPr/>
          <a:lstStyle/>
          <a:p>
            <a:r>
              <a:rPr lang="en-US" sz="3200" b="1" i="1">
                <a:latin typeface="Verdana-BoldItalic" charset="0"/>
              </a:rPr>
              <a:t>PSU AUP (cont)</a:t>
            </a:r>
          </a:p>
        </p:txBody>
      </p:sp>
      <p:sp>
        <p:nvSpPr>
          <p:cNvPr id="113667" name="Rectangle 3"/>
          <p:cNvSpPr>
            <a:spLocks noGrp="1" noChangeArrowheads="1"/>
          </p:cNvSpPr>
          <p:nvPr>
            <p:ph type="body" idx="1"/>
          </p:nvPr>
        </p:nvSpPr>
        <p:spPr>
          <a:xfrm>
            <a:off x="685800" y="1371600"/>
            <a:ext cx="8001000" cy="4114800"/>
          </a:xfrm>
        </p:spPr>
        <p:txBody>
          <a:bodyPr/>
          <a:lstStyle/>
          <a:p>
            <a:pPr>
              <a:lnSpc>
                <a:spcPct val="90000"/>
              </a:lnSpc>
            </a:pPr>
            <a:r>
              <a:rPr lang="en-US" sz="1600" b="1" i="1">
                <a:latin typeface="Verdana-BoldItalic" charset="0"/>
              </a:rPr>
              <a:t>Acceptable use terms and conditions:</a:t>
            </a:r>
          </a:p>
          <a:p>
            <a:pPr lvl="1">
              <a:lnSpc>
                <a:spcPct val="90000"/>
              </a:lnSpc>
            </a:pPr>
            <a:r>
              <a:rPr lang="en-US" sz="1400">
                <a:latin typeface="Verdana" charset="0"/>
              </a:rPr>
              <a:t>The primary purpose of electronic systems and communications resources is for University-related activities only.</a:t>
            </a:r>
          </a:p>
          <a:p>
            <a:pPr lvl="1">
              <a:lnSpc>
                <a:spcPct val="90000"/>
              </a:lnSpc>
            </a:pPr>
            <a:r>
              <a:rPr lang="en-US" sz="1400">
                <a:latin typeface="Verdana" charset="0"/>
              </a:rPr>
              <a:t>Users do not own accounts on University computers, but are granted the privilege of exclusive use.  Users may not share their accounts with others, and must keep account passwords confidential.</a:t>
            </a:r>
          </a:p>
          <a:p>
            <a:pPr lvl="1">
              <a:lnSpc>
                <a:spcPct val="90000"/>
              </a:lnSpc>
            </a:pPr>
            <a:r>
              <a:rPr lang="en-US" sz="1400">
                <a:latin typeface="Verdana" charset="0"/>
              </a:rPr>
              <a:t>Each account granted on a University system is the responsibility of the individual who applies for the account. Groups seeking accounts must select an individual with responsibility for accounts that represent groups.</a:t>
            </a:r>
          </a:p>
          <a:p>
            <a:pPr lvl="1">
              <a:lnSpc>
                <a:spcPct val="90000"/>
              </a:lnSpc>
            </a:pPr>
            <a:r>
              <a:rPr lang="en-US" sz="1400">
                <a:latin typeface="Verdana" charset="0"/>
              </a:rPr>
              <a:t>The University cannot guarantee that messages or files are private or secure.  The University may monitor and record usage to enforce its policies and may use information gained in this way in disciplinary and criminal proceedings.</a:t>
            </a:r>
          </a:p>
          <a:p>
            <a:pPr lvl="1">
              <a:lnSpc>
                <a:spcPct val="90000"/>
              </a:lnSpc>
            </a:pPr>
            <a:r>
              <a:rPr lang="en-US" sz="1400">
                <a:latin typeface="Verdana" charset="0"/>
              </a:rPr>
              <a:t>Users must adhere strictly to licensing agreements and copyright laws that govern all material accessed or stored using PSU computers and networks.</a:t>
            </a:r>
          </a:p>
          <a:p>
            <a:pPr lvl="1">
              <a:lnSpc>
                <a:spcPct val="90000"/>
              </a:lnSpc>
            </a:pPr>
            <a:r>
              <a:rPr lang="en-US" sz="1400">
                <a:latin typeface="Verdana" charset="0"/>
              </a:rPr>
              <a:t>When accessing remote systems from PSU systems, users are responsible for obeying the policies set forth herein as well as the policies of other organizations.</a:t>
            </a:r>
          </a:p>
          <a:p>
            <a:pPr lvl="1">
              <a:lnSpc>
                <a:spcPct val="90000"/>
              </a:lnSpc>
            </a:pPr>
            <a:r>
              <a:rPr lang="en-US" sz="1400">
                <a:latin typeface="Verdana" charset="0"/>
              </a:rPr>
              <a:t>Misuse of University computing, networking, or information resources may result in the immediate loss of computing and/or network access. Any violation of this policy or local, state, or federal laws may be referred to appropriate University offices and/or, as appropriate, law enforcement authorities.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14690" name="Rectangle 2"/>
          <p:cNvSpPr>
            <a:spLocks noGrp="1" noChangeArrowheads="1"/>
          </p:cNvSpPr>
          <p:nvPr>
            <p:ph type="title"/>
          </p:nvPr>
        </p:nvSpPr>
        <p:spPr>
          <a:xfrm>
            <a:off x="685800" y="228600"/>
            <a:ext cx="7772400" cy="1143000"/>
          </a:xfrm>
        </p:spPr>
        <p:txBody>
          <a:bodyPr/>
          <a:lstStyle/>
          <a:p>
            <a:r>
              <a:rPr lang="en-US" sz="3200">
                <a:latin typeface="Verdana" charset="0"/>
              </a:rPr>
              <a:t>PSU AUP (cont)</a:t>
            </a:r>
          </a:p>
        </p:txBody>
      </p:sp>
      <p:sp>
        <p:nvSpPr>
          <p:cNvPr id="114691" name="Rectangle 3"/>
          <p:cNvSpPr>
            <a:spLocks noGrp="1" noChangeArrowheads="1"/>
          </p:cNvSpPr>
          <p:nvPr>
            <p:ph type="body" idx="1"/>
          </p:nvPr>
        </p:nvSpPr>
        <p:spPr>
          <a:xfrm>
            <a:off x="685800" y="1371600"/>
            <a:ext cx="8077200" cy="4114800"/>
          </a:xfrm>
        </p:spPr>
        <p:txBody>
          <a:bodyPr/>
          <a:lstStyle/>
          <a:p>
            <a:pPr>
              <a:lnSpc>
                <a:spcPct val="90000"/>
              </a:lnSpc>
            </a:pPr>
            <a:r>
              <a:rPr lang="en-US" sz="1600" b="1" i="1">
                <a:latin typeface="Verdana-BoldItalic" charset="0"/>
              </a:rPr>
              <a:t>Conduct which violates this policy includes, but is not limited to the following:</a:t>
            </a:r>
            <a:endParaRPr lang="en-US" sz="1600">
              <a:latin typeface="Verdana" charset="0"/>
            </a:endParaRPr>
          </a:p>
          <a:p>
            <a:pPr lvl="1">
              <a:lnSpc>
                <a:spcPct val="90000"/>
              </a:lnSpc>
            </a:pPr>
            <a:r>
              <a:rPr lang="en-US" sz="1400">
                <a:latin typeface="Verdana" charset="0"/>
              </a:rPr>
              <a:t>Unauthorized attempts to view and/or use another person’s accounts, computer files, programs, or data.</a:t>
            </a:r>
          </a:p>
          <a:p>
            <a:pPr lvl="1">
              <a:lnSpc>
                <a:spcPct val="90000"/>
              </a:lnSpc>
            </a:pPr>
            <a:r>
              <a:rPr lang="en-US" sz="1400">
                <a:latin typeface="Verdana" charset="0"/>
              </a:rPr>
              <a:t>Using PSU computers, accounts, and/or networks to gain unauthorized access to University systems or other systems.</a:t>
            </a:r>
          </a:p>
          <a:p>
            <a:pPr lvl="1">
              <a:lnSpc>
                <a:spcPct val="90000"/>
              </a:lnSpc>
            </a:pPr>
            <a:r>
              <a:rPr lang="en-US" sz="1400">
                <a:latin typeface="Verdana" charset="0"/>
              </a:rPr>
              <a:t>Using PSU computers, accounts, and/or networks for: threat of imminent physical harm, sexual or other harassment, stalking, forgery, fraud, generally offensive conduct, or any criminal activity.</a:t>
            </a:r>
          </a:p>
          <a:p>
            <a:pPr lvl="1">
              <a:lnSpc>
                <a:spcPct val="90000"/>
              </a:lnSpc>
            </a:pPr>
            <a:r>
              <a:rPr lang="en-US" sz="1400">
                <a:latin typeface="Verdana" charset="0"/>
              </a:rPr>
              <a:t>Attempting to degrade performance of University computers and/or networks.</a:t>
            </a:r>
          </a:p>
          <a:p>
            <a:pPr lvl="1">
              <a:lnSpc>
                <a:spcPct val="90000"/>
              </a:lnSpc>
            </a:pPr>
            <a:r>
              <a:rPr lang="en-US" sz="1400">
                <a:latin typeface="Verdana" charset="0"/>
              </a:rPr>
              <a:t>Attempting to deprive other users of University technology resources or access to systems/networks.</a:t>
            </a:r>
          </a:p>
          <a:p>
            <a:pPr lvl="1">
              <a:lnSpc>
                <a:spcPct val="90000"/>
              </a:lnSpc>
            </a:pPr>
            <a:r>
              <a:rPr lang="en-US" sz="1400">
                <a:latin typeface="Verdana" charset="0"/>
              </a:rPr>
              <a:t>Using University resources for commercial activity such as creating products or services for sale.</a:t>
            </a:r>
          </a:p>
          <a:p>
            <a:pPr lvl="1">
              <a:lnSpc>
                <a:spcPct val="90000"/>
              </a:lnSpc>
            </a:pPr>
            <a:r>
              <a:rPr lang="en-US" sz="1400">
                <a:latin typeface="Verdana" charset="0"/>
              </a:rPr>
              <a:t>Copying, storing, sharing, installing or distributing software, movies, music, and other materials currently protected by copyright, except as permitted by licensing agreements or fair use laws. </a:t>
            </a:r>
          </a:p>
          <a:p>
            <a:pPr lvl="1">
              <a:lnSpc>
                <a:spcPct val="90000"/>
              </a:lnSpc>
            </a:pPr>
            <a:r>
              <a:rPr lang="en-US" sz="1400">
                <a:latin typeface="Verdana" charset="0"/>
              </a:rPr>
              <a:t>Unauthorized mass e-mailings to newsgroups, mailing lists, or individuals, i.e. “spamming” or propagating electronic chain letters.</a:t>
            </a:r>
          </a:p>
          <a:p>
            <a:pPr lvl="1">
              <a:lnSpc>
                <a:spcPct val="90000"/>
              </a:lnSpc>
            </a:pPr>
            <a:r>
              <a:rPr lang="en-US" sz="1400">
                <a:latin typeface="Verdana" charset="0"/>
              </a:rPr>
              <a:t>Unauthorized “broadcasting” of unsolicited mail, material, or information using University computers/networks.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19810" name="Rectangle 2"/>
          <p:cNvSpPr>
            <a:spLocks noGrp="1" noChangeArrowheads="1"/>
          </p:cNvSpPr>
          <p:nvPr>
            <p:ph type="title"/>
          </p:nvPr>
        </p:nvSpPr>
        <p:spPr/>
        <p:txBody>
          <a:bodyPr/>
          <a:lstStyle/>
          <a:p>
            <a:r>
              <a:rPr lang="en-US"/>
              <a:t>Policies and the world</a:t>
            </a:r>
          </a:p>
        </p:txBody>
      </p:sp>
      <p:sp>
        <p:nvSpPr>
          <p:cNvPr id="119811" name="Rectangle 3"/>
          <p:cNvSpPr>
            <a:spLocks noGrp="1" noChangeArrowheads="1"/>
          </p:cNvSpPr>
          <p:nvPr>
            <p:ph type="body" idx="1"/>
          </p:nvPr>
        </p:nvSpPr>
        <p:spPr/>
        <p:txBody>
          <a:bodyPr/>
          <a:lstStyle/>
          <a:p>
            <a:r>
              <a:rPr lang="en-US"/>
              <a:t>What about </a:t>
            </a:r>
          </a:p>
          <a:p>
            <a:pPr lvl="1"/>
            <a:r>
              <a:rPr lang="en-US"/>
              <a:t>Obey the law</a:t>
            </a:r>
          </a:p>
          <a:p>
            <a:pPr lvl="1"/>
            <a:r>
              <a:rPr lang="en-US"/>
              <a:t>Organizational consequences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10946" name="Rectangle 2"/>
          <p:cNvSpPr>
            <a:spLocks noGrp="1" noChangeArrowheads="1"/>
          </p:cNvSpPr>
          <p:nvPr>
            <p:ph type="title"/>
          </p:nvPr>
        </p:nvSpPr>
        <p:spPr/>
        <p:txBody>
          <a:bodyPr/>
          <a:lstStyle/>
          <a:p>
            <a:r>
              <a:rPr lang="en-US"/>
              <a:t>Secure batch computing</a:t>
            </a:r>
          </a:p>
        </p:txBody>
      </p:sp>
      <p:sp>
        <p:nvSpPr>
          <p:cNvPr id="210947" name="Rectangle 3"/>
          <p:cNvSpPr>
            <a:spLocks noGrp="1" noChangeArrowheads="1"/>
          </p:cNvSpPr>
          <p:nvPr>
            <p:ph type="body" idx="1"/>
          </p:nvPr>
        </p:nvSpPr>
        <p:spPr/>
        <p:txBody>
          <a:bodyPr/>
          <a:lstStyle/>
          <a:p>
            <a:r>
              <a:rPr lang="en-US"/>
              <a:t>To make this style of batch computing secure it was only necessary to focus on </a:t>
            </a:r>
          </a:p>
          <a:p>
            <a:pPr lvl="1"/>
            <a:r>
              <a:rPr lang="en-US"/>
              <a:t>the physical security of the room, </a:t>
            </a:r>
          </a:p>
          <a:p>
            <a:pPr lvl="1"/>
            <a:r>
              <a:rPr lang="en-US"/>
              <a:t>insure that the state was initialized, and </a:t>
            </a:r>
          </a:p>
          <a:p>
            <a:pPr lvl="1"/>
            <a:r>
              <a:rPr lang="en-US"/>
              <a:t>handle all removable media according to the rules for handling classified documents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17764" name="Rectangle 4"/>
          <p:cNvSpPr>
            <a:spLocks noGrp="1" noChangeArrowheads="1"/>
          </p:cNvSpPr>
          <p:nvPr>
            <p:ph type="title"/>
          </p:nvPr>
        </p:nvSpPr>
        <p:spPr/>
        <p:txBody>
          <a:bodyPr/>
          <a:lstStyle/>
          <a:p>
            <a:r>
              <a:rPr lang="en-US"/>
              <a:t>Policy model vs reality</a:t>
            </a:r>
          </a:p>
        </p:txBody>
      </p:sp>
      <p:sp>
        <p:nvSpPr>
          <p:cNvPr id="117765" name="Rectangle 5"/>
          <p:cNvSpPr>
            <a:spLocks noGrp="1" noChangeArrowheads="1"/>
          </p:cNvSpPr>
          <p:nvPr>
            <p:ph type="body" idx="1"/>
          </p:nvPr>
        </p:nvSpPr>
        <p:spPr/>
        <p:txBody>
          <a:bodyPr/>
          <a:lstStyle/>
          <a:p>
            <a:r>
              <a:rPr lang="en-US"/>
              <a:t>Consider password policies (e.g. Sans model policy </a:t>
            </a:r>
            <a:r>
              <a:rPr lang="en-US" sz="2400">
                <a:hlinkClick r:id="rId3"/>
              </a:rPr>
              <a:t>http://www.sans.org/resources/policies/</a:t>
            </a:r>
            <a:r>
              <a:rPr lang="en-US"/>
              <a:t>)</a:t>
            </a:r>
          </a:p>
          <a:p>
            <a:r>
              <a:rPr lang="en-US"/>
              <a:t>What dimension of security do password polices primarily address?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21858" name="Rectangle 2"/>
          <p:cNvSpPr>
            <a:spLocks noGrp="1" noChangeArrowheads="1"/>
          </p:cNvSpPr>
          <p:nvPr>
            <p:ph type="title"/>
          </p:nvPr>
        </p:nvSpPr>
        <p:spPr/>
        <p:txBody>
          <a:bodyPr/>
          <a:lstStyle/>
          <a:p>
            <a:r>
              <a:rPr lang="en-US"/>
              <a:t>Policy informed by experience</a:t>
            </a:r>
          </a:p>
        </p:txBody>
      </p:sp>
      <p:sp>
        <p:nvSpPr>
          <p:cNvPr id="121859" name="Rectangle 3"/>
          <p:cNvSpPr>
            <a:spLocks noGrp="1" noChangeArrowheads="1"/>
          </p:cNvSpPr>
          <p:nvPr>
            <p:ph type="body" idx="1"/>
          </p:nvPr>
        </p:nvSpPr>
        <p:spPr/>
        <p:txBody>
          <a:bodyPr/>
          <a:lstStyle/>
          <a:p>
            <a:r>
              <a:rPr lang="en-US"/>
              <a:t>Most organizations have a policy that has evolved</a:t>
            </a:r>
          </a:p>
          <a:p>
            <a:r>
              <a:rPr lang="en-US"/>
              <a:t>Reflects understanding of threat environment (or at least threat history)</a:t>
            </a:r>
          </a:p>
          <a:p>
            <a:r>
              <a:rPr lang="en-US"/>
              <a:t>Can reveal critical assumptions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23906" name="Rectangle 2"/>
          <p:cNvSpPr>
            <a:spLocks noGrp="1" noChangeArrowheads="1"/>
          </p:cNvSpPr>
          <p:nvPr>
            <p:ph type="title"/>
          </p:nvPr>
        </p:nvSpPr>
        <p:spPr/>
        <p:txBody>
          <a:bodyPr/>
          <a:lstStyle/>
          <a:p>
            <a:r>
              <a:rPr lang="en-US"/>
              <a:t>Policy vs. Mechanism</a:t>
            </a:r>
          </a:p>
        </p:txBody>
      </p:sp>
      <p:sp>
        <p:nvSpPr>
          <p:cNvPr id="123907" name="Rectangle 3"/>
          <p:cNvSpPr>
            <a:spLocks noGrp="1" noChangeArrowheads="1"/>
          </p:cNvSpPr>
          <p:nvPr>
            <p:ph type="body" idx="1"/>
          </p:nvPr>
        </p:nvSpPr>
        <p:spPr/>
        <p:txBody>
          <a:bodyPr/>
          <a:lstStyle/>
          <a:p>
            <a:r>
              <a:rPr lang="en-US" sz="2800"/>
              <a:t>Policy says what is allowed and what isn’t</a:t>
            </a:r>
          </a:p>
          <a:p>
            <a:r>
              <a:rPr lang="en-US" sz="2800"/>
              <a:t>Mechanism is an entity or procedure that enforces some part of the policy</a:t>
            </a:r>
          </a:p>
          <a:p>
            <a:r>
              <a:rPr lang="en-US" sz="2800"/>
              <a:t>Discuss</a:t>
            </a:r>
          </a:p>
          <a:p>
            <a:pPr lvl="1"/>
            <a:r>
              <a:rPr lang="en-US" sz="2400"/>
              <a:t>List some mechanisms</a:t>
            </a:r>
          </a:p>
          <a:p>
            <a:pPr lvl="1"/>
            <a:r>
              <a:rPr lang="en-US" sz="2400"/>
              <a:t>Facets of policy for which mechanisms are appropriate</a:t>
            </a:r>
          </a:p>
          <a:p>
            <a:pPr lvl="1"/>
            <a:r>
              <a:rPr lang="en-US" sz="2400"/>
              <a:t>Facets of policy for which mechanisms are unlikely to be appropriate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25954" name="Rectangle 2"/>
          <p:cNvSpPr>
            <a:spLocks noGrp="1" noChangeArrowheads="1"/>
          </p:cNvSpPr>
          <p:nvPr>
            <p:ph type="title"/>
          </p:nvPr>
        </p:nvSpPr>
        <p:spPr/>
        <p:txBody>
          <a:bodyPr/>
          <a:lstStyle/>
          <a:p>
            <a:r>
              <a:rPr lang="en-US"/>
              <a:t>Security Model</a:t>
            </a:r>
          </a:p>
        </p:txBody>
      </p:sp>
      <p:sp>
        <p:nvSpPr>
          <p:cNvPr id="125955" name="Rectangle 3"/>
          <p:cNvSpPr>
            <a:spLocks noGrp="1" noChangeArrowheads="1"/>
          </p:cNvSpPr>
          <p:nvPr>
            <p:ph type="body" idx="1"/>
          </p:nvPr>
        </p:nvSpPr>
        <p:spPr/>
        <p:txBody>
          <a:bodyPr/>
          <a:lstStyle/>
          <a:p>
            <a:pPr>
              <a:lnSpc>
                <a:spcPct val="90000"/>
              </a:lnSpc>
            </a:pPr>
            <a:r>
              <a:rPr lang="en-US"/>
              <a:t>A security model is a model that represents a particular policy or set of policies</a:t>
            </a:r>
          </a:p>
          <a:p>
            <a:pPr>
              <a:lnSpc>
                <a:spcPct val="90000"/>
              </a:lnSpc>
            </a:pPr>
            <a:r>
              <a:rPr lang="en-US"/>
              <a:t>Abstracts from the policy</a:t>
            </a:r>
          </a:p>
          <a:p>
            <a:pPr lvl="1">
              <a:lnSpc>
                <a:spcPct val="90000"/>
              </a:lnSpc>
            </a:pPr>
            <a:r>
              <a:rPr lang="en-US"/>
              <a:t>We will see various security models:</a:t>
            </a:r>
          </a:p>
          <a:p>
            <a:pPr lvl="1">
              <a:lnSpc>
                <a:spcPct val="90000"/>
              </a:lnSpc>
            </a:pPr>
            <a:r>
              <a:rPr lang="en-US"/>
              <a:t>Bell LaPadula for Confidentiality</a:t>
            </a:r>
          </a:p>
          <a:p>
            <a:pPr lvl="1">
              <a:lnSpc>
                <a:spcPct val="90000"/>
              </a:lnSpc>
            </a:pPr>
            <a:r>
              <a:rPr lang="en-US"/>
              <a:t>Clark-Willson Integrity</a:t>
            </a:r>
          </a:p>
          <a:p>
            <a:pPr lvl="1">
              <a:lnSpc>
                <a:spcPct val="90000"/>
              </a:lnSpc>
            </a:pPr>
            <a:r>
              <a:rPr lang="en-US"/>
              <a:t>Chinese Wall Model</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28002" name="Rectangle 2"/>
          <p:cNvSpPr>
            <a:spLocks noGrp="1" noChangeArrowheads="1"/>
          </p:cNvSpPr>
          <p:nvPr>
            <p:ph type="title"/>
          </p:nvPr>
        </p:nvSpPr>
        <p:spPr/>
        <p:txBody>
          <a:bodyPr/>
          <a:lstStyle/>
          <a:p>
            <a:r>
              <a:rPr lang="en-US"/>
              <a:t>Families of Policies</a:t>
            </a:r>
          </a:p>
        </p:txBody>
      </p:sp>
      <p:sp>
        <p:nvSpPr>
          <p:cNvPr id="128003" name="Rectangle 3"/>
          <p:cNvSpPr>
            <a:spLocks noGrp="1" noChangeArrowheads="1"/>
          </p:cNvSpPr>
          <p:nvPr>
            <p:ph type="body" idx="1"/>
          </p:nvPr>
        </p:nvSpPr>
        <p:spPr/>
        <p:txBody>
          <a:bodyPr/>
          <a:lstStyle/>
          <a:p>
            <a:r>
              <a:rPr lang="en-US" sz="2800"/>
              <a:t>Military Security Policy (Governmental)</a:t>
            </a:r>
          </a:p>
          <a:p>
            <a:pPr lvl="1"/>
            <a:r>
              <a:rPr lang="en-US" sz="2400"/>
              <a:t>Primary goal:  confidentiality</a:t>
            </a:r>
          </a:p>
          <a:p>
            <a:r>
              <a:rPr lang="en-US" sz="2800"/>
              <a:t>Commercial Security Policy</a:t>
            </a:r>
          </a:p>
          <a:p>
            <a:pPr lvl="1"/>
            <a:r>
              <a:rPr lang="en-US" sz="2400"/>
              <a:t>Primary goal:  integrity</a:t>
            </a:r>
          </a:p>
          <a:p>
            <a:pPr lvl="1"/>
            <a:r>
              <a:rPr lang="en-US" sz="2400"/>
              <a:t>Common mechanism:  transactions; transaction-oriented integrity security policies</a:t>
            </a:r>
          </a:p>
          <a:p>
            <a:pPr lvl="1"/>
            <a:r>
              <a:rPr lang="en-US" sz="2400"/>
              <a:t>When you buy a book from Amazon you want to get exactly what you ordered and pay for it exactly once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30050" name="Rectangle 2"/>
          <p:cNvSpPr>
            <a:spLocks noGrp="1" noChangeArrowheads="1"/>
          </p:cNvSpPr>
          <p:nvPr>
            <p:ph type="title"/>
          </p:nvPr>
        </p:nvSpPr>
        <p:spPr/>
        <p:txBody>
          <a:bodyPr/>
          <a:lstStyle/>
          <a:p>
            <a:r>
              <a:rPr lang="en-US"/>
              <a:t>Assumptions and Trust</a:t>
            </a:r>
          </a:p>
        </p:txBody>
      </p:sp>
      <p:sp>
        <p:nvSpPr>
          <p:cNvPr id="130051" name="Rectangle 3"/>
          <p:cNvSpPr>
            <a:spLocks noGrp="1" noChangeArrowheads="1"/>
          </p:cNvSpPr>
          <p:nvPr>
            <p:ph type="body" idx="1"/>
          </p:nvPr>
        </p:nvSpPr>
        <p:spPr/>
        <p:txBody>
          <a:bodyPr/>
          <a:lstStyle/>
          <a:p>
            <a:r>
              <a:rPr lang="en-US" sz="2800"/>
              <a:t>All policies have assumptions</a:t>
            </a:r>
          </a:p>
          <a:p>
            <a:r>
              <a:rPr lang="en-US" sz="2800"/>
              <a:t>Typically something is trusted:</a:t>
            </a:r>
          </a:p>
          <a:p>
            <a:pPr lvl="1"/>
            <a:r>
              <a:rPr lang="en-US" sz="2400"/>
              <a:t>Hardware will faithfully execute the program</a:t>
            </a:r>
          </a:p>
          <a:p>
            <a:pPr lvl="1"/>
            <a:r>
              <a:rPr lang="en-US" sz="2400"/>
              <a:t>Patch is uncorrupted from vendor</a:t>
            </a:r>
          </a:p>
          <a:p>
            <a:pPr lvl="1"/>
            <a:r>
              <a:rPr lang="en-US" sz="2400"/>
              <a:t>Vendor tested patch appropriately</a:t>
            </a:r>
          </a:p>
          <a:p>
            <a:pPr lvl="1"/>
            <a:r>
              <a:rPr lang="en-US" sz="2400"/>
              <a:t>Vendor’s environment similar to system being patched</a:t>
            </a:r>
          </a:p>
          <a:p>
            <a:pPr lvl="1"/>
            <a:r>
              <a:rPr lang="en-US" sz="2400"/>
              <a:t>Patch is installed correctly</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32098" name="Rectangle 2"/>
          <p:cNvSpPr>
            <a:spLocks noGrp="1" noChangeArrowheads="1"/>
          </p:cNvSpPr>
          <p:nvPr>
            <p:ph type="title"/>
          </p:nvPr>
        </p:nvSpPr>
        <p:spPr/>
        <p:txBody>
          <a:bodyPr/>
          <a:lstStyle/>
          <a:p>
            <a:r>
              <a:rPr lang="en-US"/>
              <a:t>Trust</a:t>
            </a:r>
          </a:p>
        </p:txBody>
      </p:sp>
      <p:sp>
        <p:nvSpPr>
          <p:cNvPr id="132099" name="Rectangle 3"/>
          <p:cNvSpPr>
            <a:spLocks noGrp="1" noChangeArrowheads="1"/>
          </p:cNvSpPr>
          <p:nvPr>
            <p:ph type="body" idx="1"/>
          </p:nvPr>
        </p:nvSpPr>
        <p:spPr/>
        <p:txBody>
          <a:bodyPr/>
          <a:lstStyle/>
          <a:p>
            <a:r>
              <a:rPr lang="en-US"/>
              <a:t>What are some assumptions of</a:t>
            </a:r>
          </a:p>
          <a:p>
            <a:pPr lvl="1"/>
            <a:r>
              <a:rPr lang="en-US"/>
              <a:t> the PSU AUP?  </a:t>
            </a:r>
          </a:p>
          <a:p>
            <a:pPr lvl="1"/>
            <a:r>
              <a:rPr lang="en-US"/>
              <a:t>The sans password policy?</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49506" name="Rectangle 2"/>
          <p:cNvSpPr>
            <a:spLocks noGrp="1" noChangeArrowheads="1"/>
          </p:cNvSpPr>
          <p:nvPr>
            <p:ph type="title"/>
          </p:nvPr>
        </p:nvSpPr>
        <p:spPr/>
        <p:txBody>
          <a:bodyPr/>
          <a:lstStyle/>
          <a:p>
            <a:r>
              <a:rPr lang="en-US"/>
              <a:t>Conclusions</a:t>
            </a:r>
          </a:p>
        </p:txBody>
      </p:sp>
      <p:sp>
        <p:nvSpPr>
          <p:cNvPr id="149507" name="Rectangle 3"/>
          <p:cNvSpPr>
            <a:spLocks noGrp="1" noChangeArrowheads="1"/>
          </p:cNvSpPr>
          <p:nvPr>
            <p:ph type="body" idx="1"/>
          </p:nvPr>
        </p:nvSpPr>
        <p:spPr/>
        <p:txBody>
          <a:bodyPr/>
          <a:lstStyle/>
          <a:p>
            <a:pPr>
              <a:lnSpc>
                <a:spcPct val="90000"/>
              </a:lnSpc>
            </a:pPr>
            <a:r>
              <a:rPr lang="en-US" sz="2800"/>
              <a:t>Policy declares security goal</a:t>
            </a:r>
          </a:p>
          <a:p>
            <a:pPr>
              <a:lnSpc>
                <a:spcPct val="90000"/>
              </a:lnSpc>
            </a:pPr>
            <a:r>
              <a:rPr lang="en-US" sz="2800"/>
              <a:t>Policy can be understood in terms of security components:</a:t>
            </a:r>
          </a:p>
          <a:p>
            <a:pPr lvl="1">
              <a:lnSpc>
                <a:spcPct val="90000"/>
              </a:lnSpc>
            </a:pPr>
            <a:r>
              <a:rPr lang="en-US" sz="2400"/>
              <a:t>Confidentiality</a:t>
            </a:r>
          </a:p>
          <a:p>
            <a:pPr lvl="1">
              <a:lnSpc>
                <a:spcPct val="90000"/>
              </a:lnSpc>
            </a:pPr>
            <a:r>
              <a:rPr lang="en-US" sz="2400"/>
              <a:t>Integrity</a:t>
            </a:r>
          </a:p>
          <a:p>
            <a:pPr lvl="1">
              <a:lnSpc>
                <a:spcPct val="90000"/>
              </a:lnSpc>
            </a:pPr>
            <a:r>
              <a:rPr lang="en-US" sz="2400"/>
              <a:t>Availability</a:t>
            </a:r>
          </a:p>
          <a:p>
            <a:pPr>
              <a:lnSpc>
                <a:spcPct val="90000"/>
              </a:lnSpc>
            </a:pPr>
            <a:r>
              <a:rPr lang="en-US" sz="2800"/>
              <a:t>Policy is based on assumptions about the environment</a:t>
            </a:r>
          </a:p>
          <a:p>
            <a:pPr>
              <a:lnSpc>
                <a:spcPct val="90000"/>
              </a:lnSpc>
            </a:pPr>
            <a:r>
              <a:rPr lang="en-US" sz="2800"/>
              <a:t>It is critical to understand what entitie the policy “trusts”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11:05</a:t>
            </a:fld>
            <a:endParaRPr lang="en-US"/>
          </a:p>
        </p:txBody>
      </p:sp>
      <p:sp>
        <p:nvSpPr>
          <p:cNvPr id="151554" name="Rectangle 2"/>
          <p:cNvSpPr>
            <a:spLocks noGrp="1" noChangeArrowheads="1"/>
          </p:cNvSpPr>
          <p:nvPr>
            <p:ph type="title"/>
          </p:nvPr>
        </p:nvSpPr>
        <p:spPr/>
        <p:txBody>
          <a:bodyPr/>
          <a:lstStyle/>
          <a:p>
            <a:r>
              <a:rPr lang="en-US" dirty="0" smtClean="0"/>
              <a:t>BLP take 2</a:t>
            </a:r>
            <a:endParaRPr lang="en-US" dirty="0"/>
          </a:p>
        </p:txBody>
      </p:sp>
      <p:sp>
        <p:nvSpPr>
          <p:cNvPr id="151555" name="Rectangle 3"/>
          <p:cNvSpPr>
            <a:spLocks noGrp="1" noChangeArrowheads="1"/>
          </p:cNvSpPr>
          <p:nvPr>
            <p:ph type="body" idx="1"/>
          </p:nvPr>
        </p:nvSpPr>
        <p:spPr/>
        <p:txBody>
          <a:bodyPr/>
          <a:lstStyle/>
          <a:p>
            <a:pPr>
              <a:lnSpc>
                <a:spcPct val="90000"/>
              </a:lnSpc>
            </a:pPr>
            <a:r>
              <a:rPr lang="en-US" sz="2800" dirty="0"/>
              <a:t>Bell-</a:t>
            </a:r>
            <a:r>
              <a:rPr lang="en-US" sz="2800" dirty="0" err="1"/>
              <a:t>LaPadula</a:t>
            </a:r>
            <a:r>
              <a:rPr lang="en-US" sz="2800" dirty="0"/>
              <a:t> Model</a:t>
            </a:r>
          </a:p>
          <a:p>
            <a:pPr lvl="1">
              <a:lnSpc>
                <a:spcPct val="90000"/>
              </a:lnSpc>
            </a:pPr>
            <a:r>
              <a:rPr lang="en-US" sz="2400" dirty="0"/>
              <a:t>Military style classification of information</a:t>
            </a:r>
          </a:p>
          <a:p>
            <a:pPr lvl="1">
              <a:lnSpc>
                <a:spcPct val="90000"/>
              </a:lnSpc>
            </a:pPr>
            <a:r>
              <a:rPr lang="en-US" sz="2400" dirty="0"/>
              <a:t>Confidentiality</a:t>
            </a:r>
          </a:p>
          <a:p>
            <a:pPr lvl="1">
              <a:lnSpc>
                <a:spcPct val="90000"/>
              </a:lnSpc>
            </a:pPr>
            <a:r>
              <a:rPr lang="en-US" sz="2400" dirty="0"/>
              <a:t>Reading:  </a:t>
            </a:r>
          </a:p>
          <a:p>
            <a:pPr lvl="2">
              <a:lnSpc>
                <a:spcPct val="90000"/>
              </a:lnSpc>
            </a:pPr>
            <a:r>
              <a:rPr lang="en-US" sz="2000" dirty="0"/>
              <a:t>Bell retrospective</a:t>
            </a:r>
            <a:endParaRPr lang="en-US" sz="2000" dirty="0" smtClean="0"/>
          </a:p>
          <a:p>
            <a:pPr lvl="2">
              <a:lnSpc>
                <a:spcPct val="90000"/>
              </a:lnSpc>
            </a:pPr>
            <a:r>
              <a:rPr lang="en-US" sz="2000" dirty="0" smtClean="0"/>
              <a:t>RA</a:t>
            </a:r>
            <a:r>
              <a:rPr lang="en-US" sz="2000" dirty="0"/>
              <a:t>:  Chapter </a:t>
            </a:r>
            <a:r>
              <a:rPr lang="en-US" sz="2000" dirty="0" smtClean="0"/>
              <a:t>8 </a:t>
            </a:r>
          </a:p>
          <a:p>
            <a:pPr>
              <a:lnSpc>
                <a:spcPct val="90000"/>
              </a:lnSpc>
            </a:pPr>
            <a:r>
              <a:rPr lang="en-US" sz="2800" dirty="0"/>
              <a:t>Background</a:t>
            </a:r>
          </a:p>
          <a:p>
            <a:pPr lvl="1">
              <a:lnSpc>
                <a:spcPct val="90000"/>
              </a:lnSpc>
            </a:pPr>
            <a:r>
              <a:rPr lang="en-US" sz="2400" dirty="0"/>
              <a:t>What is a </a:t>
            </a:r>
            <a:r>
              <a:rPr lang="en-US" sz="2400"/>
              <a:t>lattice</a:t>
            </a:r>
            <a:r>
              <a:rPr lang="en-US" sz="2400" smtClean="0"/>
              <a:t>?</a:t>
            </a:r>
            <a:endParaRPr lang="en-US"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243714" name="Rectangle 2"/>
          <p:cNvSpPr>
            <a:spLocks noGrp="1" noChangeArrowheads="1"/>
          </p:cNvSpPr>
          <p:nvPr>
            <p:ph type="title"/>
          </p:nvPr>
        </p:nvSpPr>
        <p:spPr/>
        <p:txBody>
          <a:bodyPr/>
          <a:lstStyle/>
          <a:p>
            <a:r>
              <a:rPr lang="en-US"/>
              <a:t>Bell Retrospective</a:t>
            </a:r>
          </a:p>
        </p:txBody>
      </p:sp>
      <p:sp>
        <p:nvSpPr>
          <p:cNvPr id="243715" name="Rectangle 3"/>
          <p:cNvSpPr>
            <a:spLocks noGrp="1" noChangeArrowheads="1"/>
          </p:cNvSpPr>
          <p:nvPr>
            <p:ph type="body" idx="1"/>
          </p:nvPr>
        </p:nvSpPr>
        <p:spPr/>
        <p:txBody>
          <a:bodyPr/>
          <a:lstStyle/>
          <a:p>
            <a:r>
              <a:rPr lang="en-US"/>
              <a:t>Note:  This presentation and Bishop largely follow “unified exposition”</a:t>
            </a:r>
          </a:p>
          <a:p>
            <a:r>
              <a:rPr lang="en-US"/>
              <a:t>How did the *-property evolve?</a:t>
            </a:r>
          </a:p>
          <a:p>
            <a:r>
              <a:rPr lang="en-US"/>
              <a:t>Where did current security level come from?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12994" name="Rectangle 2"/>
          <p:cNvSpPr>
            <a:spLocks noGrp="1" noChangeArrowheads="1"/>
          </p:cNvSpPr>
          <p:nvPr>
            <p:ph type="title"/>
          </p:nvPr>
        </p:nvSpPr>
        <p:spPr/>
        <p:txBody>
          <a:bodyPr/>
          <a:lstStyle/>
          <a:p>
            <a:r>
              <a:rPr lang="en-US"/>
              <a:t>Cold War Computing</a:t>
            </a:r>
          </a:p>
        </p:txBody>
      </p:sp>
      <p:sp>
        <p:nvSpPr>
          <p:cNvPr id="212995" name="Rectangle 3"/>
          <p:cNvSpPr>
            <a:spLocks noGrp="1" noChangeArrowheads="1"/>
          </p:cNvSpPr>
          <p:nvPr>
            <p:ph type="body" idx="1"/>
          </p:nvPr>
        </p:nvSpPr>
        <p:spPr/>
        <p:txBody>
          <a:bodyPr/>
          <a:lstStyle/>
          <a:p>
            <a:r>
              <a:rPr lang="en-US"/>
              <a:t>The cold war relied on aircraft capable of dropping nuclear bombs</a:t>
            </a:r>
          </a:p>
          <a:p>
            <a:r>
              <a:rPr lang="en-US"/>
              <a:t>Aircraft need to know about weather</a:t>
            </a:r>
          </a:p>
          <a:p>
            <a:r>
              <a:rPr lang="en-US"/>
              <a:t>Global weather prediction was one of the most important computational tasks in the cold war</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245762" name="Rectangle 2"/>
          <p:cNvSpPr>
            <a:spLocks noGrp="1" noChangeArrowheads="1"/>
          </p:cNvSpPr>
          <p:nvPr>
            <p:ph type="title"/>
          </p:nvPr>
        </p:nvSpPr>
        <p:spPr/>
        <p:txBody>
          <a:bodyPr/>
          <a:lstStyle/>
          <a:p>
            <a:r>
              <a:rPr lang="en-US"/>
              <a:t>Bell Discussion</a:t>
            </a:r>
          </a:p>
        </p:txBody>
      </p:sp>
      <p:sp>
        <p:nvSpPr>
          <p:cNvPr id="245763" name="Rectangle 3"/>
          <p:cNvSpPr>
            <a:spLocks noGrp="1" noChangeArrowheads="1"/>
          </p:cNvSpPr>
          <p:nvPr>
            <p:ph type="body" idx="1"/>
          </p:nvPr>
        </p:nvSpPr>
        <p:spPr/>
        <p:txBody>
          <a:bodyPr/>
          <a:lstStyle/>
          <a:p>
            <a:pPr>
              <a:lnSpc>
                <a:spcPct val="90000"/>
              </a:lnSpc>
            </a:pPr>
            <a:r>
              <a:rPr lang="en-US"/>
              <a:t>What was the motivating example of a “trusted subject”</a:t>
            </a:r>
          </a:p>
          <a:p>
            <a:pPr lvl="1">
              <a:lnSpc>
                <a:spcPct val="90000"/>
              </a:lnSpc>
            </a:pPr>
            <a:r>
              <a:rPr lang="en-US"/>
              <a:t>Explain the concept</a:t>
            </a:r>
          </a:p>
          <a:p>
            <a:pPr lvl="1">
              <a:lnSpc>
                <a:spcPct val="90000"/>
              </a:lnSpc>
            </a:pPr>
            <a:r>
              <a:rPr lang="en-US"/>
              <a:t>How must the BLP model be adapted?</a:t>
            </a:r>
          </a:p>
          <a:p>
            <a:pPr>
              <a:lnSpc>
                <a:spcPct val="90000"/>
              </a:lnSpc>
            </a:pPr>
            <a:r>
              <a:rPr lang="en-US"/>
              <a:t>Bell’s paper changes mode in Section 5</a:t>
            </a:r>
          </a:p>
          <a:p>
            <a:pPr lvl="1">
              <a:lnSpc>
                <a:spcPct val="90000"/>
              </a:lnSpc>
            </a:pPr>
            <a:r>
              <a:rPr lang="en-US"/>
              <a:t>transitions from description of BLP to reflections on impact</a:t>
            </a:r>
          </a:p>
          <a:p>
            <a:pPr lvl="1">
              <a:lnSpc>
                <a:spcPct val="90000"/>
              </a:lnSpc>
            </a:pPr>
            <a:r>
              <a:rPr lang="en-US"/>
              <a:t>Will return to these topics periodically</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247810" name="Rectangle 2"/>
          <p:cNvSpPr>
            <a:spLocks noGrp="1" noChangeArrowheads="1"/>
          </p:cNvSpPr>
          <p:nvPr>
            <p:ph type="title"/>
          </p:nvPr>
        </p:nvSpPr>
        <p:spPr/>
        <p:txBody>
          <a:bodyPr/>
          <a:lstStyle/>
          <a:p>
            <a:r>
              <a:rPr lang="en-US"/>
              <a:t>Systems Built on BLP</a:t>
            </a:r>
          </a:p>
        </p:txBody>
      </p:sp>
      <p:sp>
        <p:nvSpPr>
          <p:cNvPr id="247811" name="Rectangle 3"/>
          <p:cNvSpPr>
            <a:spLocks noGrp="1" noChangeArrowheads="1"/>
          </p:cNvSpPr>
          <p:nvPr>
            <p:ph type="body" idx="1"/>
          </p:nvPr>
        </p:nvSpPr>
        <p:spPr/>
        <p:txBody>
          <a:bodyPr/>
          <a:lstStyle/>
          <a:p>
            <a:pPr>
              <a:lnSpc>
                <a:spcPct val="90000"/>
              </a:lnSpc>
            </a:pPr>
            <a:r>
              <a:rPr lang="en-US"/>
              <a:t>BLP was a simple model</a:t>
            </a:r>
          </a:p>
          <a:p>
            <a:pPr>
              <a:lnSpc>
                <a:spcPct val="90000"/>
              </a:lnSpc>
            </a:pPr>
            <a:r>
              <a:rPr lang="en-US"/>
              <a:t>Intent was that it could be enforced by simple mechanisms</a:t>
            </a:r>
          </a:p>
          <a:p>
            <a:pPr>
              <a:lnSpc>
                <a:spcPct val="90000"/>
              </a:lnSpc>
            </a:pPr>
            <a:r>
              <a:rPr lang="en-US"/>
              <a:t>File system access control was the obvious choice</a:t>
            </a:r>
          </a:p>
          <a:p>
            <a:pPr>
              <a:lnSpc>
                <a:spcPct val="90000"/>
              </a:lnSpc>
            </a:pPr>
            <a:r>
              <a:rPr lang="en-US"/>
              <a:t>Multics implemented BLP</a:t>
            </a:r>
          </a:p>
          <a:p>
            <a:pPr>
              <a:lnSpc>
                <a:spcPct val="90000"/>
              </a:lnSpc>
            </a:pPr>
            <a:r>
              <a:rPr lang="en-US"/>
              <a:t>Unix inherited its discretionary AC from Multics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249858" name="Rectangle 2"/>
          <p:cNvSpPr>
            <a:spLocks noGrp="1" noChangeArrowheads="1"/>
          </p:cNvSpPr>
          <p:nvPr>
            <p:ph type="title"/>
          </p:nvPr>
        </p:nvSpPr>
        <p:spPr/>
        <p:txBody>
          <a:bodyPr/>
          <a:lstStyle/>
          <a:p>
            <a:r>
              <a:rPr lang="en-US"/>
              <a:t>BLP in action</a:t>
            </a:r>
          </a:p>
        </p:txBody>
      </p:sp>
      <p:sp>
        <p:nvSpPr>
          <p:cNvPr id="249859" name="Rectangle 3"/>
          <p:cNvSpPr>
            <a:spLocks noGrp="1" noChangeArrowheads="1"/>
          </p:cNvSpPr>
          <p:nvPr>
            <p:ph type="body" idx="1"/>
          </p:nvPr>
        </p:nvSpPr>
        <p:spPr/>
        <p:txBody>
          <a:bodyPr/>
          <a:lstStyle/>
          <a:p>
            <a:r>
              <a:rPr lang="en-US"/>
              <a:t>Bishop describes Data General B2 UNIX system in detail</a:t>
            </a:r>
          </a:p>
          <a:p>
            <a:pPr lvl="1"/>
            <a:r>
              <a:rPr lang="en-US"/>
              <a:t>Treatment addresses:</a:t>
            </a:r>
          </a:p>
          <a:p>
            <a:pPr lvl="2"/>
            <a:r>
              <a:rPr lang="en-US"/>
              <a:t>Explicit and implicit labeling (applied to removable media)</a:t>
            </a:r>
          </a:p>
          <a:p>
            <a:pPr lvl="2"/>
            <a:r>
              <a:rPr lang="en-US"/>
              <a:t>Multilevel directory management</a:t>
            </a:r>
          </a:p>
          <a:p>
            <a:pPr lvl="3"/>
            <a:r>
              <a:rPr lang="en-US"/>
              <a:t>Consider challenges of a multilevel /tmp with traditional UNIX compilation tools</a:t>
            </a:r>
          </a:p>
          <a:p>
            <a:pPr lvl="2"/>
            <a:r>
              <a:rPr lang="en-US"/>
              <a:t>MAC Regions (intervals of levels)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2"/>
          <p:cNvSpPr>
            <a:spLocks noGrp="1"/>
          </p:cNvSpPr>
          <p:nvPr>
            <p:ph type="dt" sz="half" idx="10"/>
          </p:nvPr>
        </p:nvSpPr>
        <p:spPr/>
        <p:txBody>
          <a:bodyPr/>
          <a:lstStyle/>
          <a:p>
            <a:fld id="{7943EF8C-95B1-1647-955E-D74FD6318F33}" type="datetime8">
              <a:rPr lang="en-US"/>
              <a:pPr/>
              <a:t>10/11/10 14:10</a:t>
            </a:fld>
            <a:endParaRPr lang="en-US"/>
          </a:p>
        </p:txBody>
      </p:sp>
      <p:sp>
        <p:nvSpPr>
          <p:cNvPr id="251906" name="Rectangle 2"/>
          <p:cNvSpPr>
            <a:spLocks noGrp="1" noChangeArrowheads="1"/>
          </p:cNvSpPr>
          <p:nvPr>
            <p:ph type="title"/>
          </p:nvPr>
        </p:nvSpPr>
        <p:spPr/>
        <p:txBody>
          <a:bodyPr/>
          <a:lstStyle/>
          <a:p>
            <a:r>
              <a:rPr lang="en-US"/>
              <a:t>MAC Regions</a:t>
            </a:r>
          </a:p>
        </p:txBody>
      </p:sp>
      <p:pic>
        <p:nvPicPr>
          <p:cNvPr id="251907" name="Picture 3"/>
          <p:cNvPicPr>
            <a:picLocks noChangeAspect="1"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685800" y="2057400"/>
            <a:ext cx="7772400" cy="3367088"/>
          </a:xfrm>
          <a:prstGeom prst="rect">
            <a:avLst/>
          </a:prstGeom>
          <a:noFill/>
          <a:ln w="9525">
            <a:noFill/>
            <a:miter lim="800000"/>
            <a:headEnd/>
            <a:tailEnd/>
          </a:ln>
          <a:effectLst/>
        </p:spPr>
      </p:pic>
      <p:sp>
        <p:nvSpPr>
          <p:cNvPr id="251908" name="Text Box 4"/>
          <p:cNvSpPr txBox="1">
            <a:spLocks noChangeArrowheads="1"/>
          </p:cNvSpPr>
          <p:nvPr/>
        </p:nvSpPr>
        <p:spPr bwMode="auto">
          <a:xfrm>
            <a:off x="685800" y="5410200"/>
            <a:ext cx="7616825" cy="822325"/>
          </a:xfrm>
          <a:prstGeom prst="rect">
            <a:avLst/>
          </a:prstGeom>
          <a:noFill/>
          <a:ln w="9525">
            <a:noFill/>
            <a:miter lim="800000"/>
            <a:headEnd/>
            <a:tailEnd/>
          </a:ln>
          <a:effectLst/>
        </p:spPr>
        <p:txBody>
          <a:bodyPr wrap="none">
            <a:prstTxWarp prst="textNoShape">
              <a:avLst/>
            </a:prstTxWarp>
            <a:spAutoFit/>
          </a:bodyPr>
          <a:lstStyle/>
          <a:p>
            <a:r>
              <a:rPr lang="en-US"/>
              <a:t>IMPL_HI is “maximum” (least upper bound) of all levels</a:t>
            </a:r>
          </a:p>
          <a:p>
            <a:r>
              <a:rPr lang="en-US"/>
              <a:t>IMPL_LO is “minimum” (greatest lower bound) of all levels</a:t>
            </a:r>
          </a:p>
        </p:txBody>
      </p:sp>
      <p:sp>
        <p:nvSpPr>
          <p:cNvPr id="251909" name="Text Box 5"/>
          <p:cNvSpPr txBox="1">
            <a:spLocks noChangeArrowheads="1"/>
          </p:cNvSpPr>
          <p:nvPr/>
        </p:nvSpPr>
        <p:spPr bwMode="auto">
          <a:xfrm>
            <a:off x="3048000" y="6248400"/>
            <a:ext cx="4419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Slide from Bishop “05.ppt”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156674" name="Rectangle 2"/>
          <p:cNvSpPr>
            <a:spLocks noGrp="1" noChangeArrowheads="1"/>
          </p:cNvSpPr>
          <p:nvPr>
            <p:ph type="title"/>
          </p:nvPr>
        </p:nvSpPr>
        <p:spPr/>
        <p:txBody>
          <a:bodyPr/>
          <a:lstStyle/>
          <a:p>
            <a:r>
              <a:rPr lang="en-US"/>
              <a:t>Discussion</a:t>
            </a:r>
          </a:p>
        </p:txBody>
      </p:sp>
      <p:sp>
        <p:nvSpPr>
          <p:cNvPr id="156675" name="Rectangle 3"/>
          <p:cNvSpPr>
            <a:spLocks noGrp="1" noChangeArrowheads="1"/>
          </p:cNvSpPr>
          <p:nvPr>
            <p:ph type="body" idx="1"/>
          </p:nvPr>
        </p:nvSpPr>
        <p:spPr/>
        <p:txBody>
          <a:bodyPr/>
          <a:lstStyle/>
          <a:p>
            <a:r>
              <a:rPr lang="en-US"/>
              <a:t>When would you choose to apply a model this restrictive?</a:t>
            </a: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165890" name="Rectangle 2"/>
          <p:cNvSpPr>
            <a:spLocks noGrp="1" noChangeArrowheads="1"/>
          </p:cNvSpPr>
          <p:nvPr>
            <p:ph type="title"/>
          </p:nvPr>
        </p:nvSpPr>
        <p:spPr/>
        <p:txBody>
          <a:bodyPr/>
          <a:lstStyle/>
          <a:p>
            <a:r>
              <a:rPr lang="en-US"/>
              <a:t>Criticisms of Bell LaPadula</a:t>
            </a:r>
          </a:p>
        </p:txBody>
      </p:sp>
      <p:sp>
        <p:nvSpPr>
          <p:cNvPr id="165891" name="Rectangle 3"/>
          <p:cNvSpPr>
            <a:spLocks noGrp="1" noChangeArrowheads="1"/>
          </p:cNvSpPr>
          <p:nvPr>
            <p:ph type="body" idx="1"/>
          </p:nvPr>
        </p:nvSpPr>
        <p:spPr/>
        <p:txBody>
          <a:bodyPr/>
          <a:lstStyle/>
          <a:p>
            <a:r>
              <a:rPr lang="en-US"/>
              <a:t>BLP is straightforward, supports formal analysis</a:t>
            </a:r>
          </a:p>
          <a:p>
            <a:r>
              <a:rPr lang="en-US"/>
              <a:t>Is it enough?</a:t>
            </a:r>
          </a:p>
          <a:p>
            <a:r>
              <a:rPr lang="en-US"/>
              <a:t>McLean wrote a critical paper asserting BLP rules were insufficient</a:t>
            </a: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167938" name="Rectangle 2"/>
          <p:cNvSpPr>
            <a:spLocks noGrp="1" noChangeArrowheads="1"/>
          </p:cNvSpPr>
          <p:nvPr>
            <p:ph type="title"/>
          </p:nvPr>
        </p:nvSpPr>
        <p:spPr/>
        <p:txBody>
          <a:bodyPr/>
          <a:lstStyle/>
          <a:p>
            <a:r>
              <a:rPr lang="en-US"/>
              <a:t>McLean’s System Z</a:t>
            </a:r>
          </a:p>
        </p:txBody>
      </p:sp>
      <p:sp>
        <p:nvSpPr>
          <p:cNvPr id="167939" name="Rectangle 3"/>
          <p:cNvSpPr>
            <a:spLocks noGrp="1" noChangeArrowheads="1"/>
          </p:cNvSpPr>
          <p:nvPr>
            <p:ph type="body" idx="1"/>
          </p:nvPr>
        </p:nvSpPr>
        <p:spPr/>
        <p:txBody>
          <a:bodyPr/>
          <a:lstStyle/>
          <a:p>
            <a:r>
              <a:rPr lang="en-US" sz="2800"/>
              <a:t>Proposed System Z = BLP + (request for downgrade)</a:t>
            </a:r>
          </a:p>
          <a:p>
            <a:r>
              <a:rPr lang="en-US" sz="2800"/>
              <a:t>User L gets file H by first requesting that H be downgraded to L and then doing a legal BLP read</a:t>
            </a:r>
          </a:p>
          <a:p>
            <a:r>
              <a:rPr lang="en-US" sz="2800"/>
              <a:t>Proposed fix:  tranquility</a:t>
            </a:r>
          </a:p>
          <a:p>
            <a:pPr lvl="1"/>
            <a:r>
              <a:rPr lang="en-US" sz="2400"/>
              <a:t>Strong:  Labels never change during operation</a:t>
            </a:r>
          </a:p>
          <a:p>
            <a:pPr lvl="1"/>
            <a:r>
              <a:rPr lang="en-US" sz="2400"/>
              <a:t>Weak:  Labels never change in a manner that would violate a defined policy</a:t>
            </a: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171010" name="Rectangle 2"/>
          <p:cNvSpPr>
            <a:spLocks noGrp="1" noChangeArrowheads="1"/>
          </p:cNvSpPr>
          <p:nvPr>
            <p:ph type="title"/>
          </p:nvPr>
        </p:nvSpPr>
        <p:spPr/>
        <p:txBody>
          <a:bodyPr/>
          <a:lstStyle/>
          <a:p>
            <a:r>
              <a:rPr lang="en-US"/>
              <a:t>Alternatives</a:t>
            </a:r>
          </a:p>
        </p:txBody>
      </p:sp>
      <p:sp>
        <p:nvSpPr>
          <p:cNvPr id="171011" name="Rectangle 3"/>
          <p:cNvSpPr>
            <a:spLocks noGrp="1" noChangeArrowheads="1"/>
          </p:cNvSpPr>
          <p:nvPr>
            <p:ph type="body" idx="1"/>
          </p:nvPr>
        </p:nvSpPr>
        <p:spPr/>
        <p:txBody>
          <a:bodyPr/>
          <a:lstStyle/>
          <a:p>
            <a:r>
              <a:rPr lang="en-US" sz="2800"/>
              <a:t>Goguen &amp; Meseguer, 1982:  Noninterference</a:t>
            </a:r>
          </a:p>
          <a:p>
            <a:pPr lvl="1"/>
            <a:r>
              <a:rPr lang="en-US" sz="2400"/>
              <a:t>Model computation as event systems</a:t>
            </a:r>
          </a:p>
          <a:p>
            <a:pPr lvl="1"/>
            <a:r>
              <a:rPr lang="en-US" sz="2400"/>
              <a:t>Interleaved or concurrent computation can produce interleaved traces</a:t>
            </a:r>
          </a:p>
          <a:p>
            <a:pPr lvl="1"/>
            <a:r>
              <a:rPr lang="en-US" sz="2400"/>
              <a:t>High actions have no effect on low actions</a:t>
            </a:r>
          </a:p>
          <a:p>
            <a:pPr lvl="2"/>
            <a:r>
              <a:rPr lang="en-US" sz="2000"/>
              <a:t>The trace of a “low trace” of a system is the same for all “high processes” that are added to the mix</a:t>
            </a:r>
          </a:p>
          <a:p>
            <a:pPr lvl="1"/>
            <a:r>
              <a:rPr lang="en-US" sz="2400"/>
              <a:t>Problem:  Needs deterministic traces; does not scale to distributed systems</a:t>
            </a: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173058" name="Rectangle 2"/>
          <p:cNvSpPr>
            <a:spLocks noGrp="1" noChangeArrowheads="1"/>
          </p:cNvSpPr>
          <p:nvPr>
            <p:ph type="title"/>
          </p:nvPr>
        </p:nvSpPr>
        <p:spPr/>
        <p:txBody>
          <a:bodyPr/>
          <a:lstStyle/>
          <a:p>
            <a:r>
              <a:rPr lang="en-US"/>
              <a:t>Nondeducibility</a:t>
            </a:r>
          </a:p>
        </p:txBody>
      </p:sp>
      <p:sp>
        <p:nvSpPr>
          <p:cNvPr id="173059" name="Rectangle 3"/>
          <p:cNvSpPr>
            <a:spLocks noGrp="1" noChangeArrowheads="1"/>
          </p:cNvSpPr>
          <p:nvPr>
            <p:ph type="body" idx="1"/>
          </p:nvPr>
        </p:nvSpPr>
        <p:spPr/>
        <p:txBody>
          <a:bodyPr/>
          <a:lstStyle/>
          <a:p>
            <a:r>
              <a:rPr lang="en-US"/>
              <a:t>Sutherland, 1986.</a:t>
            </a:r>
          </a:p>
          <a:p>
            <a:pPr lvl="1"/>
            <a:r>
              <a:rPr lang="en-US"/>
              <a:t>Low can not deduce anything about high with 100% certainty</a:t>
            </a:r>
          </a:p>
          <a:p>
            <a:pPr lvl="1"/>
            <a:r>
              <a:rPr lang="en-US"/>
              <a:t>Historically important, hopelessly weak</a:t>
            </a:r>
          </a:p>
          <a:p>
            <a:pPr lvl="1"/>
            <a:r>
              <a:rPr lang="en-US"/>
              <a:t>Addressed issue of nondeterminism in distributed systems</a:t>
            </a: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175106" name="Rectangle 2"/>
          <p:cNvSpPr>
            <a:spLocks noGrp="1" noChangeArrowheads="1"/>
          </p:cNvSpPr>
          <p:nvPr>
            <p:ph type="title"/>
          </p:nvPr>
        </p:nvSpPr>
        <p:spPr/>
        <p:txBody>
          <a:bodyPr/>
          <a:lstStyle/>
          <a:p>
            <a:r>
              <a:rPr lang="en-US"/>
              <a:t>Intranstitive non-interference</a:t>
            </a:r>
          </a:p>
        </p:txBody>
      </p:sp>
      <p:sp>
        <p:nvSpPr>
          <p:cNvPr id="175107" name="Rectangle 3"/>
          <p:cNvSpPr>
            <a:spLocks noGrp="1" noChangeArrowheads="1"/>
          </p:cNvSpPr>
          <p:nvPr>
            <p:ph type="body" idx="1"/>
          </p:nvPr>
        </p:nvSpPr>
        <p:spPr/>
        <p:txBody>
          <a:bodyPr/>
          <a:lstStyle/>
          <a:p>
            <a:r>
              <a:rPr lang="en-US"/>
              <a:t>Rushby, 1992</a:t>
            </a:r>
          </a:p>
          <a:p>
            <a:pPr lvl="1"/>
            <a:r>
              <a:rPr lang="en-US"/>
              <a:t>Updates Goguen &amp; Meseguer to deal with the reality that some communication may be authorized (e.g. High can interefere with low if it is mediated by crypto)</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15042" name="Rectangle 2"/>
          <p:cNvSpPr>
            <a:spLocks noGrp="1" noChangeArrowheads="1"/>
          </p:cNvSpPr>
          <p:nvPr>
            <p:ph type="title"/>
          </p:nvPr>
        </p:nvSpPr>
        <p:spPr/>
        <p:txBody>
          <a:bodyPr/>
          <a:lstStyle/>
          <a:p>
            <a:r>
              <a:rPr lang="en-US"/>
              <a:t>Computers Communicate</a:t>
            </a:r>
          </a:p>
        </p:txBody>
      </p:sp>
      <p:sp>
        <p:nvSpPr>
          <p:cNvPr id="215043" name="Rectangle 3"/>
          <p:cNvSpPr>
            <a:spLocks noGrp="1" noChangeArrowheads="1"/>
          </p:cNvSpPr>
          <p:nvPr>
            <p:ph type="body" idx="1"/>
          </p:nvPr>
        </p:nvSpPr>
        <p:spPr/>
        <p:txBody>
          <a:bodyPr/>
          <a:lstStyle/>
          <a:p>
            <a:r>
              <a:rPr lang="en-US"/>
              <a:t>Weather prediction needs input from weather stations</a:t>
            </a:r>
          </a:p>
          <a:p>
            <a:r>
              <a:rPr lang="en-US"/>
              <a:t>The batch model of military computing had to be abandoned</a:t>
            </a:r>
          </a:p>
          <a:p>
            <a:r>
              <a:rPr lang="en-US"/>
              <a:t>The security perimeter of the weather prediction system was no longer the computer room</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699E61C-8AD4-704E-8542-A824EE8F69A6}" type="datetime8">
              <a:rPr lang="en-US"/>
              <a:pPr/>
              <a:t>10/11/10 14:10</a:t>
            </a:fld>
            <a:endParaRPr lang="en-US"/>
          </a:p>
        </p:txBody>
      </p:sp>
      <p:sp>
        <p:nvSpPr>
          <p:cNvPr id="269314" name="Rectangle 2"/>
          <p:cNvSpPr>
            <a:spLocks noGrp="1" noChangeArrowheads="1"/>
          </p:cNvSpPr>
          <p:nvPr>
            <p:ph type="title"/>
          </p:nvPr>
        </p:nvSpPr>
        <p:spPr>
          <a:xfrm>
            <a:off x="685800" y="228600"/>
            <a:ext cx="7772400" cy="1143000"/>
          </a:xfrm>
        </p:spPr>
        <p:txBody>
          <a:bodyPr/>
          <a:lstStyle/>
          <a:p>
            <a:r>
              <a:rPr lang="en-US"/>
              <a:t>Ross Anderson on MLS</a:t>
            </a:r>
          </a:p>
        </p:txBody>
      </p:sp>
      <p:sp>
        <p:nvSpPr>
          <p:cNvPr id="269315" name="Rectangle 3"/>
          <p:cNvSpPr>
            <a:spLocks noGrp="1" noChangeArrowheads="1"/>
          </p:cNvSpPr>
          <p:nvPr>
            <p:ph type="body" idx="1"/>
          </p:nvPr>
        </p:nvSpPr>
        <p:spPr>
          <a:xfrm>
            <a:off x="685800" y="1600200"/>
            <a:ext cx="7772400" cy="4114800"/>
          </a:xfrm>
        </p:spPr>
        <p:txBody>
          <a:bodyPr/>
          <a:lstStyle/>
          <a:p>
            <a:pPr>
              <a:lnSpc>
                <a:spcPct val="90000"/>
              </a:lnSpc>
              <a:buFontTx/>
              <a:buNone/>
            </a:pPr>
            <a:r>
              <a:rPr lang="en-US" sz="2800"/>
              <a:t>“… the contribution of the MLS model is not all positive.  There is a tactical problem, and a strategic one.</a:t>
            </a:r>
          </a:p>
          <a:p>
            <a:pPr>
              <a:lnSpc>
                <a:spcPct val="90000"/>
              </a:lnSpc>
              <a:buFontTx/>
              <a:buNone/>
            </a:pPr>
            <a:r>
              <a:rPr lang="en-US" sz="2800"/>
              <a:t>“The tactical problem is that the existence of trusted system components … has a strong tendency to displace critical thought. …</a:t>
            </a:r>
          </a:p>
          <a:p>
            <a:pPr>
              <a:lnSpc>
                <a:spcPct val="90000"/>
              </a:lnSpc>
              <a:buFontTx/>
              <a:buNone/>
            </a:pPr>
            <a:r>
              <a:rPr lang="en-US" sz="2800"/>
              <a:t>“… MLS systems, by making the classification process easier but controlled data sharing harder, actually impair operational effectiveness.”</a:t>
            </a:r>
          </a:p>
          <a:p>
            <a:pPr lvl="1">
              <a:lnSpc>
                <a:spcPct val="90000"/>
              </a:lnSpc>
              <a:buFontTx/>
              <a:buNone/>
            </a:pPr>
            <a:r>
              <a:rPr lang="en-US" sz="2400"/>
              <a:t>[Comments at end of 7.6 in first edition]</a:t>
            </a: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43EF8C-95B1-1647-955E-D74FD6318F33}" type="datetime8">
              <a:rPr lang="en-US"/>
              <a:pPr/>
              <a:t>10/11/10 14:10</a:t>
            </a:fld>
            <a:endParaRPr lang="en-US"/>
          </a:p>
        </p:txBody>
      </p:sp>
      <p:sp>
        <p:nvSpPr>
          <p:cNvPr id="160770" name="Rectangle 2"/>
          <p:cNvSpPr>
            <a:spLocks noGrp="1" noChangeArrowheads="1"/>
          </p:cNvSpPr>
          <p:nvPr>
            <p:ph type="title"/>
          </p:nvPr>
        </p:nvSpPr>
        <p:spPr/>
        <p:txBody>
          <a:bodyPr/>
          <a:lstStyle/>
          <a:p>
            <a:r>
              <a:rPr lang="en-US"/>
              <a:t>Looking forward</a:t>
            </a:r>
          </a:p>
        </p:txBody>
      </p:sp>
      <p:sp>
        <p:nvSpPr>
          <p:cNvPr id="160771" name="Rectangle 3"/>
          <p:cNvSpPr>
            <a:spLocks noGrp="1" noChangeArrowheads="1"/>
          </p:cNvSpPr>
          <p:nvPr>
            <p:ph type="body" idx="1"/>
          </p:nvPr>
        </p:nvSpPr>
        <p:spPr/>
        <p:txBody>
          <a:bodyPr/>
          <a:lstStyle/>
          <a:p>
            <a:r>
              <a:rPr lang="en-US" dirty="0" smtClean="0"/>
              <a:t>Integrity Policies</a:t>
            </a:r>
          </a:p>
          <a:p>
            <a:pPr lvl="2"/>
            <a:r>
              <a:rPr lang="en-US" dirty="0" smtClean="0"/>
              <a:t>Read:  Anderson Chapter 9, Brewer and Nash</a:t>
            </a:r>
          </a:p>
          <a:p>
            <a:pPr lvl="2"/>
            <a:r>
              <a:rPr lang="en-US" dirty="0" smtClean="0"/>
              <a:t>Expect significant revision of slides</a:t>
            </a:r>
          </a:p>
          <a:p>
            <a:pPr lvl="2"/>
            <a:r>
              <a:rPr lang="en-US" dirty="0" smtClean="0"/>
              <a:t>Topics will include </a:t>
            </a:r>
            <a:r>
              <a:rPr lang="en-US" dirty="0" err="1" smtClean="0"/>
              <a:t>Biba</a:t>
            </a:r>
            <a:r>
              <a:rPr lang="en-US" dirty="0" smtClean="0"/>
              <a:t> model (Chapter 8), BMA (Chapter 9), Chinese Wall (Chapter 9), and may include Inference problem (Chapter 9)</a:t>
            </a:r>
          </a:p>
          <a:p>
            <a:pPr lvl="1"/>
            <a:r>
              <a:rPr lang="en-US" dirty="0" smtClean="0"/>
              <a:t>Next + 1</a:t>
            </a:r>
          </a:p>
          <a:p>
            <a:pPr lvl="2"/>
            <a:r>
              <a:rPr lang="en-US" dirty="0" smtClean="0"/>
              <a:t>Read Anderson Chapter 10</a:t>
            </a:r>
          </a:p>
          <a:p>
            <a:pPr lvl="3"/>
            <a:r>
              <a:rPr lang="en-US" dirty="0" smtClean="0"/>
              <a:t>Clark-Wilson model</a:t>
            </a:r>
          </a:p>
          <a:p>
            <a:pPr lvl="3"/>
            <a:r>
              <a:rPr lang="en-US" dirty="0" smtClean="0"/>
              <a:t>May add additional reading on this?</a:t>
            </a:r>
          </a:p>
          <a:p>
            <a:pPr lvl="2"/>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16066" name="Rectangle 2"/>
          <p:cNvSpPr>
            <a:spLocks noGrp="1" noChangeArrowheads="1"/>
          </p:cNvSpPr>
          <p:nvPr>
            <p:ph type="title"/>
          </p:nvPr>
        </p:nvSpPr>
        <p:spPr/>
        <p:txBody>
          <a:bodyPr/>
          <a:lstStyle/>
          <a:p>
            <a:r>
              <a:rPr lang="en-US"/>
              <a:t>Practice beyond Policy</a:t>
            </a:r>
          </a:p>
        </p:txBody>
      </p:sp>
      <p:sp>
        <p:nvSpPr>
          <p:cNvPr id="216067" name="Rectangle 3"/>
          <p:cNvSpPr>
            <a:spLocks noGrp="1" noChangeArrowheads="1"/>
          </p:cNvSpPr>
          <p:nvPr>
            <p:ph type="body" idx="1"/>
          </p:nvPr>
        </p:nvSpPr>
        <p:spPr/>
        <p:txBody>
          <a:bodyPr/>
          <a:lstStyle/>
          <a:p>
            <a:r>
              <a:rPr lang="en-US" sz="2800"/>
              <a:t>The weather system evolved to collect data from around the globe and give reports to pilots at Strategic Air Command centers</a:t>
            </a:r>
          </a:p>
          <a:p>
            <a:r>
              <a:rPr lang="en-US" sz="2800"/>
              <a:t>Recognizing that this practice was outside of policy doctrine, the Air Force commissioned a study on Computer Security</a:t>
            </a:r>
          </a:p>
          <a:p>
            <a:r>
              <a:rPr lang="en-US" sz="2800"/>
              <a:t>James P. Anderson wrote the report:  Computer Security Technology Planning Study (1972)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24258" name="Rectangle 2"/>
          <p:cNvSpPr>
            <a:spLocks noGrp="1" noChangeArrowheads="1"/>
          </p:cNvSpPr>
          <p:nvPr>
            <p:ph type="title"/>
          </p:nvPr>
        </p:nvSpPr>
        <p:spPr/>
        <p:txBody>
          <a:bodyPr/>
          <a:lstStyle/>
          <a:p>
            <a:r>
              <a:rPr lang="en-US"/>
              <a:t>Anderson’s study</a:t>
            </a:r>
          </a:p>
        </p:txBody>
      </p:sp>
      <p:sp>
        <p:nvSpPr>
          <p:cNvPr id="224259" name="Rectangle 3"/>
          <p:cNvSpPr>
            <a:spLocks noGrp="1" noChangeArrowheads="1"/>
          </p:cNvSpPr>
          <p:nvPr>
            <p:ph type="body" idx="1"/>
          </p:nvPr>
        </p:nvSpPr>
        <p:spPr/>
        <p:txBody>
          <a:bodyPr/>
          <a:lstStyle/>
          <a:p>
            <a:r>
              <a:rPr lang="en-US"/>
              <a:t>Forward looking study focused on driving forces:</a:t>
            </a:r>
          </a:p>
          <a:p>
            <a:pPr lvl="1"/>
            <a:r>
              <a:rPr lang="en-US"/>
              <a:t>Time shared computing</a:t>
            </a:r>
          </a:p>
          <a:p>
            <a:pPr lvl="1"/>
            <a:r>
              <a:rPr lang="en-US"/>
              <a:t>Communication and Networking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8263910F-F18B-3D46-AE8E-287768C0262A}" type="datetime8">
              <a:rPr lang="en-US"/>
              <a:pPr/>
              <a:t>10/11/10 11:07</a:t>
            </a:fld>
            <a:endParaRPr lang="en-US"/>
          </a:p>
        </p:txBody>
      </p:sp>
      <p:sp>
        <p:nvSpPr>
          <p:cNvPr id="218114" name="Rectangle 2"/>
          <p:cNvSpPr>
            <a:spLocks noGrp="1" noChangeArrowheads="1"/>
          </p:cNvSpPr>
          <p:nvPr>
            <p:ph type="title"/>
          </p:nvPr>
        </p:nvSpPr>
        <p:spPr/>
        <p:txBody>
          <a:bodyPr/>
          <a:lstStyle/>
          <a:p>
            <a:r>
              <a:rPr lang="en-US"/>
              <a:t>Anderson’s study</a:t>
            </a:r>
          </a:p>
        </p:txBody>
      </p:sp>
      <p:sp>
        <p:nvSpPr>
          <p:cNvPr id="218115" name="Rectangle 3"/>
          <p:cNvSpPr>
            <a:spLocks noGrp="1" noChangeArrowheads="1"/>
          </p:cNvSpPr>
          <p:nvPr>
            <p:ph type="body" idx="1"/>
          </p:nvPr>
        </p:nvSpPr>
        <p:spPr/>
        <p:txBody>
          <a:bodyPr/>
          <a:lstStyle/>
          <a:p>
            <a:endParaRPr lang="en-US"/>
          </a:p>
        </p:txBody>
      </p:sp>
      <p:pic>
        <p:nvPicPr>
          <p:cNvPr id="218116" name="Picture 4"/>
          <p:cNvPicPr>
            <a:picLocks noChangeAspect="1" noChangeArrowheads="1"/>
          </p:cNvPicPr>
          <p:nvPr/>
        </p:nvPicPr>
        <p:blipFill>
          <a:blip r:embed="rId3"/>
          <a:srcRect/>
          <a:stretch>
            <a:fillRect/>
          </a:stretch>
        </p:blipFill>
        <p:spPr bwMode="auto">
          <a:xfrm>
            <a:off x="762000" y="838200"/>
            <a:ext cx="7543800" cy="2616200"/>
          </a:xfrm>
          <a:prstGeom prst="rect">
            <a:avLst/>
          </a:prstGeom>
          <a:noFill/>
          <a:ln w="9525">
            <a:noFill/>
            <a:miter lim="800000"/>
            <a:headEnd/>
            <a:tailEnd/>
          </a:ln>
          <a:effectLst/>
        </p:spPr>
      </p:pic>
      <p:pic>
        <p:nvPicPr>
          <p:cNvPr id="218117" name="Picture 5"/>
          <p:cNvPicPr>
            <a:picLocks noChangeAspect="1" noChangeArrowheads="1"/>
          </p:cNvPicPr>
          <p:nvPr/>
        </p:nvPicPr>
        <p:blipFill>
          <a:blip r:embed="rId4"/>
          <a:srcRect/>
          <a:stretch>
            <a:fillRect/>
          </a:stretch>
        </p:blipFill>
        <p:spPr bwMode="auto">
          <a:xfrm>
            <a:off x="3124200" y="3797300"/>
            <a:ext cx="5613400" cy="3060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USEAMSFONTS" val="1"/>
  <p:tag name="EMBEDFONTS" val="1"/>
  <p:tag name="USEBOLDAMS" val="0"/>
  <p:tag name="DEFAULTDISPLAYSOURCE" val="\documentclass{slides}\pagestyle{empty}&#10;\begin{document}&#10;&#10;\end{document}&#10;"/>
  <p:tag name="TEX2PS" val="latex $(base).tex; dvips -D $(res) -E -o $(base).ps $(base).dvi"/>
  <p:tag name="EXTERNALEDITCOMMAND" val="notepad %"/>
  <p:tag name="GHOSTSCRIPTCOMMAND" val="gswin32c"/>
  <p:tag name="DEFAULTFONTSIZE" val="10"/>
  <p:tag name="DEFAULTBITMAP" val="pngmono"/>
  <p:tag name="DEFAULTBLEND" val="0"/>
  <p:tag name="DEFAULTTRANSPARENT" val="0"/>
  <p:tag name="DEFAULTWORKAROUNDTRANSPARENCYBUG" val="0"/>
  <p:tag name="DEFAULTRESOLUTION" val="1200"/>
  <p:tag name="DEFAULTWORDWRAP" val="0"/>
  <p:tag name="DEFAULTMAGNIFICATION" val="2000"/>
  <p:tag name="DEFAULTWIDTH" val="0"/>
  <p:tag name="DEFAULTHEIGHT" val="0"/>
</p:tagLst>
</file>

<file path=ppt/theme/theme1.xml><?xml version="1.0" encoding="utf-8"?>
<a:theme xmlns:a="http://schemas.openxmlformats.org/drawingml/2006/main" name="Blank Presentation">
  <a:themeElements>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10956</TotalTime>
  <Words>3074</Words>
  <Application>Microsoft Macintosh PowerPoint</Application>
  <PresentationFormat>On-screen Show (4:3)</PresentationFormat>
  <Paragraphs>412</Paragraphs>
  <Slides>61</Slides>
  <Notes>52</Notes>
  <HiddenSlides>0</HiddenSlides>
  <MMClips>0</MMClips>
  <ScaleCrop>false</ScaleCrop>
  <HeadingPairs>
    <vt:vector size="4" baseType="variant">
      <vt:variant>
        <vt:lpstr>Design Template</vt:lpstr>
      </vt:variant>
      <vt:variant>
        <vt:i4>1</vt:i4>
      </vt:variant>
      <vt:variant>
        <vt:lpstr>Slide Titles</vt:lpstr>
      </vt:variant>
      <vt:variant>
        <vt:i4>61</vt:i4>
      </vt:variant>
    </vt:vector>
  </HeadingPairs>
  <TitlesOfParts>
    <vt:vector size="62" baseType="lpstr">
      <vt:lpstr>Blank Presentation</vt:lpstr>
      <vt:lpstr>Lecture 3: History and Policy</vt:lpstr>
      <vt:lpstr>Military Security</vt:lpstr>
      <vt:lpstr>Batch Computing</vt:lpstr>
      <vt:lpstr>Secure batch computing</vt:lpstr>
      <vt:lpstr>Cold War Computing</vt:lpstr>
      <vt:lpstr>Computers Communicate</vt:lpstr>
      <vt:lpstr>Practice beyond Policy</vt:lpstr>
      <vt:lpstr>Anderson’s study</vt:lpstr>
      <vt:lpstr>Anderson’s study</vt:lpstr>
      <vt:lpstr>Anderson on networks</vt:lpstr>
      <vt:lpstr>The Insider Threat</vt:lpstr>
      <vt:lpstr>The Handbook</vt:lpstr>
      <vt:lpstr>DoD Security Research</vt:lpstr>
      <vt:lpstr>DoD Research dominates ‘70’s</vt:lpstr>
      <vt:lpstr>Policy</vt:lpstr>
      <vt:lpstr>Objectives</vt:lpstr>
      <vt:lpstr>What is Policy?</vt:lpstr>
      <vt:lpstr>Anderson:  Policy refined</vt:lpstr>
      <vt:lpstr>Anderson (cont)</vt:lpstr>
      <vt:lpstr>Anderson (cont)</vt:lpstr>
      <vt:lpstr>Bishop:  Policy</vt:lpstr>
      <vt:lpstr>SANS institute</vt:lpstr>
      <vt:lpstr>Policy?</vt:lpstr>
      <vt:lpstr>Understanding Policy</vt:lpstr>
      <vt:lpstr>Confidentiality</vt:lpstr>
      <vt:lpstr>Confidentiality Scenario</vt:lpstr>
      <vt:lpstr>Integrity</vt:lpstr>
      <vt:lpstr>Integrity</vt:lpstr>
      <vt:lpstr>Assurance</vt:lpstr>
      <vt:lpstr>Integrity</vt:lpstr>
      <vt:lpstr>Availability</vt:lpstr>
      <vt:lpstr>Setting the bar on access</vt:lpstr>
      <vt:lpstr>Access and Quality of Service</vt:lpstr>
      <vt:lpstr>Dimensions of Policy</vt:lpstr>
      <vt:lpstr>Does this model match reality?</vt:lpstr>
      <vt:lpstr>PSU Computer &amp; Network Acceptable Use Policy</vt:lpstr>
      <vt:lpstr>PSU AUP (cont)</vt:lpstr>
      <vt:lpstr>PSU AUP (cont)</vt:lpstr>
      <vt:lpstr>Policies and the world</vt:lpstr>
      <vt:lpstr>Policy model vs reality</vt:lpstr>
      <vt:lpstr>Policy informed by experience</vt:lpstr>
      <vt:lpstr>Policy vs. Mechanism</vt:lpstr>
      <vt:lpstr>Security Model</vt:lpstr>
      <vt:lpstr>Families of Policies</vt:lpstr>
      <vt:lpstr>Assumptions and Trust</vt:lpstr>
      <vt:lpstr>Trust</vt:lpstr>
      <vt:lpstr>Conclusions</vt:lpstr>
      <vt:lpstr>BLP take 2</vt:lpstr>
      <vt:lpstr>Bell Retrospective</vt:lpstr>
      <vt:lpstr>Bell Discussion</vt:lpstr>
      <vt:lpstr>Systems Built on BLP</vt:lpstr>
      <vt:lpstr>BLP in action</vt:lpstr>
      <vt:lpstr>MAC Regions</vt:lpstr>
      <vt:lpstr>Discussion</vt:lpstr>
      <vt:lpstr>Criticisms of Bell LaPadula</vt:lpstr>
      <vt:lpstr>McLean’s System Z</vt:lpstr>
      <vt:lpstr>Alternatives</vt:lpstr>
      <vt:lpstr>Nondeducibility</vt:lpstr>
      <vt:lpstr>Intranstitive non-interference</vt:lpstr>
      <vt:lpstr>Ross Anderson on MLS</vt:lpstr>
      <vt:lpstr>Looking forward</vt:lpstr>
    </vt:vector>
  </TitlesOfParts>
  <Company>Oregon Health &amp; Science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Access Control</dc:title>
  <dc:creator>James Hook</dc:creator>
  <cp:lastModifiedBy>James Hook</cp:lastModifiedBy>
  <cp:revision>77</cp:revision>
  <cp:lastPrinted>2005-10-03T22:29:35Z</cp:lastPrinted>
  <dcterms:created xsi:type="dcterms:W3CDTF">2010-10-11T18:05:07Z</dcterms:created>
  <dcterms:modified xsi:type="dcterms:W3CDTF">2010-10-11T22:39:00Z</dcterms:modified>
</cp:coreProperties>
</file>