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32.xml" ContentType="application/vnd.openxmlformats-officedocument.presentationml.notesSlid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24.xml" ContentType="application/vnd.openxmlformats-officedocument.presentationml.notes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29.xml" ContentType="application/vnd.openxmlformats-officedocument.presentationml.notes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tags/tag1.xml" ContentType="application/vnd.openxmlformats-officedocument.presentationml.tags+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notesSlides/notesSlide2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46"/>
  </p:notesMasterIdLst>
  <p:handoutMasterIdLst>
    <p:handoutMasterId r:id="rId47"/>
  </p:handoutMasterIdLst>
  <p:sldIdLst>
    <p:sldId id="256" r:id="rId2"/>
    <p:sldId id="296" r:id="rId3"/>
    <p:sldId id="258" r:id="rId4"/>
    <p:sldId id="332" r:id="rId5"/>
    <p:sldId id="259" r:id="rId6"/>
    <p:sldId id="260" r:id="rId7"/>
    <p:sldId id="261" r:id="rId8"/>
    <p:sldId id="262" r:id="rId9"/>
    <p:sldId id="263" r:id="rId10"/>
    <p:sldId id="264" r:id="rId11"/>
    <p:sldId id="265" r:id="rId12"/>
    <p:sldId id="266" r:id="rId13"/>
    <p:sldId id="276" r:id="rId14"/>
    <p:sldId id="267" r:id="rId15"/>
    <p:sldId id="297" r:id="rId16"/>
    <p:sldId id="333" r:id="rId17"/>
    <p:sldId id="257" r:id="rId18"/>
    <p:sldId id="298" r:id="rId19"/>
    <p:sldId id="334" r:id="rId20"/>
    <p:sldId id="335" r:id="rId21"/>
    <p:sldId id="336" r:id="rId22"/>
    <p:sldId id="301" r:id="rId23"/>
    <p:sldId id="337" r:id="rId24"/>
    <p:sldId id="339" r:id="rId25"/>
    <p:sldId id="338" r:id="rId26"/>
    <p:sldId id="340" r:id="rId27"/>
    <p:sldId id="342" r:id="rId28"/>
    <p:sldId id="343" r:id="rId29"/>
    <p:sldId id="344" r:id="rId30"/>
    <p:sldId id="305" r:id="rId31"/>
    <p:sldId id="306" r:id="rId32"/>
    <p:sldId id="299" r:id="rId33"/>
    <p:sldId id="330" r:id="rId34"/>
    <p:sldId id="285" r:id="rId35"/>
    <p:sldId id="286" r:id="rId36"/>
    <p:sldId id="287" r:id="rId37"/>
    <p:sldId id="288" r:id="rId38"/>
    <p:sldId id="289" r:id="rId39"/>
    <p:sldId id="290" r:id="rId40"/>
    <p:sldId id="291" r:id="rId41"/>
    <p:sldId id="292" r:id="rId42"/>
    <p:sldId id="293" r:id="rId43"/>
    <p:sldId id="294" r:id="rId44"/>
    <p:sldId id="331" r:id="rId45"/>
  </p:sldIdLst>
  <p:sldSz cx="9144000" cy="6858000" type="screen4x3"/>
  <p:notesSz cx="6858000" cy="9144000"/>
  <p:custDataLst>
    <p:tags r:id="rId49"/>
  </p:custDataLst>
  <p:defaultTextStyle>
    <a:defPPr>
      <a:defRPr lang="en-US"/>
    </a:defPPr>
    <a:lvl1pPr algn="l" rtl="0" eaLnBrk="0" fontAlgn="base" hangingPunct="0">
      <a:spcBef>
        <a:spcPct val="0"/>
      </a:spcBef>
      <a:spcAft>
        <a:spcPct val="0"/>
      </a:spcAft>
      <a:defRPr sz="2400" kern="1200">
        <a:solidFill>
          <a:schemeClr val="tx1"/>
        </a:solidFill>
        <a:latin typeface="Times" pitchFamily="-65"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65"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65"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65"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65" charset="0"/>
        <a:ea typeface="+mn-ea"/>
        <a:cs typeface="+mn-cs"/>
      </a:defRPr>
    </a:lvl5pPr>
    <a:lvl6pPr marL="2286000" algn="l" defTabSz="457200" rtl="0" eaLnBrk="1" latinLnBrk="0" hangingPunct="1">
      <a:defRPr sz="2400" kern="1200">
        <a:solidFill>
          <a:schemeClr val="tx1"/>
        </a:solidFill>
        <a:latin typeface="Times" pitchFamily="-65" charset="0"/>
        <a:ea typeface="+mn-ea"/>
        <a:cs typeface="+mn-cs"/>
      </a:defRPr>
    </a:lvl6pPr>
    <a:lvl7pPr marL="2743200" algn="l" defTabSz="457200" rtl="0" eaLnBrk="1" latinLnBrk="0" hangingPunct="1">
      <a:defRPr sz="2400" kern="1200">
        <a:solidFill>
          <a:schemeClr val="tx1"/>
        </a:solidFill>
        <a:latin typeface="Times" pitchFamily="-65" charset="0"/>
        <a:ea typeface="+mn-ea"/>
        <a:cs typeface="+mn-cs"/>
      </a:defRPr>
    </a:lvl7pPr>
    <a:lvl8pPr marL="3200400" algn="l" defTabSz="457200" rtl="0" eaLnBrk="1" latinLnBrk="0" hangingPunct="1">
      <a:defRPr sz="2400" kern="1200">
        <a:solidFill>
          <a:schemeClr val="tx1"/>
        </a:solidFill>
        <a:latin typeface="Times" pitchFamily="-65" charset="0"/>
        <a:ea typeface="+mn-ea"/>
        <a:cs typeface="+mn-cs"/>
      </a:defRPr>
    </a:lvl8pPr>
    <a:lvl9pPr marL="3657600" algn="l" defTabSz="457200" rtl="0" eaLnBrk="1" latinLnBrk="0" hangingPunct="1">
      <a:defRPr sz="2400" kern="1200">
        <a:solidFill>
          <a:schemeClr val="tx1"/>
        </a:solidFill>
        <a:latin typeface="Times"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FFFFD9"/>
    <a:srgbClr val="0000FF"/>
    <a:srgbClr val="8888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32787"/>
    <p:restoredTop sz="90929"/>
  </p:normalViewPr>
  <p:slideViewPr>
    <p:cSldViewPr>
      <p:cViewPr varScale="1">
        <p:scale>
          <a:sx n="150" d="100"/>
          <a:sy n="150" d="100"/>
        </p:scale>
        <p:origin x="-92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presProps" Target="presProps.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tags" Target="tags/tag1.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notesMaster" Target="notesMasters/notesMaster1.xml"/><Relationship Id="rId35" Type="http://schemas.openxmlformats.org/officeDocument/2006/relationships/slide" Target="slides/slide34.xml"/><Relationship Id="rId51" Type="http://schemas.openxmlformats.org/officeDocument/2006/relationships/viewProps" Target="viewProp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handoutMaster" Target="handoutMasters/handoutMaster1.xml"/><Relationship Id="rId48" Type="http://schemas.openxmlformats.org/officeDocument/2006/relationships/printerSettings" Target="printerSettings/printerSettings1.bin"/><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theme" Target="theme/theme1.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tableStyles" Target="tableStyle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06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066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066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910D5DC-A101-A744-9180-780394D643D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937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9380"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938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938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938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393368F-DE3B-694C-8EB0-D1B0BABBD51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65" charset="0"/>
        <a:ea typeface="+mn-ea"/>
        <a:cs typeface="+mn-cs"/>
      </a:defRPr>
    </a:lvl1pPr>
    <a:lvl2pPr marL="457200" algn="l" rtl="0" fontAlgn="base">
      <a:spcBef>
        <a:spcPct val="30000"/>
      </a:spcBef>
      <a:spcAft>
        <a:spcPct val="0"/>
      </a:spcAft>
      <a:defRPr sz="1200" kern="1200">
        <a:solidFill>
          <a:schemeClr val="tx1"/>
        </a:solidFill>
        <a:latin typeface="Times" pitchFamily="-65" charset="0"/>
        <a:ea typeface="ＭＳ Ｐゴシック" pitchFamily="-65" charset="-128"/>
        <a:cs typeface="+mn-cs"/>
      </a:defRPr>
    </a:lvl2pPr>
    <a:lvl3pPr marL="914400" algn="l" rtl="0" fontAlgn="base">
      <a:spcBef>
        <a:spcPct val="30000"/>
      </a:spcBef>
      <a:spcAft>
        <a:spcPct val="0"/>
      </a:spcAft>
      <a:defRPr sz="1200" kern="1200">
        <a:solidFill>
          <a:schemeClr val="tx1"/>
        </a:solidFill>
        <a:latin typeface="Times" pitchFamily="-65" charset="0"/>
        <a:ea typeface="ＭＳ Ｐゴシック" pitchFamily="-65" charset="-128"/>
        <a:cs typeface="+mn-cs"/>
      </a:defRPr>
    </a:lvl3pPr>
    <a:lvl4pPr marL="1371600" algn="l" rtl="0" fontAlgn="base">
      <a:spcBef>
        <a:spcPct val="30000"/>
      </a:spcBef>
      <a:spcAft>
        <a:spcPct val="0"/>
      </a:spcAft>
      <a:defRPr sz="1200" kern="1200">
        <a:solidFill>
          <a:schemeClr val="tx1"/>
        </a:solidFill>
        <a:latin typeface="Times" pitchFamily="-65" charset="0"/>
        <a:ea typeface="ＭＳ Ｐゴシック" pitchFamily="-65" charset="-128"/>
        <a:cs typeface="+mn-cs"/>
      </a:defRPr>
    </a:lvl4pPr>
    <a:lvl5pPr marL="1828800" algn="l" rtl="0" fontAlgn="base">
      <a:spcBef>
        <a:spcPct val="30000"/>
      </a:spcBef>
      <a:spcAft>
        <a:spcPct val="0"/>
      </a:spcAft>
      <a:defRPr sz="1200" kern="1200">
        <a:solidFill>
          <a:schemeClr val="tx1"/>
        </a:solidFill>
        <a:latin typeface="Times"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F2B92-4A62-FF4C-A2F8-D9232B8DF39F}" type="slidenum">
              <a:rPr lang="en-US"/>
              <a:pPr/>
              <a:t>1</a:t>
            </a:fld>
            <a:endParaRPr lang="en-US"/>
          </a:p>
        </p:txBody>
      </p:sp>
      <p:sp>
        <p:nvSpPr>
          <p:cNvPr id="306178" name="Rectangle 2"/>
          <p:cNvSpPr>
            <a:spLocks noChangeArrowheads="1" noTextEdit="1"/>
          </p:cNvSpPr>
          <p:nvPr>
            <p:ph type="sldImg"/>
          </p:nvPr>
        </p:nvSpPr>
        <p:spPr>
          <a:ln/>
        </p:spPr>
      </p:sp>
      <p:sp>
        <p:nvSpPr>
          <p:cNvPr id="306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E892A0-D0B2-9145-807E-55F28956A924}" type="slidenum">
              <a:rPr lang="en-US"/>
              <a:pPr/>
              <a:t>11</a:t>
            </a:fld>
            <a:endParaRPr lang="en-US"/>
          </a:p>
        </p:txBody>
      </p:sp>
      <p:sp>
        <p:nvSpPr>
          <p:cNvPr id="315394" name="Rectangle 2"/>
          <p:cNvSpPr>
            <a:spLocks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7C0AB0-2296-AF48-8023-3081BBAF31C8}" type="slidenum">
              <a:rPr lang="en-US"/>
              <a:pPr/>
              <a:t>12</a:t>
            </a:fld>
            <a:endParaRPr lang="en-US"/>
          </a:p>
        </p:txBody>
      </p:sp>
      <p:sp>
        <p:nvSpPr>
          <p:cNvPr id="316418" name="Rectangle 2"/>
          <p:cNvSpPr>
            <a:spLocks noChangeArrowheads="1" noTextEdit="1"/>
          </p:cNvSpPr>
          <p:nvPr>
            <p:ph type="sldImg"/>
          </p:nvPr>
        </p:nvSpPr>
        <p:spPr>
          <a:ln/>
        </p:spPr>
      </p:sp>
      <p:sp>
        <p:nvSpPr>
          <p:cNvPr id="316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01F9BC-FDE5-8146-9CE8-77C5CDA6CD4A}" type="slidenum">
              <a:rPr lang="en-US"/>
              <a:pPr/>
              <a:t>13</a:t>
            </a:fld>
            <a:endParaRPr lang="en-US"/>
          </a:p>
        </p:txBody>
      </p:sp>
      <p:sp>
        <p:nvSpPr>
          <p:cNvPr id="317442" name="Rectangle 2"/>
          <p:cNvSpPr>
            <a:spLocks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84F5BD-32E7-594E-9EE7-4D422FFF7435}" type="slidenum">
              <a:rPr lang="en-US"/>
              <a:pPr/>
              <a:t>14</a:t>
            </a:fld>
            <a:endParaRPr lang="en-US"/>
          </a:p>
        </p:txBody>
      </p:sp>
      <p:sp>
        <p:nvSpPr>
          <p:cNvPr id="318466" name="Rectangle 2"/>
          <p:cNvSpPr>
            <a:spLocks noChangeArrowheads="1" noTextEdit="1"/>
          </p:cNvSpPr>
          <p:nvPr>
            <p:ph type="sldImg"/>
          </p:nvPr>
        </p:nvSpPr>
        <p:spPr>
          <a:ln/>
        </p:spPr>
      </p:sp>
      <p:sp>
        <p:nvSpPr>
          <p:cNvPr id="318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F5CE78-3F88-F645-B3DC-7D7BDDFA370B}" type="slidenum">
              <a:rPr lang="en-US"/>
              <a:pPr/>
              <a:t>15</a:t>
            </a:fld>
            <a:endParaRPr lang="en-US"/>
          </a:p>
        </p:txBody>
      </p:sp>
      <p:sp>
        <p:nvSpPr>
          <p:cNvPr id="319490" name="Rectangle 2"/>
          <p:cNvSpPr>
            <a:spLocks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EEF8F1-1D6B-0446-B36C-6478D1622FE1}" type="slidenum">
              <a:rPr lang="en-US"/>
              <a:pPr/>
              <a:t>17</a:t>
            </a:fld>
            <a:endParaRPr lang="en-US"/>
          </a:p>
        </p:txBody>
      </p:sp>
      <p:sp>
        <p:nvSpPr>
          <p:cNvPr id="320514" name="Rectangle 2"/>
          <p:cNvSpPr>
            <a:spLocks noChangeArrowheads="1" noTextEdit="1"/>
          </p:cNvSpPr>
          <p:nvPr>
            <p:ph type="sldImg"/>
          </p:nvPr>
        </p:nvSpPr>
        <p:spPr>
          <a:ln/>
        </p:spPr>
      </p:sp>
      <p:sp>
        <p:nvSpPr>
          <p:cNvPr id="320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A65CAD-19F9-9047-9FC3-053A4C2084DF}" type="slidenum">
              <a:rPr lang="en-US"/>
              <a:pPr/>
              <a:t>18</a:t>
            </a:fld>
            <a:endParaRPr lang="en-US"/>
          </a:p>
        </p:txBody>
      </p:sp>
      <p:sp>
        <p:nvSpPr>
          <p:cNvPr id="321538" name="Rectangle 2"/>
          <p:cNvSpPr>
            <a:spLocks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2EE0E6-5E35-1941-8CFB-B234028E1433}" type="slidenum">
              <a:rPr lang="en-US"/>
              <a:pPr/>
              <a:t>22</a:t>
            </a:fld>
            <a:endParaRPr lang="en-US"/>
          </a:p>
        </p:txBody>
      </p:sp>
      <p:sp>
        <p:nvSpPr>
          <p:cNvPr id="323586" name="Rectangle 2"/>
          <p:cNvSpPr>
            <a:spLocks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818712-0B57-9344-9705-C9CD2FF8F4B2}" type="slidenum">
              <a:rPr lang="en-US"/>
              <a:pPr/>
              <a:t>30</a:t>
            </a:fld>
            <a:endParaRPr lang="en-US"/>
          </a:p>
        </p:txBody>
      </p:sp>
      <p:sp>
        <p:nvSpPr>
          <p:cNvPr id="328706" name="Rectangle 2"/>
          <p:cNvSpPr>
            <a:spLocks noChangeArrowheads="1" noTextEdit="1"/>
          </p:cNvSpPr>
          <p:nvPr>
            <p:ph type="sldImg"/>
          </p:nvPr>
        </p:nvSpPr>
        <p:spPr>
          <a:ln/>
        </p:spPr>
      </p:sp>
      <p:sp>
        <p:nvSpPr>
          <p:cNvPr id="328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740EE-3D49-BD40-A913-4BA7EF690BB0}" type="slidenum">
              <a:rPr lang="en-US"/>
              <a:pPr/>
              <a:t>31</a:t>
            </a:fld>
            <a:endParaRPr lang="en-US"/>
          </a:p>
        </p:txBody>
      </p:sp>
      <p:sp>
        <p:nvSpPr>
          <p:cNvPr id="329730" name="Rectangle 2"/>
          <p:cNvSpPr>
            <a:spLocks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67B19A-1643-EF4B-A691-5722C707907E}" type="slidenum">
              <a:rPr lang="en-US"/>
              <a:pPr/>
              <a:t>2</a:t>
            </a:fld>
            <a:endParaRPr lang="en-US"/>
          </a:p>
        </p:txBody>
      </p:sp>
      <p:sp>
        <p:nvSpPr>
          <p:cNvPr id="307202" name="Rectangle 1026"/>
          <p:cNvSpPr>
            <a:spLocks noChangeArrowheads="1" noTextEdit="1"/>
          </p:cNvSpPr>
          <p:nvPr>
            <p:ph type="sldImg"/>
          </p:nvPr>
        </p:nvSpPr>
        <p:spPr>
          <a:ln/>
        </p:spPr>
      </p:sp>
      <p:sp>
        <p:nvSpPr>
          <p:cNvPr id="30720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CDB3E9-AD84-D946-96BB-2BA5226C4139}" type="slidenum">
              <a:rPr lang="en-US"/>
              <a:pPr/>
              <a:t>32</a:t>
            </a:fld>
            <a:endParaRPr lang="en-US"/>
          </a:p>
        </p:txBody>
      </p:sp>
      <p:sp>
        <p:nvSpPr>
          <p:cNvPr id="333826" name="Rectangle 2"/>
          <p:cNvSpPr>
            <a:spLocks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C3B00-FBD0-2646-95EC-D08331E94273}" type="slidenum">
              <a:rPr lang="en-US"/>
              <a:pPr/>
              <a:t>33</a:t>
            </a:fld>
            <a:endParaRPr lang="en-US"/>
          </a:p>
        </p:txBody>
      </p:sp>
      <p:sp>
        <p:nvSpPr>
          <p:cNvPr id="367618" name="Rectangle 1026"/>
          <p:cNvSpPr>
            <a:spLocks noChangeArrowheads="1" noTextEdit="1"/>
          </p:cNvSpPr>
          <p:nvPr>
            <p:ph type="sldImg"/>
          </p:nvPr>
        </p:nvSpPr>
        <p:spPr>
          <a:ln/>
        </p:spPr>
      </p:sp>
      <p:sp>
        <p:nvSpPr>
          <p:cNvPr id="36761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315E55-2A4B-9E46-BB73-7942B04B3BB3}" type="slidenum">
              <a:rPr lang="en-US"/>
              <a:pPr/>
              <a:t>34</a:t>
            </a:fld>
            <a:endParaRPr lang="en-US"/>
          </a:p>
        </p:txBody>
      </p:sp>
      <p:sp>
        <p:nvSpPr>
          <p:cNvPr id="246786"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678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9B9FBA-66D5-CD49-B29E-278881F0D0A8}" type="slidenum">
              <a:rPr lang="en-US"/>
              <a:pPr/>
              <a:t>35</a:t>
            </a:fld>
            <a:endParaRPr lang="en-US"/>
          </a:p>
        </p:txBody>
      </p:sp>
      <p:sp>
        <p:nvSpPr>
          <p:cNvPr id="248834"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4883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57FFFA-130D-A14E-A344-1E89424417D3}" type="slidenum">
              <a:rPr lang="en-US"/>
              <a:pPr/>
              <a:t>36</a:t>
            </a:fld>
            <a:endParaRPr lang="en-US"/>
          </a:p>
        </p:txBody>
      </p:sp>
      <p:sp>
        <p:nvSpPr>
          <p:cNvPr id="250882"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0883"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A2703D-C5E1-2F42-B622-EB1F93EACFC5}" type="slidenum">
              <a:rPr lang="en-US"/>
              <a:pPr/>
              <a:t>37</a:t>
            </a:fld>
            <a:endParaRPr lang="en-US"/>
          </a:p>
        </p:txBody>
      </p:sp>
      <p:sp>
        <p:nvSpPr>
          <p:cNvPr id="252930"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293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66CEDD-A745-1448-B34A-0B87FAA1D441}" type="slidenum">
              <a:rPr lang="en-US"/>
              <a:pPr/>
              <a:t>38</a:t>
            </a:fld>
            <a:endParaRPr lang="en-US"/>
          </a:p>
        </p:txBody>
      </p:sp>
      <p:sp>
        <p:nvSpPr>
          <p:cNvPr id="254978"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4979"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2E00DD-9D6C-DB4C-A3ED-354BEBD8DC74}" type="slidenum">
              <a:rPr lang="en-US"/>
              <a:pPr/>
              <a:t>39</a:t>
            </a:fld>
            <a:endParaRPr lang="en-US"/>
          </a:p>
        </p:txBody>
      </p:sp>
      <p:sp>
        <p:nvSpPr>
          <p:cNvPr id="257026"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7027"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528BDF-8E73-3842-8076-6A2BA77402A4}" type="slidenum">
              <a:rPr lang="en-US"/>
              <a:pPr/>
              <a:t>40</a:t>
            </a:fld>
            <a:endParaRPr lang="en-US"/>
          </a:p>
        </p:txBody>
      </p:sp>
      <p:sp>
        <p:nvSpPr>
          <p:cNvPr id="259074"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9075"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6EF2EC-510E-9E40-B31D-D7B203BE241C}" type="slidenum">
              <a:rPr lang="en-US"/>
              <a:pPr/>
              <a:t>41</a:t>
            </a:fld>
            <a:endParaRPr lang="en-US"/>
          </a:p>
        </p:txBody>
      </p:sp>
      <p:sp>
        <p:nvSpPr>
          <p:cNvPr id="359426" name="Rectangle 2"/>
          <p:cNvSpPr>
            <a:spLocks noChangeArrowheads="1" noTextEdit="1"/>
          </p:cNvSpPr>
          <p:nvPr>
            <p:ph type="sldImg"/>
          </p:nvPr>
        </p:nvSpPr>
        <p:spPr>
          <a:ln/>
        </p:spPr>
      </p:sp>
      <p:sp>
        <p:nvSpPr>
          <p:cNvPr id="359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149D7A-192B-0644-8149-1F68F5EE4B03}" type="slidenum">
              <a:rPr lang="en-US"/>
              <a:pPr/>
              <a:t>3</a:t>
            </a:fld>
            <a:endParaRPr lang="en-US"/>
          </a:p>
        </p:txBody>
      </p:sp>
      <p:sp>
        <p:nvSpPr>
          <p:cNvPr id="308226" name="Rectangle 2"/>
          <p:cNvSpPr>
            <a:spLocks noChangeArrowheads="1" noTextEdit="1"/>
          </p:cNvSpPr>
          <p:nvPr>
            <p:ph type="sldImg"/>
          </p:nvPr>
        </p:nvSpPr>
        <p:spPr>
          <a:ln/>
        </p:spPr>
      </p:sp>
      <p:sp>
        <p:nvSpPr>
          <p:cNvPr id="308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310246-DC8C-8645-AFCD-D0CCB0C187E4}" type="slidenum">
              <a:rPr lang="en-US"/>
              <a:pPr/>
              <a:t>42</a:t>
            </a:fld>
            <a:endParaRPr lang="en-US"/>
          </a:p>
        </p:txBody>
      </p:sp>
      <p:sp>
        <p:nvSpPr>
          <p:cNvPr id="360450" name="Rectangle 2"/>
          <p:cNvSpPr>
            <a:spLocks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3781F7-82B9-6948-83E9-A252497A21AD}" type="slidenum">
              <a:rPr lang="en-US"/>
              <a:pPr/>
              <a:t>43</a:t>
            </a:fld>
            <a:endParaRPr lang="en-US"/>
          </a:p>
        </p:txBody>
      </p:sp>
      <p:sp>
        <p:nvSpPr>
          <p:cNvPr id="263170" name="Rectangle 2"/>
          <p:cNvSpPr>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3171"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B234BB-C9CD-C94C-B0B0-C7652B215BA2}" type="slidenum">
              <a:rPr lang="en-US"/>
              <a:pPr/>
              <a:t>44</a:t>
            </a:fld>
            <a:endParaRPr lang="en-US"/>
          </a:p>
        </p:txBody>
      </p:sp>
      <p:sp>
        <p:nvSpPr>
          <p:cNvPr id="366594" name="Rectangle 2"/>
          <p:cNvSpPr>
            <a:spLocks noChangeArrowheads="1" noTextEdit="1"/>
          </p:cNvSpPr>
          <p:nvPr>
            <p:ph type="sldImg"/>
          </p:nvPr>
        </p:nvSpPr>
        <p:spPr>
          <a:ln/>
        </p:spPr>
      </p:sp>
      <p:sp>
        <p:nvSpPr>
          <p:cNvPr id="366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3D2DCB-C74F-534A-8035-D089DDDDC994}" type="slidenum">
              <a:rPr lang="en-US"/>
              <a:pPr/>
              <a:t>5</a:t>
            </a:fld>
            <a:endParaRPr lang="en-US"/>
          </a:p>
        </p:txBody>
      </p:sp>
      <p:sp>
        <p:nvSpPr>
          <p:cNvPr id="309250" name="Rectangle 2"/>
          <p:cNvSpPr>
            <a:spLocks noChangeArrowheads="1" noTextEdit="1"/>
          </p:cNvSpPr>
          <p:nvPr>
            <p:ph type="sldImg"/>
          </p:nvPr>
        </p:nvSpPr>
        <p:spPr>
          <a:ln/>
        </p:spPr>
      </p:sp>
      <p:sp>
        <p:nvSpPr>
          <p:cNvPr id="309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4D802B-D412-6D4F-9AF2-FDC0DCA79533}" type="slidenum">
              <a:rPr lang="en-US"/>
              <a:pPr/>
              <a:t>6</a:t>
            </a:fld>
            <a:endParaRPr lang="en-US"/>
          </a:p>
        </p:txBody>
      </p:sp>
      <p:sp>
        <p:nvSpPr>
          <p:cNvPr id="310274" name="Rectangle 2"/>
          <p:cNvSpPr>
            <a:spLocks noChangeArrowheads="1" noTextEdit="1"/>
          </p:cNvSpPr>
          <p:nvPr>
            <p:ph type="sldImg"/>
          </p:nvPr>
        </p:nvSpPr>
        <p:spPr>
          <a:ln/>
        </p:spPr>
      </p:sp>
      <p:sp>
        <p:nvSpPr>
          <p:cNvPr id="310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5C6CA6-2F82-FA4C-9E7B-A0E22CE575CA}" type="slidenum">
              <a:rPr lang="en-US"/>
              <a:pPr/>
              <a:t>7</a:t>
            </a:fld>
            <a:endParaRPr lang="en-US"/>
          </a:p>
        </p:txBody>
      </p:sp>
      <p:sp>
        <p:nvSpPr>
          <p:cNvPr id="311298" name="Rectangle 2"/>
          <p:cNvSpPr>
            <a:spLocks noChangeArrowheads="1" noTextEdit="1"/>
          </p:cNvSpPr>
          <p:nvPr>
            <p:ph type="sldImg"/>
          </p:nvPr>
        </p:nvSpPr>
        <p:spPr>
          <a:ln/>
        </p:spPr>
      </p:sp>
      <p:sp>
        <p:nvSpPr>
          <p:cNvPr id="311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CD0946-3CF3-D94A-9983-86F1B2A5DAED}" type="slidenum">
              <a:rPr lang="en-US"/>
              <a:pPr/>
              <a:t>8</a:t>
            </a:fld>
            <a:endParaRPr lang="en-US"/>
          </a:p>
        </p:txBody>
      </p:sp>
      <p:sp>
        <p:nvSpPr>
          <p:cNvPr id="312322" name="Rectangle 2"/>
          <p:cNvSpPr>
            <a:spLocks noChangeArrowheads="1" noTextEdit="1"/>
          </p:cNvSpPr>
          <p:nvPr>
            <p:ph type="sldImg"/>
          </p:nvPr>
        </p:nvSpPr>
        <p:spPr>
          <a:ln/>
        </p:spPr>
      </p:sp>
      <p:sp>
        <p:nvSpPr>
          <p:cNvPr id="312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374325-5A38-E948-90AB-D53ED86406C2}" type="slidenum">
              <a:rPr lang="en-US"/>
              <a:pPr/>
              <a:t>9</a:t>
            </a:fld>
            <a:endParaRPr lang="en-US"/>
          </a:p>
        </p:txBody>
      </p:sp>
      <p:sp>
        <p:nvSpPr>
          <p:cNvPr id="313346" name="Rectangle 2"/>
          <p:cNvSpPr>
            <a:spLocks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F94407-9558-574D-9268-44EE06AB3200}" type="slidenum">
              <a:rPr lang="en-US"/>
              <a:pPr/>
              <a:t>10</a:t>
            </a:fld>
            <a:endParaRPr lang="en-US"/>
          </a:p>
        </p:txBody>
      </p:sp>
      <p:sp>
        <p:nvSpPr>
          <p:cNvPr id="314370" name="Rectangle 2"/>
          <p:cNvSpPr>
            <a:spLocks noChangeArrowheads="1" noTextEdit="1"/>
          </p:cNvSpPr>
          <p:nvPr>
            <p:ph type="sldImg"/>
          </p:nvPr>
        </p:nvSpPr>
        <p:spPr>
          <a:ln/>
        </p:spPr>
      </p:sp>
      <p:sp>
        <p:nvSpPr>
          <p:cNvPr id="3143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B7B7875-364F-3F4E-8312-DBAC1DBF39F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7B77742A-BA66-AC4E-8730-7C2B2303C25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801569DE-3562-5B41-99A4-BDCF96C14C7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BAE3C8E0-24EE-F241-8823-47812107D94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78820E31-FC38-BA43-AFB1-7B3E22D5EAF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29BDE85E-85EC-8247-9D87-574576880D1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E951DB19-7D93-2746-834B-52E4DE0CC24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3F0A0EAD-C54E-504E-AD5E-0ACD2D664A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3ECA0CE9-2960-4242-A5DA-500C4B2A2D3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AC00423E-BBC4-C44D-B004-647DCF6FDE2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A6F109CE-BB5F-4E4A-A12F-F34CE01DA338}" type="datetime8">
              <a:rPr lang="en-US"/>
              <a:pPr/>
              <a:t>4/21/09 11:15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D09F57AB-15D1-2844-90DB-58ECA01CB2D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Futura Condensed" pitchFamily="-65" charset="0"/>
              </a:defRPr>
            </a:lvl1pPr>
          </a:lstStyle>
          <a:p>
            <a:fld id="{A6F109CE-BB5F-4E4A-A12F-F34CE01DA338}" type="datetime8">
              <a:rPr lang="en-US"/>
              <a:pPr/>
              <a:t>4/21/09 11:15</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3FE9B4E-FB72-9642-A0DF-C64DAD36D6E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pitchFamily="-65" charset="0"/>
        </a:defRPr>
      </a:lvl2pPr>
      <a:lvl3pPr algn="ctr" rtl="0" fontAlgn="base">
        <a:spcBef>
          <a:spcPct val="0"/>
        </a:spcBef>
        <a:spcAft>
          <a:spcPct val="0"/>
        </a:spcAft>
        <a:defRPr sz="4400">
          <a:solidFill>
            <a:schemeClr val="tx2"/>
          </a:solidFill>
          <a:latin typeface="Tahoma" pitchFamily="-65" charset="0"/>
        </a:defRPr>
      </a:lvl3pPr>
      <a:lvl4pPr algn="ctr" rtl="0" fontAlgn="base">
        <a:spcBef>
          <a:spcPct val="0"/>
        </a:spcBef>
        <a:spcAft>
          <a:spcPct val="0"/>
        </a:spcAft>
        <a:defRPr sz="4400">
          <a:solidFill>
            <a:schemeClr val="tx2"/>
          </a:solidFill>
          <a:latin typeface="Tahoma" pitchFamily="-65" charset="0"/>
        </a:defRPr>
      </a:lvl4pPr>
      <a:lvl5pPr algn="ctr" rtl="0" fontAlgn="base">
        <a:spcBef>
          <a:spcPct val="0"/>
        </a:spcBef>
        <a:spcAft>
          <a:spcPct val="0"/>
        </a:spcAft>
        <a:defRPr sz="4400">
          <a:solidFill>
            <a:schemeClr val="tx2"/>
          </a:solidFill>
          <a:latin typeface="Tahoma" pitchFamily="-65" charset="0"/>
        </a:defRPr>
      </a:lvl5pPr>
      <a:lvl6pPr marL="457200" algn="ctr" rtl="0" fontAlgn="base">
        <a:spcBef>
          <a:spcPct val="0"/>
        </a:spcBef>
        <a:spcAft>
          <a:spcPct val="0"/>
        </a:spcAft>
        <a:defRPr sz="4400">
          <a:solidFill>
            <a:schemeClr val="tx2"/>
          </a:solidFill>
          <a:latin typeface="Tahoma" pitchFamily="-65" charset="0"/>
        </a:defRPr>
      </a:lvl6pPr>
      <a:lvl7pPr marL="914400" algn="ctr" rtl="0" fontAlgn="base">
        <a:spcBef>
          <a:spcPct val="0"/>
        </a:spcBef>
        <a:spcAft>
          <a:spcPct val="0"/>
        </a:spcAft>
        <a:defRPr sz="4400">
          <a:solidFill>
            <a:schemeClr val="tx2"/>
          </a:solidFill>
          <a:latin typeface="Tahoma" pitchFamily="-65" charset="0"/>
        </a:defRPr>
      </a:lvl7pPr>
      <a:lvl8pPr marL="1371600" algn="ctr" rtl="0" fontAlgn="base">
        <a:spcBef>
          <a:spcPct val="0"/>
        </a:spcBef>
        <a:spcAft>
          <a:spcPct val="0"/>
        </a:spcAft>
        <a:defRPr sz="4400">
          <a:solidFill>
            <a:schemeClr val="tx2"/>
          </a:solidFill>
          <a:latin typeface="Tahoma" pitchFamily="-65" charset="0"/>
        </a:defRPr>
      </a:lvl8pPr>
      <a:lvl9pPr marL="1828800" algn="ctr" rtl="0" fontAlgn="base">
        <a:spcBef>
          <a:spcPct val="0"/>
        </a:spcBef>
        <a:spcAft>
          <a:spcPct val="0"/>
        </a:spcAft>
        <a:defRPr sz="4400">
          <a:solidFill>
            <a:schemeClr val="tx2"/>
          </a:solidFill>
          <a:latin typeface="Tahoma" pitchFamily="-65"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pitchFamily="-65" charset="-128"/>
        </a:defRPr>
      </a:lvl2pPr>
      <a:lvl3pPr marL="1085850" indent="-228600" algn="l" rtl="0" fontAlgn="base">
        <a:spcBef>
          <a:spcPct val="20000"/>
        </a:spcBef>
        <a:spcAft>
          <a:spcPct val="0"/>
        </a:spcAft>
        <a:buChar char="•"/>
        <a:defRPr sz="2400">
          <a:solidFill>
            <a:schemeClr val="tx1"/>
          </a:solidFill>
          <a:latin typeface="+mn-lt"/>
          <a:ea typeface="ＭＳ Ｐゴシック" pitchFamily="-65" charset="-128"/>
        </a:defRPr>
      </a:lvl3pPr>
      <a:lvl4pPr marL="1428750" indent="-228600" algn="l" rtl="0" fontAlgn="base">
        <a:spcBef>
          <a:spcPct val="20000"/>
        </a:spcBef>
        <a:spcAft>
          <a:spcPct val="0"/>
        </a:spcAft>
        <a:buChar char="–"/>
        <a:defRPr sz="2000">
          <a:solidFill>
            <a:schemeClr val="tx1"/>
          </a:solidFill>
          <a:latin typeface="+mn-lt"/>
          <a:ea typeface="ＭＳ Ｐゴシック" pitchFamily="-65" charset="-128"/>
        </a:defRPr>
      </a:lvl4pPr>
      <a:lvl5pPr marL="1771650" indent="-228600" algn="l" rtl="0" fontAlgn="base">
        <a:spcBef>
          <a:spcPct val="20000"/>
        </a:spcBef>
        <a:spcAft>
          <a:spcPct val="0"/>
        </a:spcAft>
        <a:buChar char="»"/>
        <a:defRPr sz="2000">
          <a:solidFill>
            <a:schemeClr val="tx1"/>
          </a:solidFill>
          <a:latin typeface="+mn-lt"/>
          <a:ea typeface="ＭＳ Ｐゴシック" pitchFamily="-65" charset="-128"/>
        </a:defRPr>
      </a:lvl5pPr>
      <a:lvl6pPr marL="2228850" indent="-228600" algn="l" rtl="0" fontAlgn="base">
        <a:spcBef>
          <a:spcPct val="20000"/>
        </a:spcBef>
        <a:spcAft>
          <a:spcPct val="0"/>
        </a:spcAft>
        <a:buChar char="»"/>
        <a:defRPr sz="2000">
          <a:solidFill>
            <a:schemeClr val="tx1"/>
          </a:solidFill>
          <a:latin typeface="+mn-lt"/>
          <a:ea typeface="ＭＳ Ｐゴシック" pitchFamily="-65" charset="-128"/>
        </a:defRPr>
      </a:lvl6pPr>
      <a:lvl7pPr marL="2686050" indent="-228600" algn="l" rtl="0" fontAlgn="base">
        <a:spcBef>
          <a:spcPct val="20000"/>
        </a:spcBef>
        <a:spcAft>
          <a:spcPct val="0"/>
        </a:spcAft>
        <a:buChar char="»"/>
        <a:defRPr sz="2000">
          <a:solidFill>
            <a:schemeClr val="tx1"/>
          </a:solidFill>
          <a:latin typeface="+mn-lt"/>
          <a:ea typeface="ＭＳ Ｐゴシック" pitchFamily="-65" charset="-128"/>
        </a:defRPr>
      </a:lvl7pPr>
      <a:lvl8pPr marL="3143250" indent="-228600" algn="l" rtl="0" fontAlgn="base">
        <a:spcBef>
          <a:spcPct val="20000"/>
        </a:spcBef>
        <a:spcAft>
          <a:spcPct val="0"/>
        </a:spcAft>
        <a:buChar char="»"/>
        <a:defRPr sz="2000">
          <a:solidFill>
            <a:schemeClr val="tx1"/>
          </a:solidFill>
          <a:latin typeface="+mn-lt"/>
          <a:ea typeface="ＭＳ Ｐゴシック" pitchFamily="-65" charset="-128"/>
        </a:defRPr>
      </a:lvl8pPr>
      <a:lvl9pPr marL="3600450" indent="-228600" algn="l" rtl="0" fontAlgn="base">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4" Type="http://schemas.openxmlformats.org/officeDocument/2006/relationships/hyperlink" Target="http://doi.acm.org/10.1145/800213.806537"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doi.acm.org/10.1145/362375.362389"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doi.acm.org/10.1145/800179.112463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4" Type="http://schemas.openxmlformats.org/officeDocument/2006/relationships/hyperlink" Target="http://www.dogfish.org/chris/papers/misfit/misfit-ieee.ps"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cs.cornell.edu/home/jgm/cs711sp02/sfi.ps.gz"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3"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3"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3"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3"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050" name="Rectangle 2"/>
          <p:cNvSpPr>
            <a:spLocks noGrp="1" noChangeArrowheads="1"/>
          </p:cNvSpPr>
          <p:nvPr>
            <p:ph type="ctrTitle"/>
          </p:nvPr>
        </p:nvSpPr>
        <p:spPr>
          <a:xfrm>
            <a:off x="685800" y="2286000"/>
            <a:ext cx="7772400" cy="1143000"/>
          </a:xfrm>
        </p:spPr>
        <p:txBody>
          <a:bodyPr/>
          <a:lstStyle/>
          <a:p>
            <a:r>
              <a:rPr lang="en-US"/>
              <a:t>Confinement</a:t>
            </a:r>
          </a:p>
        </p:txBody>
      </p:sp>
      <p:sp>
        <p:nvSpPr>
          <p:cNvPr id="2051" name="Rectangle 3"/>
          <p:cNvSpPr>
            <a:spLocks noGrp="1" noChangeArrowheads="1"/>
          </p:cNvSpPr>
          <p:nvPr>
            <p:ph type="subTitle" idx="1"/>
          </p:nvPr>
        </p:nvSpPr>
        <p:spPr>
          <a:xfrm>
            <a:off x="1371600" y="4191000"/>
            <a:ext cx="6400800" cy="1752600"/>
          </a:xfrm>
        </p:spPr>
        <p:txBody>
          <a:bodyPr/>
          <a:lstStyle/>
          <a:p>
            <a:r>
              <a:rPr lang="en-US" dirty="0"/>
              <a:t>James </a:t>
            </a:r>
            <a:r>
              <a:rPr lang="en-US" dirty="0" smtClean="0"/>
              <a:t>Hook</a:t>
            </a:r>
            <a:endParaRPr lang="en-US" dirty="0"/>
          </a:p>
        </p:txBody>
      </p:sp>
      <p:sp>
        <p:nvSpPr>
          <p:cNvPr id="2053" name="Text Box 5"/>
          <p:cNvSpPr txBox="1">
            <a:spLocks noChangeArrowheads="1"/>
          </p:cNvSpPr>
          <p:nvPr/>
        </p:nvSpPr>
        <p:spPr bwMode="auto">
          <a:xfrm>
            <a:off x="1143000" y="0"/>
            <a:ext cx="7391400" cy="21018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4400">
                <a:solidFill>
                  <a:schemeClr val="tx2"/>
                </a:solidFill>
              </a:rPr>
              <a:t>CS 491/591:  Introduction to Computer Security</a:t>
            </a:r>
            <a:br>
              <a:rPr lang="en-US" sz="4400">
                <a:solidFill>
                  <a:schemeClr val="tx2"/>
                </a:solidFill>
              </a:rPr>
            </a:br>
            <a:endParaRPr lang="en-US" sz="440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71010" name="Rectangle 2"/>
          <p:cNvSpPr>
            <a:spLocks noGrp="1" noChangeArrowheads="1"/>
          </p:cNvSpPr>
          <p:nvPr>
            <p:ph type="title"/>
          </p:nvPr>
        </p:nvSpPr>
        <p:spPr/>
        <p:txBody>
          <a:bodyPr/>
          <a:lstStyle/>
          <a:p>
            <a:r>
              <a:rPr lang="en-US" sz="4000">
                <a:latin typeface="Times-Roman" charset="0"/>
              </a:rPr>
              <a:t>One solution</a:t>
            </a:r>
          </a:p>
        </p:txBody>
      </p:sp>
      <p:sp>
        <p:nvSpPr>
          <p:cNvPr id="171011" name="Rectangle 3"/>
          <p:cNvSpPr>
            <a:spLocks noGrp="1" noChangeArrowheads="1"/>
          </p:cNvSpPr>
          <p:nvPr>
            <p:ph type="body" idx="1"/>
          </p:nvPr>
        </p:nvSpPr>
        <p:spPr/>
        <p:txBody>
          <a:bodyPr/>
          <a:lstStyle/>
          <a:p>
            <a:r>
              <a:rPr lang="en-US" sz="2800">
                <a:latin typeface="Times-Roman" charset="0"/>
              </a:rPr>
              <a:t>Just say no!</a:t>
            </a:r>
          </a:p>
          <a:p>
            <a:r>
              <a:rPr lang="en-US" sz="2800">
                <a:latin typeface="Times-Roman" charset="0"/>
              </a:rPr>
              <a:t>Total isolation:  A confined program shall make no calls on any other program</a:t>
            </a:r>
          </a:p>
          <a:p>
            <a:r>
              <a:rPr lang="en-US" sz="2800">
                <a:latin typeface="Times-Roman" charset="0"/>
              </a:rPr>
              <a:t>Impractical</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73058" name="Rectangle 2"/>
          <p:cNvSpPr>
            <a:spLocks noGrp="1" noChangeArrowheads="1"/>
          </p:cNvSpPr>
          <p:nvPr>
            <p:ph type="title"/>
          </p:nvPr>
        </p:nvSpPr>
        <p:spPr/>
        <p:txBody>
          <a:bodyPr/>
          <a:lstStyle/>
          <a:p>
            <a:r>
              <a:rPr lang="en-US" sz="4000">
                <a:latin typeface="Times-Roman" charset="0"/>
              </a:rPr>
              <a:t>Confinement rule</a:t>
            </a:r>
          </a:p>
        </p:txBody>
      </p:sp>
      <p:sp>
        <p:nvSpPr>
          <p:cNvPr id="173059" name="Rectangle 3"/>
          <p:cNvSpPr>
            <a:spLocks noGrp="1" noChangeArrowheads="1"/>
          </p:cNvSpPr>
          <p:nvPr>
            <p:ph type="body" idx="1"/>
          </p:nvPr>
        </p:nvSpPr>
        <p:spPr/>
        <p:txBody>
          <a:bodyPr/>
          <a:lstStyle/>
          <a:p>
            <a:r>
              <a:rPr lang="en-US" sz="2800">
                <a:latin typeface="Times-Roman" charset="0"/>
              </a:rPr>
              <a:t>Transitivity:  If a confined program calls another program which is not trusted, the called program must also be confined.</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75106" name="Rectangle 2"/>
          <p:cNvSpPr>
            <a:spLocks noGrp="1" noChangeArrowheads="1"/>
          </p:cNvSpPr>
          <p:nvPr>
            <p:ph type="title"/>
          </p:nvPr>
        </p:nvSpPr>
        <p:spPr/>
        <p:txBody>
          <a:bodyPr/>
          <a:lstStyle/>
          <a:p>
            <a:r>
              <a:rPr lang="en-US" sz="4000">
                <a:latin typeface="Times-Roman" charset="0"/>
              </a:rPr>
              <a:t>Classification of Channels:</a:t>
            </a:r>
          </a:p>
        </p:txBody>
      </p:sp>
      <p:sp>
        <p:nvSpPr>
          <p:cNvPr id="175107" name="Rectangle 3"/>
          <p:cNvSpPr>
            <a:spLocks noGrp="1" noChangeArrowheads="1"/>
          </p:cNvSpPr>
          <p:nvPr>
            <p:ph type="body" idx="1"/>
          </p:nvPr>
        </p:nvSpPr>
        <p:spPr/>
        <p:txBody>
          <a:bodyPr/>
          <a:lstStyle/>
          <a:p>
            <a:r>
              <a:rPr lang="en-US" sz="2800">
                <a:latin typeface="Times-Roman" charset="0"/>
              </a:rPr>
              <a:t>Storage </a:t>
            </a:r>
          </a:p>
          <a:p>
            <a:r>
              <a:rPr lang="en-US" sz="2800">
                <a:latin typeface="Times-Roman" charset="0"/>
              </a:rPr>
              <a:t>Legitimate (such as the bill)</a:t>
            </a:r>
          </a:p>
          <a:p>
            <a:r>
              <a:rPr lang="en-US" sz="2800">
                <a:latin typeface="Times-Roman" charset="0"/>
              </a:rPr>
              <a:t>Covert </a:t>
            </a:r>
          </a:p>
          <a:p>
            <a:pPr lvl="1"/>
            <a:r>
              <a:rPr lang="en-US" sz="2400">
                <a:latin typeface="Times-Roman" charset="0"/>
              </a:rPr>
              <a:t>I.e. those not intended for information transfer at all, such as the service program’s effect on the system load</a:t>
            </a:r>
          </a:p>
          <a:p>
            <a:pPr lvl="1"/>
            <a:endParaRPr lang="en-US" sz="2400">
              <a:latin typeface="Times-Roman" charset="0"/>
            </a:endParaRPr>
          </a:p>
          <a:p>
            <a:r>
              <a:rPr lang="en-US" sz="2800">
                <a:latin typeface="Times-Roman" charset="0"/>
              </a:rPr>
              <a:t>In which category does Lampson place 5?</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26306" name="Rectangle 2"/>
          <p:cNvSpPr>
            <a:spLocks noGrp="1" noChangeArrowheads="1"/>
          </p:cNvSpPr>
          <p:nvPr>
            <p:ph type="title"/>
          </p:nvPr>
        </p:nvSpPr>
        <p:spPr/>
        <p:txBody>
          <a:bodyPr/>
          <a:lstStyle/>
          <a:p>
            <a:r>
              <a:rPr lang="en-US"/>
              <a:t>Mitigation</a:t>
            </a:r>
          </a:p>
        </p:txBody>
      </p:sp>
      <p:sp>
        <p:nvSpPr>
          <p:cNvPr id="226307" name="Rectangle 3"/>
          <p:cNvSpPr>
            <a:spLocks noGrp="1" noChangeArrowheads="1"/>
          </p:cNvSpPr>
          <p:nvPr>
            <p:ph type="body" idx="1"/>
          </p:nvPr>
        </p:nvSpPr>
        <p:spPr/>
        <p:txBody>
          <a:bodyPr/>
          <a:lstStyle/>
          <a:p>
            <a:r>
              <a:rPr lang="en-US"/>
              <a:t>Lampson proposes a mitigation strategy for 5</a:t>
            </a:r>
          </a:p>
          <a:p>
            <a:r>
              <a:rPr lang="en-US"/>
              <a:t>Confined read makes a copy (this can be done lazily on a conflicting write)</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77154" name="Rectangle 2"/>
          <p:cNvSpPr>
            <a:spLocks noGrp="1" noChangeArrowheads="1"/>
          </p:cNvSpPr>
          <p:nvPr>
            <p:ph type="title"/>
          </p:nvPr>
        </p:nvSpPr>
        <p:spPr/>
        <p:txBody>
          <a:bodyPr/>
          <a:lstStyle/>
          <a:p>
            <a:r>
              <a:rPr lang="en-US" sz="4000">
                <a:latin typeface="Times-Roman" charset="0"/>
              </a:rPr>
              <a:t>Root Problem:</a:t>
            </a:r>
          </a:p>
        </p:txBody>
      </p:sp>
      <p:sp>
        <p:nvSpPr>
          <p:cNvPr id="177155" name="Rectangle 3"/>
          <p:cNvSpPr>
            <a:spLocks noGrp="1" noChangeArrowheads="1"/>
          </p:cNvSpPr>
          <p:nvPr>
            <p:ph type="body" idx="1"/>
          </p:nvPr>
        </p:nvSpPr>
        <p:spPr/>
        <p:txBody>
          <a:bodyPr/>
          <a:lstStyle/>
          <a:p>
            <a:r>
              <a:rPr lang="en-US">
                <a:latin typeface="Times-Roman" charset="0"/>
              </a:rPr>
              <a:t>Resource sharing enables covert channels</a:t>
            </a:r>
          </a:p>
          <a:p>
            <a:r>
              <a:rPr lang="en-US">
                <a:latin typeface="Times-Roman" charset="0"/>
              </a:rPr>
              <a:t>The more our operating systems and hardware enable efficient resource sharing the greater the risk of covert channels</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68290" name="Rectangle 2"/>
          <p:cNvSpPr>
            <a:spLocks noGrp="1" noChangeArrowheads="1"/>
          </p:cNvSpPr>
          <p:nvPr>
            <p:ph type="title"/>
          </p:nvPr>
        </p:nvSpPr>
        <p:spPr/>
        <p:txBody>
          <a:bodyPr/>
          <a:lstStyle/>
          <a:p>
            <a:r>
              <a:rPr lang="en-US"/>
              <a:t>Lipner’s Comments</a:t>
            </a:r>
          </a:p>
        </p:txBody>
      </p:sp>
      <p:sp>
        <p:nvSpPr>
          <p:cNvPr id="268291" name="Rectangle 3"/>
          <p:cNvSpPr>
            <a:spLocks noGrp="1" noChangeArrowheads="1"/>
          </p:cNvSpPr>
          <p:nvPr>
            <p:ph type="body" idx="1"/>
          </p:nvPr>
        </p:nvSpPr>
        <p:spPr/>
        <p:txBody>
          <a:bodyPr/>
          <a:lstStyle/>
          <a:p>
            <a:r>
              <a:rPr lang="en-US"/>
              <a:t>1975 paper discusses how confidentiality models and access control address storage and legitimate channels</a:t>
            </a:r>
          </a:p>
          <a:p>
            <a:r>
              <a:rPr lang="en-US"/>
              <a:t>Discussion?</a:t>
            </a:r>
          </a:p>
          <a:p>
            <a:r>
              <a:rPr lang="en-US"/>
              <a:t>How does Lipner think BLP fits in?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370690" name="Rectangle 2"/>
          <p:cNvSpPr>
            <a:spLocks noGrp="1" noChangeArrowheads="1"/>
          </p:cNvSpPr>
          <p:nvPr>
            <p:ph type="title"/>
          </p:nvPr>
        </p:nvSpPr>
        <p:spPr/>
        <p:txBody>
          <a:bodyPr/>
          <a:lstStyle/>
          <a:p>
            <a:r>
              <a:rPr lang="en-US"/>
              <a:t>Lipner’s Contribution</a:t>
            </a:r>
          </a:p>
        </p:txBody>
      </p:sp>
      <p:sp>
        <p:nvSpPr>
          <p:cNvPr id="370691" name="Rectangle 3"/>
          <p:cNvSpPr>
            <a:spLocks noGrp="1" noChangeArrowheads="1"/>
          </p:cNvSpPr>
          <p:nvPr>
            <p:ph type="body" idx="1"/>
          </p:nvPr>
        </p:nvSpPr>
        <p:spPr/>
        <p:txBody>
          <a:bodyPr/>
          <a:lstStyle/>
          <a:p>
            <a:r>
              <a:rPr lang="en-US"/>
              <a:t>Identifies time as “A difficult problem”</a:t>
            </a:r>
          </a:p>
          <a:p>
            <a:pPr lvl="1"/>
            <a:r>
              <a:rPr lang="en-US"/>
              <a:t>“While the storage and legitimate channels of Lampson can be closed with a minimal impact on system efficiency, closing the covert channel seems to impose a direct and unreasonable performance penalty.”</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56674" name="Rectangle 2"/>
          <p:cNvSpPr>
            <a:spLocks noGrp="1" noChangeArrowheads="1"/>
          </p:cNvSpPr>
          <p:nvPr>
            <p:ph type="title"/>
          </p:nvPr>
        </p:nvSpPr>
        <p:spPr/>
        <p:txBody>
          <a:bodyPr/>
          <a:lstStyle/>
          <a:p>
            <a:r>
              <a:rPr lang="en-US"/>
              <a:t>Resources</a:t>
            </a:r>
          </a:p>
        </p:txBody>
      </p:sp>
      <p:sp>
        <p:nvSpPr>
          <p:cNvPr id="156675" name="Rectangle 3">
            <a:hlinkClick r:id="rId3"/>
          </p:cNvPr>
          <p:cNvSpPr>
            <a:spLocks noGrp="1" noChangeArrowheads="1"/>
          </p:cNvSpPr>
          <p:nvPr>
            <p:ph type="body" idx="1"/>
          </p:nvPr>
        </p:nvSpPr>
        <p:spPr/>
        <p:txBody>
          <a:bodyPr/>
          <a:lstStyle/>
          <a:p>
            <a:r>
              <a:rPr lang="en-US" sz="2800"/>
              <a:t>Lampson, A note on the Confinement Problem, CACM Vol 16, no. 10, October 1973.</a:t>
            </a:r>
            <a:endParaRPr lang="en-US" sz="2800">
              <a:latin typeface="Helvetica" pitchFamily="-65" charset="0"/>
              <a:hlinkClick r:id="rId3"/>
            </a:endParaRPr>
          </a:p>
          <a:p>
            <a:pPr lvl="1"/>
            <a:r>
              <a:rPr lang="en-US" sz="2400">
                <a:latin typeface="Helvetica" pitchFamily="-65" charset="0"/>
                <a:hlinkClick r:id="rId3"/>
              </a:rPr>
              <a:t>http://doi.acm.org/10.1145/362375.362389</a:t>
            </a:r>
            <a:endParaRPr lang="en-US" sz="2400">
              <a:latin typeface="Helvetica" pitchFamily="-65" charset="0"/>
            </a:endParaRPr>
          </a:p>
          <a:p>
            <a:r>
              <a:rPr lang="en-US" sz="2800">
                <a:latin typeface="Helvetica" pitchFamily="-65" charset="0"/>
              </a:rPr>
              <a:t>Lipner, A Comment on the Confinement Problem, Proceedings of the 5th Symposium on Operating Systems Principles, pp 192 -196 (Nov. 1975)</a:t>
            </a:r>
          </a:p>
          <a:p>
            <a:pPr lvl="1"/>
            <a:r>
              <a:rPr lang="en-US" sz="2400">
                <a:hlinkClick r:id="rId4"/>
              </a:rPr>
              <a:t>http://doi.acm.org/10.1145/800213.806537</a:t>
            </a:r>
            <a:r>
              <a:rPr lang="en-US" sz="2400"/>
              <a:t> </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70338" name="Rectangle 2"/>
          <p:cNvSpPr>
            <a:spLocks noGrp="1" noChangeArrowheads="1"/>
          </p:cNvSpPr>
          <p:nvPr>
            <p:ph type="title"/>
          </p:nvPr>
        </p:nvSpPr>
        <p:spPr/>
        <p:txBody>
          <a:bodyPr/>
          <a:lstStyle/>
          <a:p>
            <a:r>
              <a:rPr lang="en-US"/>
              <a:t>Timing Channel:  Kocher</a:t>
            </a:r>
          </a:p>
        </p:txBody>
      </p:sp>
      <p:sp>
        <p:nvSpPr>
          <p:cNvPr id="270339" name="Rectangle 3"/>
          <p:cNvSpPr>
            <a:spLocks noGrp="1" noChangeArrowheads="1"/>
          </p:cNvSpPr>
          <p:nvPr>
            <p:ph type="body" idx="1"/>
          </p:nvPr>
        </p:nvSpPr>
        <p:spPr/>
        <p:txBody>
          <a:bodyPr/>
          <a:lstStyle/>
          <a:p>
            <a:r>
              <a:rPr lang="en-US"/>
              <a:t>CRYPTO ‘96:  Timing Attacks on Implementations of Diffie-Hellman, RSA, DSS, and Other Systems</a:t>
            </a:r>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371714" name="Rectangle 2"/>
          <p:cNvSpPr>
            <a:spLocks noGrp="1" noChangeArrowheads="1"/>
          </p:cNvSpPr>
          <p:nvPr>
            <p:ph type="title"/>
          </p:nvPr>
        </p:nvSpPr>
        <p:spPr>
          <a:xfrm>
            <a:off x="685800" y="152400"/>
            <a:ext cx="7772400" cy="1143000"/>
          </a:xfrm>
        </p:spPr>
        <p:txBody>
          <a:bodyPr/>
          <a:lstStyle/>
          <a:p>
            <a:r>
              <a:rPr lang="en-US"/>
              <a:t>Kocher attack</a:t>
            </a:r>
          </a:p>
        </p:txBody>
      </p:sp>
      <p:sp>
        <p:nvSpPr>
          <p:cNvPr id="371715" name="Rectangle 3"/>
          <p:cNvSpPr>
            <a:spLocks noGrp="1" noChangeArrowheads="1"/>
          </p:cNvSpPr>
          <p:nvPr>
            <p:ph type="body" idx="1"/>
          </p:nvPr>
        </p:nvSpPr>
        <p:spPr>
          <a:xfrm>
            <a:off x="685800" y="1219200"/>
            <a:ext cx="7772400" cy="4114800"/>
          </a:xfrm>
        </p:spPr>
        <p:txBody>
          <a:bodyPr/>
          <a:lstStyle/>
          <a:p>
            <a:pPr>
              <a:lnSpc>
                <a:spcPct val="90000"/>
              </a:lnSpc>
            </a:pPr>
            <a:r>
              <a:rPr lang="en-US" sz="2800">
                <a:latin typeface="Courier" pitchFamily="-65" charset="0"/>
              </a:rPr>
              <a:t>Let s[0] = 1</a:t>
            </a:r>
            <a:br>
              <a:rPr lang="en-US" sz="2800">
                <a:latin typeface="Courier" pitchFamily="-65" charset="0"/>
              </a:rPr>
            </a:br>
            <a:r>
              <a:rPr lang="en-US" sz="2800">
                <a:latin typeface="Courier" pitchFamily="-65" charset="0"/>
              </a:rPr>
              <a:t>For k = 0 upto w - 1</a:t>
            </a:r>
            <a:br>
              <a:rPr lang="en-US" sz="2800">
                <a:latin typeface="Courier" pitchFamily="-65" charset="0"/>
              </a:rPr>
            </a:br>
            <a:r>
              <a:rPr lang="en-US" sz="2800">
                <a:latin typeface="Courier" pitchFamily="-65" charset="0"/>
              </a:rPr>
              <a:t>  If (bit k of x) is 1 then</a:t>
            </a:r>
            <a:br>
              <a:rPr lang="en-US" sz="2800">
                <a:latin typeface="Courier" pitchFamily="-65" charset="0"/>
              </a:rPr>
            </a:br>
            <a:r>
              <a:rPr lang="en-US" sz="2800">
                <a:latin typeface="Courier" pitchFamily="-65" charset="0"/>
              </a:rPr>
              <a:t>    Let R[k] = (s[k] * y) mod n</a:t>
            </a:r>
            <a:br>
              <a:rPr lang="en-US" sz="2800">
                <a:latin typeface="Courier" pitchFamily="-65" charset="0"/>
              </a:rPr>
            </a:br>
            <a:r>
              <a:rPr lang="en-US" sz="2800">
                <a:latin typeface="Courier" pitchFamily="-65" charset="0"/>
              </a:rPr>
              <a:t>  Else </a:t>
            </a:r>
            <a:br>
              <a:rPr lang="en-US" sz="2800">
                <a:latin typeface="Courier" pitchFamily="-65" charset="0"/>
              </a:rPr>
            </a:br>
            <a:r>
              <a:rPr lang="en-US" sz="2800">
                <a:latin typeface="Courier" pitchFamily="-65" charset="0"/>
              </a:rPr>
              <a:t>    Let R[k] = s[k]</a:t>
            </a:r>
            <a:br>
              <a:rPr lang="en-US" sz="2800">
                <a:latin typeface="Courier" pitchFamily="-65" charset="0"/>
              </a:rPr>
            </a:br>
            <a:r>
              <a:rPr lang="en-US" sz="2800">
                <a:latin typeface="Courier" pitchFamily="-65" charset="0"/>
              </a:rPr>
              <a:t>  Let s[k+1] = R[k] * R[k] mod n</a:t>
            </a:r>
            <a:br>
              <a:rPr lang="en-US" sz="2800">
                <a:latin typeface="Courier" pitchFamily="-65" charset="0"/>
              </a:rPr>
            </a:br>
            <a:r>
              <a:rPr lang="en-US" sz="2800">
                <a:latin typeface="Courier" pitchFamily="-65" charset="0"/>
              </a:rPr>
              <a:t>EndFor</a:t>
            </a:r>
            <a:br>
              <a:rPr lang="en-US" sz="2800">
                <a:latin typeface="Courier" pitchFamily="-65" charset="0"/>
              </a:rPr>
            </a:br>
            <a:r>
              <a:rPr lang="en-US" sz="2800">
                <a:latin typeface="Courier" pitchFamily="-65" charset="0"/>
              </a:rPr>
              <a:t>Return R[w-1]</a:t>
            </a:r>
          </a:p>
          <a:p>
            <a:pPr>
              <a:lnSpc>
                <a:spcPct val="90000"/>
              </a:lnSpc>
            </a:pPr>
            <a:r>
              <a:rPr lang="en-US" sz="2800">
                <a:latin typeface="Chalkboard" pitchFamily="-65" charset="0"/>
              </a:rPr>
              <a:t>Computes R = y^x mod n</a:t>
            </a:r>
          </a:p>
          <a:p>
            <a:pPr>
              <a:lnSpc>
                <a:spcPct val="90000"/>
              </a:lnSpc>
            </a:pPr>
            <a:r>
              <a:rPr lang="en-US" sz="2800">
                <a:latin typeface="Chalkboard" pitchFamily="-65" charset="0"/>
              </a:rPr>
              <a:t>Given multiple observations of y, n and time deduce x</a:t>
            </a:r>
            <a:endParaRPr lang="en-US" sz="2800">
              <a:latin typeface="Courier" pitchFamily="-65"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66242" name="Rectangle 2"/>
          <p:cNvSpPr>
            <a:spLocks noGrp="1" noChangeArrowheads="1"/>
          </p:cNvSpPr>
          <p:nvPr>
            <p:ph type="title"/>
          </p:nvPr>
        </p:nvSpPr>
        <p:spPr/>
        <p:txBody>
          <a:bodyPr/>
          <a:lstStyle/>
          <a:p>
            <a:r>
              <a:rPr lang="en-US"/>
              <a:t>Plan</a:t>
            </a:r>
          </a:p>
        </p:txBody>
      </p:sp>
      <p:sp>
        <p:nvSpPr>
          <p:cNvPr id="266243" name="Rectangle 3"/>
          <p:cNvSpPr>
            <a:spLocks noGrp="1" noChangeArrowheads="1"/>
          </p:cNvSpPr>
          <p:nvPr>
            <p:ph type="body" idx="1"/>
          </p:nvPr>
        </p:nvSpPr>
        <p:spPr/>
        <p:txBody>
          <a:bodyPr/>
          <a:lstStyle/>
          <a:p>
            <a:r>
              <a:rPr lang="en-US"/>
              <a:t>Confinement Problem (Lampson)</a:t>
            </a:r>
          </a:p>
          <a:p>
            <a:r>
              <a:rPr lang="en-US"/>
              <a:t>Isolation</a:t>
            </a:r>
          </a:p>
          <a:p>
            <a:pPr lvl="1"/>
            <a:r>
              <a:rPr lang="en-US"/>
              <a:t>Virtual Machines</a:t>
            </a:r>
          </a:p>
          <a:p>
            <a:pPr lvl="1"/>
            <a:r>
              <a:rPr lang="en-US"/>
              <a:t>Sandboxes</a:t>
            </a:r>
          </a:p>
          <a:p>
            <a:r>
              <a:rPr lang="en-US"/>
              <a:t>Covert Channels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372738" name="Rectangle 2"/>
          <p:cNvSpPr>
            <a:spLocks noGrp="1" noChangeArrowheads="1"/>
          </p:cNvSpPr>
          <p:nvPr>
            <p:ph type="title"/>
          </p:nvPr>
        </p:nvSpPr>
        <p:spPr/>
        <p:txBody>
          <a:bodyPr/>
          <a:lstStyle/>
          <a:p>
            <a:r>
              <a:rPr lang="en-US"/>
              <a:t>Timing channel</a:t>
            </a:r>
          </a:p>
        </p:txBody>
      </p:sp>
      <p:sp>
        <p:nvSpPr>
          <p:cNvPr id="372739" name="Rectangle 3"/>
          <p:cNvSpPr>
            <a:spLocks noGrp="1" noChangeArrowheads="1"/>
          </p:cNvSpPr>
          <p:nvPr>
            <p:ph type="body" idx="1"/>
          </p:nvPr>
        </p:nvSpPr>
        <p:spPr/>
        <p:txBody>
          <a:bodyPr/>
          <a:lstStyle/>
          <a:p>
            <a:pPr>
              <a:lnSpc>
                <a:spcPct val="90000"/>
              </a:lnSpc>
            </a:pPr>
            <a:r>
              <a:rPr lang="en-US" sz="2800">
                <a:latin typeface="Courier" pitchFamily="-65" charset="0"/>
              </a:rPr>
              <a:t>Let s[0] = 1</a:t>
            </a:r>
            <a:br>
              <a:rPr lang="en-US" sz="2800">
                <a:latin typeface="Courier" pitchFamily="-65" charset="0"/>
              </a:rPr>
            </a:br>
            <a:r>
              <a:rPr lang="en-US" sz="2800">
                <a:latin typeface="Courier" pitchFamily="-65" charset="0"/>
              </a:rPr>
              <a:t>For k = 0 upto w - 1</a:t>
            </a:r>
            <a:br>
              <a:rPr lang="en-US" sz="2800">
                <a:latin typeface="Courier" pitchFamily="-65" charset="0"/>
              </a:rPr>
            </a:br>
            <a:r>
              <a:rPr lang="en-US" sz="2800">
                <a:latin typeface="Courier" pitchFamily="-65" charset="0"/>
              </a:rPr>
              <a:t>  If (bit k of x) is 1 then</a:t>
            </a:r>
            <a:br>
              <a:rPr lang="en-US" sz="2800">
                <a:latin typeface="Courier" pitchFamily="-65" charset="0"/>
              </a:rPr>
            </a:br>
            <a:r>
              <a:rPr lang="en-US" sz="2800">
                <a:latin typeface="Courier" pitchFamily="-65" charset="0"/>
              </a:rPr>
              <a:t>    Let R[k] = (s[k] * y) mod n</a:t>
            </a:r>
            <a:br>
              <a:rPr lang="en-US" sz="2800">
                <a:latin typeface="Courier" pitchFamily="-65" charset="0"/>
              </a:rPr>
            </a:br>
            <a:r>
              <a:rPr lang="en-US" sz="2800">
                <a:latin typeface="Courier" pitchFamily="-65" charset="0"/>
              </a:rPr>
              <a:t>  Else </a:t>
            </a:r>
            <a:br>
              <a:rPr lang="en-US" sz="2800">
                <a:latin typeface="Courier" pitchFamily="-65" charset="0"/>
              </a:rPr>
            </a:br>
            <a:r>
              <a:rPr lang="en-US" sz="2800">
                <a:latin typeface="Courier" pitchFamily="-65" charset="0"/>
              </a:rPr>
              <a:t>    Let R[k] = s[k]</a:t>
            </a:r>
            <a:br>
              <a:rPr lang="en-US" sz="2800">
                <a:latin typeface="Courier" pitchFamily="-65" charset="0"/>
              </a:rPr>
            </a:br>
            <a:r>
              <a:rPr lang="en-US" sz="2800">
                <a:latin typeface="Courier" pitchFamily="-65" charset="0"/>
              </a:rPr>
              <a:t>  Let s[k+1] = R[k] * R[k] mod n</a:t>
            </a:r>
            <a:br>
              <a:rPr lang="en-US" sz="2800">
                <a:latin typeface="Courier" pitchFamily="-65" charset="0"/>
              </a:rPr>
            </a:br>
            <a:r>
              <a:rPr lang="en-US" sz="2800">
                <a:latin typeface="Courier" pitchFamily="-65" charset="0"/>
              </a:rPr>
              <a:t>EndFor</a:t>
            </a:r>
            <a:br>
              <a:rPr lang="en-US" sz="2800">
                <a:latin typeface="Courier" pitchFamily="-65" charset="0"/>
              </a:rPr>
            </a:br>
            <a:r>
              <a:rPr lang="en-US" sz="2800">
                <a:latin typeface="Courier" pitchFamily="-65" charset="0"/>
              </a:rPr>
              <a:t>Return R[w-1]</a:t>
            </a:r>
          </a:p>
          <a:p>
            <a:pPr>
              <a:lnSpc>
                <a:spcPct val="90000"/>
              </a:lnSpc>
            </a:pPr>
            <a:endParaRPr lang="en-US" sz="2800"/>
          </a:p>
        </p:txBody>
      </p:sp>
      <p:sp>
        <p:nvSpPr>
          <p:cNvPr id="372740" name="Rectangle 4"/>
          <p:cNvSpPr>
            <a:spLocks noChangeArrowheads="1"/>
          </p:cNvSpPr>
          <p:nvPr/>
        </p:nvSpPr>
        <p:spPr bwMode="auto">
          <a:xfrm>
            <a:off x="1828800" y="3200400"/>
            <a:ext cx="6019800" cy="381000"/>
          </a:xfrm>
          <a:prstGeom prst="rect">
            <a:avLst/>
          </a:prstGeom>
          <a:solidFill>
            <a:schemeClr val="accent2">
              <a:alpha val="17000"/>
            </a:schemeClr>
          </a:solidFill>
          <a:ln w="9525">
            <a:solidFill>
              <a:schemeClr val="tx1"/>
            </a:solidFill>
            <a:miter lim="800000"/>
            <a:headEnd/>
            <a:tailEnd/>
          </a:ln>
          <a:effectLst/>
        </p:spPr>
        <p:txBody>
          <a:bodyPr wrap="none" anchor="ctr">
            <a:prstTxWarp prst="textNoShape">
              <a:avLst/>
            </a:prstTxWarp>
          </a:bodyPr>
          <a:lstStyle/>
          <a:p>
            <a:endParaRPr lang="en-US"/>
          </a:p>
        </p:txBody>
      </p:sp>
      <p:sp>
        <p:nvSpPr>
          <p:cNvPr id="372741" name="Rectangle 5"/>
          <p:cNvSpPr>
            <a:spLocks noChangeArrowheads="1"/>
          </p:cNvSpPr>
          <p:nvPr/>
        </p:nvSpPr>
        <p:spPr bwMode="auto">
          <a:xfrm>
            <a:off x="1828800" y="3962400"/>
            <a:ext cx="6019800" cy="381000"/>
          </a:xfrm>
          <a:prstGeom prst="rect">
            <a:avLst/>
          </a:prstGeom>
          <a:solidFill>
            <a:schemeClr val="accent2">
              <a:alpha val="17000"/>
            </a:schemeClr>
          </a:solidFill>
          <a:ln w="9525">
            <a:solidFill>
              <a:schemeClr val="tx1"/>
            </a:solidFill>
            <a:miter lim="800000"/>
            <a:headEnd/>
            <a:tailEnd/>
          </a:ln>
          <a:effectLst/>
        </p:spPr>
        <p:txBody>
          <a:bodyPr wrap="none" anchor="ctr">
            <a:prstTxWarp prst="textNoShape">
              <a:avLst/>
            </a:prstTxWarp>
          </a:bodyPr>
          <a:lstStyle/>
          <a:p>
            <a:endParaRPr lang="en-US"/>
          </a:p>
        </p:txBody>
      </p:sp>
      <p:sp>
        <p:nvSpPr>
          <p:cNvPr id="372742" name="Text Box 6"/>
          <p:cNvSpPr txBox="1">
            <a:spLocks noChangeArrowheads="1"/>
          </p:cNvSpPr>
          <p:nvPr/>
        </p:nvSpPr>
        <p:spPr bwMode="auto">
          <a:xfrm>
            <a:off x="2514600" y="5791200"/>
            <a:ext cx="64008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t>Premise:  multiplication mod n takes longer than the assignment</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374786" name="Rectangle 2"/>
          <p:cNvSpPr>
            <a:spLocks noGrp="1" noChangeArrowheads="1"/>
          </p:cNvSpPr>
          <p:nvPr>
            <p:ph type="title"/>
          </p:nvPr>
        </p:nvSpPr>
        <p:spPr/>
        <p:txBody>
          <a:bodyPr/>
          <a:lstStyle/>
          <a:p>
            <a:r>
              <a:rPr lang="en-US"/>
              <a:t>Basic attack:</a:t>
            </a:r>
          </a:p>
        </p:txBody>
      </p:sp>
      <p:sp>
        <p:nvSpPr>
          <p:cNvPr id="374787" name="Rectangle 3"/>
          <p:cNvSpPr>
            <a:spLocks noGrp="1" noChangeArrowheads="1"/>
          </p:cNvSpPr>
          <p:nvPr>
            <p:ph type="body" idx="1"/>
          </p:nvPr>
        </p:nvSpPr>
        <p:spPr>
          <a:xfrm>
            <a:off x="685800" y="1676400"/>
            <a:ext cx="7772400" cy="4114800"/>
          </a:xfrm>
        </p:spPr>
        <p:txBody>
          <a:bodyPr/>
          <a:lstStyle/>
          <a:p>
            <a:pPr>
              <a:lnSpc>
                <a:spcPct val="90000"/>
              </a:lnSpc>
            </a:pPr>
            <a:r>
              <a:rPr lang="en-US" sz="2800"/>
              <a:t>Prework:</a:t>
            </a:r>
          </a:p>
          <a:p>
            <a:pPr lvl="1">
              <a:lnSpc>
                <a:spcPct val="90000"/>
              </a:lnSpc>
            </a:pPr>
            <a:r>
              <a:rPr lang="en-US" sz="2400"/>
              <a:t>Study the computation of </a:t>
            </a:r>
          </a:p>
          <a:p>
            <a:pPr lvl="2">
              <a:lnSpc>
                <a:spcPct val="90000"/>
              </a:lnSpc>
            </a:pPr>
            <a:r>
              <a:rPr lang="en-US" sz="2000"/>
              <a:t>u * v mod k</a:t>
            </a:r>
          </a:p>
          <a:p>
            <a:pPr lvl="1">
              <a:lnSpc>
                <a:spcPct val="90000"/>
              </a:lnSpc>
            </a:pPr>
            <a:r>
              <a:rPr lang="en-US" sz="2400"/>
              <a:t>measure timings for real values (they will probably not be uniform)</a:t>
            </a:r>
          </a:p>
          <a:p>
            <a:pPr>
              <a:lnSpc>
                <a:spcPct val="90000"/>
              </a:lnSpc>
            </a:pPr>
            <a:r>
              <a:rPr lang="en-US" sz="2800"/>
              <a:t>Attack</a:t>
            </a:r>
          </a:p>
          <a:p>
            <a:pPr lvl="1">
              <a:lnSpc>
                <a:spcPct val="90000"/>
              </a:lnSpc>
            </a:pPr>
            <a:r>
              <a:rPr lang="en-US" sz="2400"/>
              <a:t>Collect data on (y, n, run time)</a:t>
            </a:r>
          </a:p>
          <a:p>
            <a:pPr lvl="1">
              <a:lnSpc>
                <a:spcPct val="90000"/>
              </a:lnSpc>
            </a:pPr>
            <a:r>
              <a:rPr lang="en-US" sz="2400"/>
              <a:t>Guess a bit of x (start with bit 0)</a:t>
            </a:r>
          </a:p>
          <a:p>
            <a:pPr lvl="2">
              <a:lnSpc>
                <a:spcPct val="90000"/>
              </a:lnSpc>
            </a:pPr>
            <a:r>
              <a:rPr lang="en-US" sz="2000"/>
              <a:t>Use guess of x to calculate predicted runtimes for algorithm (simulating all intermediate values)</a:t>
            </a:r>
          </a:p>
          <a:p>
            <a:pPr lvl="2">
              <a:lnSpc>
                <a:spcPct val="90000"/>
              </a:lnSpc>
            </a:pPr>
            <a:r>
              <a:rPr lang="en-US" sz="2000"/>
              <a:t>If prediction is no better than random guess again</a:t>
            </a:r>
          </a:p>
          <a:p>
            <a:pPr lvl="2">
              <a:lnSpc>
                <a:spcPct val="90000"/>
              </a:lnSpc>
            </a:pPr>
            <a:r>
              <a:rPr lang="en-US" sz="2000"/>
              <a:t>If prediction is better than random guess the next bit</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74434" name="Rectangle 2"/>
          <p:cNvSpPr>
            <a:spLocks noGrp="1" noChangeArrowheads="1"/>
          </p:cNvSpPr>
          <p:nvPr>
            <p:ph type="title"/>
          </p:nvPr>
        </p:nvSpPr>
        <p:spPr/>
        <p:txBody>
          <a:bodyPr/>
          <a:lstStyle/>
          <a:p>
            <a:r>
              <a:rPr lang="en-US"/>
              <a:t>Isolation</a:t>
            </a:r>
          </a:p>
        </p:txBody>
      </p:sp>
      <p:sp>
        <p:nvSpPr>
          <p:cNvPr id="274435" name="Rectangle 3"/>
          <p:cNvSpPr>
            <a:spLocks noGrp="1" noChangeArrowheads="1"/>
          </p:cNvSpPr>
          <p:nvPr>
            <p:ph type="body" idx="1"/>
          </p:nvPr>
        </p:nvSpPr>
        <p:spPr/>
        <p:txBody>
          <a:bodyPr/>
          <a:lstStyle/>
          <a:p>
            <a:r>
              <a:rPr lang="en-US"/>
              <a:t>Virtual machines</a:t>
            </a:r>
          </a:p>
          <a:p>
            <a:pPr lvl="1"/>
            <a:r>
              <a:rPr lang="en-US"/>
              <a:t>Emulate computer</a:t>
            </a:r>
          </a:p>
          <a:p>
            <a:pPr lvl="1"/>
            <a:r>
              <a:rPr lang="en-US"/>
              <a:t>Process cannot access underlying computer system, anything not part of that computer system</a:t>
            </a:r>
          </a:p>
          <a:p>
            <a:r>
              <a:rPr lang="en-US"/>
              <a:t>Sandboxing</a:t>
            </a:r>
          </a:p>
          <a:p>
            <a:pPr lvl="1"/>
            <a:r>
              <a:rPr lang="en-US"/>
              <a:t>Does not emulate computer</a:t>
            </a:r>
          </a:p>
          <a:p>
            <a:pPr lvl="1"/>
            <a:r>
              <a:rPr lang="en-US"/>
              <a:t>Alters interface between computer, process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Machines</a:t>
            </a:r>
            <a:endParaRPr lang="en-US" dirty="0"/>
          </a:p>
        </p:txBody>
      </p:sp>
      <p:sp>
        <p:nvSpPr>
          <p:cNvPr id="3" name="Content Placeholder 2"/>
          <p:cNvSpPr>
            <a:spLocks noGrp="1"/>
          </p:cNvSpPr>
          <p:nvPr>
            <p:ph idx="1"/>
          </p:nvPr>
        </p:nvSpPr>
        <p:spPr/>
        <p:txBody>
          <a:bodyPr>
            <a:normAutofit lnSpcReduction="10000"/>
          </a:bodyPr>
          <a:lstStyle/>
          <a:p>
            <a:r>
              <a:rPr lang="en-US" dirty="0" smtClean="0"/>
              <a:t>“Third Generation” of Computers</a:t>
            </a:r>
          </a:p>
          <a:p>
            <a:pPr lvl="1"/>
            <a:r>
              <a:rPr lang="en-US" dirty="0" smtClean="0"/>
              <a:t>First introduced in mid-1960’s</a:t>
            </a:r>
          </a:p>
          <a:p>
            <a:pPr lvl="1"/>
            <a:r>
              <a:rPr lang="en-US" dirty="0" smtClean="0"/>
              <a:t>Mainstream in early 1970’s</a:t>
            </a:r>
          </a:p>
          <a:p>
            <a:pPr lvl="1"/>
            <a:r>
              <a:rPr lang="en-US" dirty="0" smtClean="0"/>
              <a:t>IBM 360/67, Honeywell 6000, etc.</a:t>
            </a:r>
          </a:p>
          <a:p>
            <a:r>
              <a:rPr lang="en-US" dirty="0" smtClean="0"/>
              <a:t>Sources:  </a:t>
            </a:r>
          </a:p>
          <a:p>
            <a:pPr lvl="1"/>
            <a:r>
              <a:rPr lang="en-US" dirty="0" smtClean="0"/>
              <a:t>Formal requirements for </a:t>
            </a:r>
            <a:r>
              <a:rPr lang="en-US" dirty="0" err="1" smtClean="0"/>
              <a:t>Virtualizable</a:t>
            </a:r>
            <a:r>
              <a:rPr lang="en-US" dirty="0" smtClean="0"/>
              <a:t> Third Generation Architectures, </a:t>
            </a:r>
            <a:r>
              <a:rPr lang="en-US" dirty="0" err="1" smtClean="0"/>
              <a:t>Popek</a:t>
            </a:r>
            <a:r>
              <a:rPr lang="en-US" dirty="0" smtClean="0"/>
              <a:t> and Goldberg, CACM, </a:t>
            </a:r>
            <a:r>
              <a:rPr lang="en-US" dirty="0" err="1" smtClean="0"/>
              <a:t>vol</a:t>
            </a:r>
            <a:r>
              <a:rPr lang="en-US" dirty="0" smtClean="0"/>
              <a:t> 17 number 7, July 1974</a:t>
            </a:r>
          </a:p>
          <a:p>
            <a:pPr lvl="1"/>
            <a:endParaRPr lang="en-US" dirty="0"/>
          </a:p>
        </p:txBody>
      </p:sp>
      <p:sp>
        <p:nvSpPr>
          <p:cNvPr id="4" name="Date Placeholder 3"/>
          <p:cNvSpPr>
            <a:spLocks noGrp="1"/>
          </p:cNvSpPr>
          <p:nvPr>
            <p:ph type="dt" sz="half" idx="10"/>
          </p:nvPr>
        </p:nvSpPr>
        <p:spPr/>
        <p:txBody>
          <a:bodyPr/>
          <a:lstStyle/>
          <a:p>
            <a:fld id="{A6F109CE-BB5F-4E4A-A12F-F34CE01DA338}" type="datetime8">
              <a:rPr lang="en-US" smtClean="0"/>
              <a:pPr/>
              <a:t>4/21/09 11:24</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Machines</a:t>
            </a:r>
            <a:endParaRPr lang="en-US" dirty="0"/>
          </a:p>
        </p:txBody>
      </p:sp>
      <p:sp>
        <p:nvSpPr>
          <p:cNvPr id="3" name="Content Placeholder 2"/>
          <p:cNvSpPr>
            <a:spLocks noGrp="1"/>
          </p:cNvSpPr>
          <p:nvPr>
            <p:ph idx="1"/>
          </p:nvPr>
        </p:nvSpPr>
        <p:spPr/>
        <p:txBody>
          <a:bodyPr/>
          <a:lstStyle/>
          <a:p>
            <a:r>
              <a:rPr lang="en-US" dirty="0" smtClean="0"/>
              <a:t>Original Concept</a:t>
            </a:r>
          </a:p>
          <a:p>
            <a:pPr lvl="1"/>
            <a:r>
              <a:rPr lang="en-US" dirty="0" smtClean="0"/>
              <a:t>VMM (sometimes called a Control Program or Hypervisor) provided virtualization</a:t>
            </a:r>
          </a:p>
          <a:p>
            <a:pPr lvl="2"/>
            <a:r>
              <a:rPr lang="en-US" dirty="0" smtClean="0"/>
              <a:t>CP-67, VM/370</a:t>
            </a:r>
          </a:p>
          <a:p>
            <a:pPr lvl="1"/>
            <a:r>
              <a:rPr lang="en-US" dirty="0" smtClean="0"/>
              <a:t>Family of simple operating systems ran as clients of the VM</a:t>
            </a:r>
          </a:p>
          <a:p>
            <a:pPr lvl="2"/>
            <a:r>
              <a:rPr lang="en-US" dirty="0" smtClean="0"/>
              <a:t>Single process DOS/360</a:t>
            </a:r>
          </a:p>
          <a:p>
            <a:pPr lvl="2"/>
            <a:r>
              <a:rPr lang="en-US" dirty="0" smtClean="0"/>
              <a:t>Multi-tasking OS/360</a:t>
            </a:r>
          </a:p>
          <a:p>
            <a:pPr lvl="2"/>
            <a:r>
              <a:rPr lang="en-US" dirty="0" smtClean="0"/>
              <a:t>Time sharing TSS/360, TSO</a:t>
            </a:r>
          </a:p>
          <a:p>
            <a:pPr lvl="2"/>
            <a:endParaRPr lang="en-US" dirty="0"/>
          </a:p>
        </p:txBody>
      </p:sp>
      <p:sp>
        <p:nvSpPr>
          <p:cNvPr id="4" name="Date Placeholder 3"/>
          <p:cNvSpPr>
            <a:spLocks noGrp="1"/>
          </p:cNvSpPr>
          <p:nvPr>
            <p:ph type="dt" sz="half" idx="10"/>
          </p:nvPr>
        </p:nvSpPr>
        <p:spPr/>
        <p:txBody>
          <a:bodyPr/>
          <a:lstStyle/>
          <a:p>
            <a:fld id="{A6F109CE-BB5F-4E4A-A12F-F34CE01DA338}" type="datetime8">
              <a:rPr lang="en-US" smtClean="0"/>
              <a:pPr/>
              <a:t>4/21/09 11:44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Machine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virtual machine is taken to be an efficient, isolated duplicate of the real machine.  … Virtual Machine Monitor (VMM) … a VMM has three essential characteristics:</a:t>
            </a:r>
          </a:p>
          <a:p>
            <a:pPr marL="971550" lvl="1" indent="-514350">
              <a:buFont typeface="+mj-lt"/>
              <a:buAutoNum type="arabicPeriod"/>
            </a:pPr>
            <a:r>
              <a:rPr lang="en-US" dirty="0" smtClean="0"/>
              <a:t>Provides an environment for programs which is essentially identical with the original machine</a:t>
            </a:r>
          </a:p>
          <a:p>
            <a:pPr marL="971550" lvl="1" indent="-514350">
              <a:buFont typeface="+mj-lt"/>
              <a:buAutoNum type="arabicPeriod"/>
            </a:pPr>
            <a:r>
              <a:rPr lang="en-US" dirty="0" smtClean="0"/>
              <a:t>Programs run in this environment show at worst only a minor decrease in speed</a:t>
            </a:r>
          </a:p>
          <a:p>
            <a:pPr marL="971550" lvl="1" indent="-514350">
              <a:buFont typeface="+mj-lt"/>
              <a:buAutoNum type="arabicPeriod"/>
            </a:pPr>
            <a:r>
              <a:rPr lang="en-US" dirty="0" smtClean="0"/>
              <a:t>The VMM is in complete control of system resources”</a:t>
            </a:r>
          </a:p>
          <a:p>
            <a:pPr marL="971550" lvl="1" indent="-514350" algn="r">
              <a:buNone/>
            </a:pPr>
            <a:r>
              <a:rPr lang="en-US" dirty="0" err="1" smtClean="0"/>
              <a:t>Popek</a:t>
            </a:r>
            <a:r>
              <a:rPr lang="en-US" dirty="0" smtClean="0"/>
              <a:t> and Goldberg, 1974</a:t>
            </a:r>
            <a:endParaRPr lang="en-US" dirty="0"/>
          </a:p>
        </p:txBody>
      </p:sp>
      <p:sp>
        <p:nvSpPr>
          <p:cNvPr id="4" name="Date Placeholder 3"/>
          <p:cNvSpPr>
            <a:spLocks noGrp="1"/>
          </p:cNvSpPr>
          <p:nvPr>
            <p:ph type="dt" sz="half" idx="10"/>
          </p:nvPr>
        </p:nvSpPr>
        <p:spPr/>
        <p:txBody>
          <a:bodyPr/>
          <a:lstStyle/>
          <a:p>
            <a:fld id="{A6F109CE-BB5F-4E4A-A12F-F34CE01DA338}" type="datetime8">
              <a:rPr lang="en-US" smtClean="0"/>
              <a:pPr/>
              <a:t>4/21/09 11:28</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a:t>
            </a:r>
            <a:endParaRPr lang="en-US" dirty="0"/>
          </a:p>
        </p:txBody>
      </p:sp>
      <p:sp>
        <p:nvSpPr>
          <p:cNvPr id="3" name="Content Placeholder 2"/>
          <p:cNvSpPr>
            <a:spLocks noGrp="1"/>
          </p:cNvSpPr>
          <p:nvPr>
            <p:ph idx="1"/>
          </p:nvPr>
        </p:nvSpPr>
        <p:spPr/>
        <p:txBody>
          <a:bodyPr/>
          <a:lstStyle/>
          <a:p>
            <a:r>
              <a:rPr lang="en-US" dirty="0" smtClean="0"/>
              <a:t>Not all attempts at “3</a:t>
            </a:r>
            <a:r>
              <a:rPr lang="en-US" baseline="30000" dirty="0" smtClean="0"/>
              <a:t>rd</a:t>
            </a:r>
            <a:r>
              <a:rPr lang="en-US" dirty="0" smtClean="0"/>
              <a:t> Generation” machines succeeded in supporting Virtualization</a:t>
            </a:r>
          </a:p>
          <a:p>
            <a:pPr lvl="1"/>
            <a:r>
              <a:rPr lang="en-US" dirty="0" smtClean="0"/>
              <a:t>PDP-10 required more emulation</a:t>
            </a:r>
          </a:p>
          <a:p>
            <a:r>
              <a:rPr lang="en-US" dirty="0" err="1" smtClean="0"/>
              <a:t>Popek</a:t>
            </a:r>
            <a:r>
              <a:rPr lang="en-US" dirty="0" smtClean="0"/>
              <a:t> and Goldberg articulated virtualization criteria</a:t>
            </a:r>
            <a:endParaRPr lang="en-US" dirty="0"/>
          </a:p>
        </p:txBody>
      </p:sp>
      <p:sp>
        <p:nvSpPr>
          <p:cNvPr id="4" name="Date Placeholder 3"/>
          <p:cNvSpPr>
            <a:spLocks noGrp="1"/>
          </p:cNvSpPr>
          <p:nvPr>
            <p:ph type="dt" sz="half" idx="10"/>
          </p:nvPr>
        </p:nvSpPr>
        <p:spPr/>
        <p:txBody>
          <a:bodyPr/>
          <a:lstStyle/>
          <a:p>
            <a:fld id="{A6F109CE-BB5F-4E4A-A12F-F34CE01DA338}" type="datetime8">
              <a:rPr lang="en-US" smtClean="0"/>
              <a:pPr/>
              <a:t>4/21/09 11:58</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Assumptions:  	</a:t>
            </a:r>
          </a:p>
          <a:p>
            <a:pPr lvl="1"/>
            <a:r>
              <a:rPr lang="en-US" dirty="0" smtClean="0"/>
              <a:t>The machine has at least two modes:  </a:t>
            </a:r>
            <a:r>
              <a:rPr lang="en-US" i="1" dirty="0" smtClean="0"/>
              <a:t>user </a:t>
            </a:r>
            <a:r>
              <a:rPr lang="en-US" dirty="0" smtClean="0"/>
              <a:t>and </a:t>
            </a:r>
            <a:r>
              <a:rPr lang="en-US" i="1" dirty="0" smtClean="0"/>
              <a:t>supervisor</a:t>
            </a:r>
          </a:p>
          <a:p>
            <a:pPr lvl="1"/>
            <a:r>
              <a:rPr lang="en-US" dirty="0" smtClean="0"/>
              <a:t>The machine has some kind of </a:t>
            </a:r>
            <a:r>
              <a:rPr lang="en-US" i="1" dirty="0" smtClean="0"/>
              <a:t>fault </a:t>
            </a:r>
            <a:r>
              <a:rPr lang="en-US" dirty="0" smtClean="0"/>
              <a:t>(trap) mechanism</a:t>
            </a:r>
          </a:p>
          <a:p>
            <a:r>
              <a:rPr lang="en-US" dirty="0"/>
              <a:t>A</a:t>
            </a:r>
            <a:r>
              <a:rPr lang="en-US" dirty="0" smtClean="0"/>
              <a:t>n instruction is </a:t>
            </a:r>
            <a:r>
              <a:rPr lang="en-US" i="1" dirty="0" smtClean="0"/>
              <a:t>privileged </a:t>
            </a:r>
            <a:r>
              <a:rPr lang="en-US" dirty="0" smtClean="0"/>
              <a:t>if it faults (traps) when executed in user mode</a:t>
            </a:r>
          </a:p>
          <a:p>
            <a:r>
              <a:rPr lang="en-US" dirty="0" smtClean="0"/>
              <a:t>An instruction is </a:t>
            </a:r>
            <a:r>
              <a:rPr lang="en-US" i="1" dirty="0" smtClean="0"/>
              <a:t>sensitive </a:t>
            </a:r>
            <a:r>
              <a:rPr lang="en-US" dirty="0" smtClean="0"/>
              <a:t>if it reveals hidden state of the underlying machine (particularly state about state of privilege)</a:t>
            </a:r>
          </a:p>
          <a:p>
            <a:pPr lvl="1"/>
            <a:r>
              <a:rPr lang="en-US" dirty="0" err="1" smtClean="0"/>
              <a:t>Popek</a:t>
            </a:r>
            <a:r>
              <a:rPr lang="en-US" dirty="0" smtClean="0"/>
              <a:t> and Goldberg give a more elaborate definition with two types of sensitivity, </a:t>
            </a:r>
            <a:r>
              <a:rPr lang="en-US" i="1" dirty="0" smtClean="0"/>
              <a:t>control sensitivity</a:t>
            </a:r>
            <a:r>
              <a:rPr lang="en-US" dirty="0" smtClean="0"/>
              <a:t> and </a:t>
            </a:r>
            <a:r>
              <a:rPr lang="en-US" i="1" dirty="0" smtClean="0"/>
              <a:t>behavior sensitivity</a:t>
            </a:r>
          </a:p>
          <a:p>
            <a:pPr lvl="1"/>
            <a:r>
              <a:rPr lang="en-US" dirty="0" smtClean="0"/>
              <a:t>Example:  an instruction that reveals the physical address of a page in virtual memory is behavior sensitive</a:t>
            </a:r>
            <a:endParaRPr lang="en-US" dirty="0"/>
          </a:p>
        </p:txBody>
      </p:sp>
      <p:sp>
        <p:nvSpPr>
          <p:cNvPr id="4" name="Date Placeholder 3"/>
          <p:cNvSpPr>
            <a:spLocks noGrp="1"/>
          </p:cNvSpPr>
          <p:nvPr>
            <p:ph type="dt" sz="half" idx="10"/>
          </p:nvPr>
        </p:nvSpPr>
        <p:spPr/>
        <p:txBody>
          <a:bodyPr/>
          <a:lstStyle/>
          <a:p>
            <a:fld id="{A6F109CE-BB5F-4E4A-A12F-F34CE01DA338}" type="datetime8">
              <a:rPr lang="en-US" smtClean="0"/>
              <a:pPr/>
              <a:t>4/21/09 12:50</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P&amp;G Main Theorem</a:t>
            </a:r>
            <a:endParaRPr lang="en-US" dirty="0"/>
          </a:p>
        </p:txBody>
      </p:sp>
      <p:sp>
        <p:nvSpPr>
          <p:cNvPr id="3" name="Content Placeholder 2"/>
          <p:cNvSpPr>
            <a:spLocks noGrp="1"/>
          </p:cNvSpPr>
          <p:nvPr>
            <p:ph idx="1"/>
          </p:nvPr>
        </p:nvSpPr>
        <p:spPr/>
        <p:txBody>
          <a:bodyPr/>
          <a:lstStyle/>
          <a:p>
            <a:r>
              <a:rPr lang="en-US" dirty="0" smtClean="0"/>
              <a:t>A virtual machine monitor may be constructed if the set of sensitive instructions for that computer is a subset of the privileged instructions</a:t>
            </a:r>
            <a:endParaRPr lang="en-US" dirty="0"/>
          </a:p>
        </p:txBody>
      </p:sp>
      <p:sp>
        <p:nvSpPr>
          <p:cNvPr id="4" name="Date Placeholder 3"/>
          <p:cNvSpPr>
            <a:spLocks noGrp="1"/>
          </p:cNvSpPr>
          <p:nvPr>
            <p:ph type="dt" sz="half" idx="10"/>
          </p:nvPr>
        </p:nvSpPr>
        <p:spPr/>
        <p:txBody>
          <a:bodyPr/>
          <a:lstStyle/>
          <a:p>
            <a:fld id="{A6F109CE-BB5F-4E4A-A12F-F34CE01DA338}" type="datetime8">
              <a:rPr lang="en-US" smtClean="0"/>
              <a:pPr/>
              <a:t>4/21/09 13:04</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Virtualization for Security</a:t>
            </a:r>
            <a:endParaRPr lang="en-US" dirty="0"/>
          </a:p>
        </p:txBody>
      </p:sp>
      <p:sp>
        <p:nvSpPr>
          <p:cNvPr id="3" name="Content Placeholder 2"/>
          <p:cNvSpPr>
            <a:spLocks noGrp="1"/>
          </p:cNvSpPr>
          <p:nvPr>
            <p:ph idx="1"/>
          </p:nvPr>
        </p:nvSpPr>
        <p:spPr/>
        <p:txBody>
          <a:bodyPr/>
          <a:lstStyle/>
          <a:p>
            <a:r>
              <a:rPr lang="en-US" dirty="0" smtClean="0"/>
              <a:t>Schaefer, Gold, </a:t>
            </a:r>
            <a:r>
              <a:rPr lang="en-US" dirty="0" err="1" smtClean="0"/>
              <a:t>Linde</a:t>
            </a:r>
            <a:r>
              <a:rPr lang="en-US" dirty="0" smtClean="0"/>
              <a:t> and </a:t>
            </a:r>
            <a:r>
              <a:rPr lang="en-US" dirty="0" err="1" smtClean="0"/>
              <a:t>Scheid</a:t>
            </a:r>
            <a:r>
              <a:rPr lang="en-US" dirty="0" smtClean="0"/>
              <a:t>, Program confinement in KVM/370, 1977, </a:t>
            </a:r>
            <a:r>
              <a:rPr lang="en-US" dirty="0" smtClean="0">
                <a:hlinkClick r:id="rId2"/>
              </a:rPr>
              <a:t>http://doi.acm.org/10.1145/800179.1124633</a:t>
            </a:r>
            <a:endParaRPr lang="en-US" dirty="0" smtClean="0"/>
          </a:p>
          <a:p>
            <a:r>
              <a:rPr lang="en-US" dirty="0" smtClean="0"/>
              <a:t>Adapt the VMM to include reference monitor to protect security critical resources</a:t>
            </a:r>
            <a:endParaRPr lang="en-US" dirty="0"/>
          </a:p>
        </p:txBody>
      </p:sp>
      <p:sp>
        <p:nvSpPr>
          <p:cNvPr id="4" name="Date Placeholder 3"/>
          <p:cNvSpPr>
            <a:spLocks noGrp="1"/>
          </p:cNvSpPr>
          <p:nvPr>
            <p:ph type="dt" sz="half" idx="10"/>
          </p:nvPr>
        </p:nvSpPr>
        <p:spPr/>
        <p:txBody>
          <a:bodyPr/>
          <a:lstStyle/>
          <a:p>
            <a:fld id="{A6F109CE-BB5F-4E4A-A12F-F34CE01DA338}" type="datetime8">
              <a:rPr lang="en-US" smtClean="0"/>
              <a:pPr/>
              <a:t>4/21/09 13:11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60770" name="Rectangle 2"/>
          <p:cNvSpPr>
            <a:spLocks noGrp="1" noChangeArrowheads="1"/>
          </p:cNvSpPr>
          <p:nvPr>
            <p:ph type="title"/>
          </p:nvPr>
        </p:nvSpPr>
        <p:spPr/>
        <p:txBody>
          <a:bodyPr/>
          <a:lstStyle/>
          <a:p>
            <a:r>
              <a:rPr lang="en-US"/>
              <a:t>The Confinement Problem</a:t>
            </a:r>
          </a:p>
        </p:txBody>
      </p:sp>
      <p:sp>
        <p:nvSpPr>
          <p:cNvPr id="160771" name="Rectangle 3"/>
          <p:cNvSpPr>
            <a:spLocks noGrp="1" noChangeArrowheads="1"/>
          </p:cNvSpPr>
          <p:nvPr>
            <p:ph type="body" idx="1"/>
          </p:nvPr>
        </p:nvSpPr>
        <p:spPr>
          <a:xfrm>
            <a:off x="685800" y="1981200"/>
            <a:ext cx="8077200" cy="4114800"/>
          </a:xfrm>
        </p:spPr>
        <p:txBody>
          <a:bodyPr/>
          <a:lstStyle/>
          <a:p>
            <a:pPr>
              <a:lnSpc>
                <a:spcPct val="90000"/>
              </a:lnSpc>
            </a:pPr>
            <a:r>
              <a:rPr lang="en-US"/>
              <a:t>Lampson, “A Note on the Confinement Problem”, CACM, 1973.</a:t>
            </a:r>
          </a:p>
          <a:p>
            <a:pPr lvl="1">
              <a:lnSpc>
                <a:spcPct val="90000"/>
              </a:lnSpc>
              <a:buFontTx/>
              <a:buNone/>
            </a:pPr>
            <a:r>
              <a:rPr lang="en-US"/>
              <a:t>This note explores the problem of confining a program during its execution so that it cannot transmit information to any other program except its caller.  A set of examples attempts to stake out the boundaries of the problem.  Necessary conditions for a solution are stated and informally justified.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78530" name="Rectangle 2"/>
          <p:cNvSpPr>
            <a:spLocks noGrp="1" noChangeArrowheads="1"/>
          </p:cNvSpPr>
          <p:nvPr>
            <p:ph type="title"/>
          </p:nvPr>
        </p:nvSpPr>
        <p:spPr/>
        <p:txBody>
          <a:bodyPr/>
          <a:lstStyle/>
          <a:p>
            <a:r>
              <a:rPr lang="en-US"/>
              <a:t>Sandbox</a:t>
            </a:r>
          </a:p>
        </p:txBody>
      </p:sp>
      <p:sp>
        <p:nvSpPr>
          <p:cNvPr id="278531" name="Rectangle 3"/>
          <p:cNvSpPr>
            <a:spLocks noGrp="1" noChangeArrowheads="1"/>
          </p:cNvSpPr>
          <p:nvPr>
            <p:ph type="body" idx="1"/>
          </p:nvPr>
        </p:nvSpPr>
        <p:spPr/>
        <p:txBody>
          <a:bodyPr/>
          <a:lstStyle/>
          <a:p>
            <a:pPr>
              <a:lnSpc>
                <a:spcPct val="90000"/>
              </a:lnSpc>
            </a:pPr>
            <a:r>
              <a:rPr lang="en-US" sz="2800"/>
              <a:t>Environment in which actions of process are restricted according to security policy</a:t>
            </a:r>
          </a:p>
          <a:p>
            <a:pPr lvl="1">
              <a:lnSpc>
                <a:spcPct val="90000"/>
              </a:lnSpc>
            </a:pPr>
            <a:r>
              <a:rPr lang="en-US" sz="2400"/>
              <a:t>Can add extra security-checking mechanisms to libraries, kernel</a:t>
            </a:r>
          </a:p>
          <a:p>
            <a:pPr marL="1143000" lvl="2">
              <a:lnSpc>
                <a:spcPct val="90000"/>
              </a:lnSpc>
            </a:pPr>
            <a:r>
              <a:rPr lang="en-US" sz="2000"/>
              <a:t>Program to be executed is not altered</a:t>
            </a:r>
          </a:p>
          <a:p>
            <a:pPr lvl="1">
              <a:lnSpc>
                <a:spcPct val="90000"/>
              </a:lnSpc>
            </a:pPr>
            <a:r>
              <a:rPr lang="en-US" sz="2400"/>
              <a:t>Can modify program or process to be executed</a:t>
            </a:r>
          </a:p>
          <a:p>
            <a:pPr marL="1143000" lvl="2">
              <a:lnSpc>
                <a:spcPct val="90000"/>
              </a:lnSpc>
            </a:pPr>
            <a:r>
              <a:rPr lang="en-US" sz="2000"/>
              <a:t>Similar to debuggers, profilers that add breakpoints</a:t>
            </a:r>
          </a:p>
          <a:p>
            <a:pPr marL="1143000" lvl="2">
              <a:lnSpc>
                <a:spcPct val="90000"/>
              </a:lnSpc>
            </a:pPr>
            <a:r>
              <a:rPr lang="en-US" sz="2000"/>
              <a:t>Add code to do extra checks (memory access, etc.) as program runs (</a:t>
            </a:r>
            <a:r>
              <a:rPr lang="en-US" sz="2000" i="1"/>
              <a:t>software fault isolation</a:t>
            </a:r>
            <a:r>
              <a:rPr lang="en-US" sz="200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79554" name="Rectangle 2"/>
          <p:cNvSpPr>
            <a:spLocks noGrp="1" noChangeArrowheads="1"/>
          </p:cNvSpPr>
          <p:nvPr>
            <p:ph type="title"/>
          </p:nvPr>
        </p:nvSpPr>
        <p:spPr/>
        <p:txBody>
          <a:bodyPr/>
          <a:lstStyle/>
          <a:p>
            <a:r>
              <a:rPr lang="en-US"/>
              <a:t>Example: Limiting Execution</a:t>
            </a:r>
          </a:p>
        </p:txBody>
      </p:sp>
      <p:sp>
        <p:nvSpPr>
          <p:cNvPr id="279555" name="Rectangle 3"/>
          <p:cNvSpPr>
            <a:spLocks noGrp="1" noChangeArrowheads="1"/>
          </p:cNvSpPr>
          <p:nvPr>
            <p:ph type="body" idx="1"/>
          </p:nvPr>
        </p:nvSpPr>
        <p:spPr/>
        <p:txBody>
          <a:bodyPr/>
          <a:lstStyle/>
          <a:p>
            <a:r>
              <a:rPr lang="en-US" sz="2400"/>
              <a:t>Sidewinder</a:t>
            </a:r>
          </a:p>
          <a:p>
            <a:pPr lvl="1"/>
            <a:r>
              <a:rPr lang="en-US" sz="2000"/>
              <a:t>Uses type enforcement to confine processes</a:t>
            </a:r>
          </a:p>
          <a:p>
            <a:pPr lvl="1"/>
            <a:r>
              <a:rPr lang="en-US" sz="2000"/>
              <a:t>Sandbox built into kernel; site cannot alter it</a:t>
            </a:r>
          </a:p>
          <a:p>
            <a:r>
              <a:rPr lang="en-US" sz="2400"/>
              <a:t>Java VM</a:t>
            </a:r>
          </a:p>
          <a:p>
            <a:pPr lvl="1"/>
            <a:r>
              <a:rPr lang="en-US" sz="2000"/>
              <a:t>Restricts set of files that applet can access and hosts to which applet can connect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72386" name="Rectangle 2"/>
          <p:cNvSpPr>
            <a:spLocks noGrp="1" noChangeArrowheads="1"/>
          </p:cNvSpPr>
          <p:nvPr>
            <p:ph type="title"/>
          </p:nvPr>
        </p:nvSpPr>
        <p:spPr/>
        <p:txBody>
          <a:bodyPr/>
          <a:lstStyle/>
          <a:p>
            <a:r>
              <a:rPr lang="en-US"/>
              <a:t>Additional Resources</a:t>
            </a:r>
          </a:p>
        </p:txBody>
      </p:sp>
      <p:sp>
        <p:nvSpPr>
          <p:cNvPr id="272387" name="Rectangle 3"/>
          <p:cNvSpPr>
            <a:spLocks noGrp="1" noChangeArrowheads="1"/>
          </p:cNvSpPr>
          <p:nvPr>
            <p:ph type="body" idx="1"/>
          </p:nvPr>
        </p:nvSpPr>
        <p:spPr/>
        <p:txBody>
          <a:bodyPr/>
          <a:lstStyle/>
          <a:p>
            <a:pPr>
              <a:lnSpc>
                <a:spcPct val="90000"/>
              </a:lnSpc>
            </a:pPr>
            <a:r>
              <a:rPr lang="en-US" sz="2800"/>
              <a:t>R. Wahbe, S. Lucco, T. Anderson, and S. Graham, Efficient Software-based Fault Isolation, </a:t>
            </a:r>
            <a:r>
              <a:rPr lang="en-US" sz="2800">
                <a:hlinkClick r:id="rId3"/>
              </a:rPr>
              <a:t>http://www.cs.cornell.edu/home/jgm/cs711sp02/sfi.ps.gz</a:t>
            </a:r>
            <a:r>
              <a:rPr lang="en-US" sz="2800"/>
              <a:t> </a:t>
            </a:r>
          </a:p>
          <a:p>
            <a:pPr>
              <a:lnSpc>
                <a:spcPct val="90000"/>
              </a:lnSpc>
            </a:pPr>
            <a:r>
              <a:rPr lang="en-US" sz="2800"/>
              <a:t>Christopher Small, MiSFIT:  A Tool for Constructing Safe Extensible C++ Systems, </a:t>
            </a:r>
            <a:r>
              <a:rPr lang="en-US" sz="2800">
                <a:hlinkClick r:id="rId4"/>
              </a:rPr>
              <a:t>http://www.dogfish.org/chris/papers/misfit/misfit-ieee.ps</a:t>
            </a:r>
            <a:r>
              <a:rPr lang="en-US" sz="2800"/>
              <a:t> </a:t>
            </a:r>
          </a:p>
          <a:p>
            <a:pPr>
              <a:lnSpc>
                <a:spcPct val="90000"/>
              </a:lnSpc>
            </a:pPr>
            <a:endParaRPr lang="en-US" sz="2800"/>
          </a:p>
          <a:p>
            <a:pPr>
              <a:lnSpc>
                <a:spcPct val="90000"/>
              </a:lnSpc>
            </a:pPr>
            <a:endParaRPr lang="en-US" sz="28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361474" name="Rectangle 2"/>
          <p:cNvSpPr>
            <a:spLocks noGrp="1" noChangeArrowheads="1"/>
          </p:cNvSpPr>
          <p:nvPr>
            <p:ph type="title"/>
          </p:nvPr>
        </p:nvSpPr>
        <p:spPr/>
        <p:txBody>
          <a:bodyPr/>
          <a:lstStyle/>
          <a:p>
            <a:r>
              <a:rPr lang="en-US"/>
              <a:t>Virtualization Returns</a:t>
            </a:r>
          </a:p>
        </p:txBody>
      </p:sp>
      <p:sp>
        <p:nvSpPr>
          <p:cNvPr id="361475" name="Rectangle 3"/>
          <p:cNvSpPr>
            <a:spLocks noGrp="1" noChangeArrowheads="1"/>
          </p:cNvSpPr>
          <p:nvPr>
            <p:ph type="body" idx="1"/>
          </p:nvPr>
        </p:nvSpPr>
        <p:spPr/>
        <p:txBody>
          <a:bodyPr/>
          <a:lstStyle/>
          <a:p>
            <a:r>
              <a:rPr lang="en-US" dirty="0"/>
              <a:t>Intel’s </a:t>
            </a:r>
            <a:r>
              <a:rPr lang="en-US" dirty="0" err="1"/>
              <a:t>Vanderpool</a:t>
            </a:r>
            <a:r>
              <a:rPr lang="en-US" dirty="0"/>
              <a:t> architecture brings Virtual Machines back to the mainstream</a:t>
            </a:r>
          </a:p>
          <a:p>
            <a:r>
              <a:rPr lang="en-US" dirty="0">
                <a:latin typeface="Helvetica" pitchFamily="-65" charset="0"/>
              </a:rPr>
              <a:t>Intel Virtualization Paper</a:t>
            </a:r>
            <a:endParaRPr lang="en-US" dirty="0" smtClean="0">
              <a:latin typeface="Helvetica" pitchFamily="-65" charset="0"/>
            </a:endParaRPr>
          </a:p>
          <a:p>
            <a:pPr lvl="1"/>
            <a:r>
              <a:rPr lang="en-US" dirty="0" smtClean="0"/>
              <a:t>(</a:t>
            </a:r>
            <a:r>
              <a:rPr lang="en-US" dirty="0"/>
              <a:t>Some figures that follow are taken from the paper)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45762" name="Rectangle 2"/>
          <p:cNvSpPr>
            <a:spLocks noGrp="1" noChangeArrowheads="1"/>
          </p:cNvSpPr>
          <p:nvPr>
            <p:ph type="title"/>
          </p:nvPr>
        </p:nvSpPr>
        <p:spPr/>
        <p:txBody>
          <a:bodyPr/>
          <a:lstStyle/>
          <a:p>
            <a:r>
              <a:rPr lang="en-US">
                <a:latin typeface="Helvetica" pitchFamily="-65" charset="0"/>
              </a:rPr>
              <a:t>Applications of Virtualization</a:t>
            </a:r>
          </a:p>
        </p:txBody>
      </p:sp>
      <p:sp>
        <p:nvSpPr>
          <p:cNvPr id="245763" name="Rectangle 3"/>
          <p:cNvSpPr>
            <a:spLocks noGrp="1" noChangeArrowheads="1"/>
          </p:cNvSpPr>
          <p:nvPr>
            <p:ph type="body" idx="1"/>
          </p:nvPr>
        </p:nvSpPr>
        <p:spPr/>
        <p:txBody>
          <a:bodyPr/>
          <a:lstStyle/>
          <a:p>
            <a:r>
              <a:rPr lang="en-US">
                <a:latin typeface="Helvetica" pitchFamily="-65" charset="0"/>
              </a:rPr>
              <a:t>Workload isolation</a:t>
            </a:r>
          </a:p>
          <a:p>
            <a:r>
              <a:rPr lang="en-US">
                <a:latin typeface="Helvetica" pitchFamily="-65" charset="0"/>
              </a:rPr>
              <a:t>Workload consolidation</a:t>
            </a:r>
          </a:p>
          <a:p>
            <a:r>
              <a:rPr lang="en-US">
                <a:latin typeface="Helvetica" pitchFamily="-65" charset="0"/>
              </a:rPr>
              <a:t>Workload migration</a:t>
            </a:r>
          </a:p>
        </p:txBody>
      </p:sp>
      <p:sp>
        <p:nvSpPr>
          <p:cNvPr id="245764" name="Rectangle 4"/>
          <p:cNvSpPr>
            <a:spLocks noChangeArrowheads="1"/>
          </p:cNvSpPr>
          <p:nvPr/>
        </p:nvSpPr>
        <p:spPr bwMode="auto">
          <a:xfrm>
            <a:off x="5334000" y="762000"/>
            <a:ext cx="184150" cy="457200"/>
          </a:xfrm>
          <a:prstGeom prst="rect">
            <a:avLst/>
          </a:prstGeom>
          <a:noFill/>
          <a:ln w="9525">
            <a:noFill/>
            <a:miter lim="800000"/>
            <a:headEnd/>
            <a:tailEnd/>
          </a:ln>
          <a:effectLst/>
        </p:spPr>
        <p:txBody>
          <a:bodyPr wrap="none">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47810" name="Rectangle 2"/>
          <p:cNvSpPr>
            <a:spLocks noGrp="1" noChangeArrowheads="1"/>
          </p:cNvSpPr>
          <p:nvPr>
            <p:ph type="title"/>
          </p:nvPr>
        </p:nvSpPr>
        <p:spPr/>
        <p:txBody>
          <a:bodyPr/>
          <a:lstStyle/>
          <a:p>
            <a:r>
              <a:rPr lang="en-US">
                <a:latin typeface="Helvetica" pitchFamily="-65" charset="0"/>
              </a:rPr>
              <a:t>Isolation</a:t>
            </a:r>
          </a:p>
        </p:txBody>
      </p:sp>
      <p:sp>
        <p:nvSpPr>
          <p:cNvPr id="247811" name="Rectangle 3"/>
          <p:cNvSpPr>
            <a:spLocks noGrp="1" noChangeArrowheads="1"/>
          </p:cNvSpPr>
          <p:nvPr>
            <p:ph type="body" idx="1"/>
          </p:nvPr>
        </p:nvSpPr>
        <p:spPr/>
        <p:txBody>
          <a:bodyPr/>
          <a:lstStyle/>
          <a:p>
            <a:endParaRPr lang="en-US"/>
          </a:p>
        </p:txBody>
      </p:sp>
      <p:pic>
        <p:nvPicPr>
          <p:cNvPr id="247812" name="Picture 4" descr="Isolation"/>
          <p:cNvPicPr>
            <a:picLocks noChangeAspect="1" noChangeArrowheads="1"/>
          </p:cNvPicPr>
          <p:nvPr/>
        </p:nvPicPr>
        <p:blipFill>
          <a:blip r:embed="rId3"/>
          <a:srcRect/>
          <a:stretch>
            <a:fillRect/>
          </a:stretch>
        </p:blipFill>
        <p:spPr bwMode="auto">
          <a:xfrm>
            <a:off x="0" y="2085975"/>
            <a:ext cx="9144000" cy="4575175"/>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49858" name="Rectangle 2"/>
          <p:cNvSpPr>
            <a:spLocks noGrp="1" noChangeArrowheads="1"/>
          </p:cNvSpPr>
          <p:nvPr>
            <p:ph type="title"/>
          </p:nvPr>
        </p:nvSpPr>
        <p:spPr/>
        <p:txBody>
          <a:bodyPr/>
          <a:lstStyle/>
          <a:p>
            <a:r>
              <a:rPr lang="en-US">
                <a:latin typeface="Helvetica" pitchFamily="-65" charset="0"/>
              </a:rPr>
              <a:t>Consolidation</a:t>
            </a:r>
          </a:p>
        </p:txBody>
      </p:sp>
      <p:sp>
        <p:nvSpPr>
          <p:cNvPr id="249859" name="Rectangle 3"/>
          <p:cNvSpPr>
            <a:spLocks noGrp="1" noChangeArrowheads="1"/>
          </p:cNvSpPr>
          <p:nvPr>
            <p:ph type="body" idx="1"/>
          </p:nvPr>
        </p:nvSpPr>
        <p:spPr/>
        <p:txBody>
          <a:bodyPr/>
          <a:lstStyle/>
          <a:p>
            <a:endParaRPr lang="en-US"/>
          </a:p>
        </p:txBody>
      </p:sp>
      <p:pic>
        <p:nvPicPr>
          <p:cNvPr id="249860" name="Picture 4" descr="Consolidation"/>
          <p:cNvPicPr>
            <a:picLocks noChangeAspect="1" noChangeArrowheads="1"/>
          </p:cNvPicPr>
          <p:nvPr/>
        </p:nvPicPr>
        <p:blipFill>
          <a:blip r:embed="rId3"/>
          <a:srcRect/>
          <a:stretch>
            <a:fillRect/>
          </a:stretch>
        </p:blipFill>
        <p:spPr bwMode="auto">
          <a:xfrm>
            <a:off x="0" y="2098675"/>
            <a:ext cx="9144000" cy="4505325"/>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51906" name="Rectangle 2"/>
          <p:cNvSpPr>
            <a:spLocks noGrp="1" noChangeArrowheads="1"/>
          </p:cNvSpPr>
          <p:nvPr>
            <p:ph type="title"/>
          </p:nvPr>
        </p:nvSpPr>
        <p:spPr/>
        <p:txBody>
          <a:bodyPr/>
          <a:lstStyle/>
          <a:p>
            <a:r>
              <a:rPr lang="en-US">
                <a:latin typeface="Helvetica" pitchFamily="-65" charset="0"/>
              </a:rPr>
              <a:t>Migration</a:t>
            </a:r>
          </a:p>
        </p:txBody>
      </p:sp>
      <p:sp>
        <p:nvSpPr>
          <p:cNvPr id="251907" name="Rectangle 3"/>
          <p:cNvSpPr>
            <a:spLocks noGrp="1" noChangeArrowheads="1"/>
          </p:cNvSpPr>
          <p:nvPr>
            <p:ph type="body" idx="1"/>
          </p:nvPr>
        </p:nvSpPr>
        <p:spPr/>
        <p:txBody>
          <a:bodyPr/>
          <a:lstStyle/>
          <a:p>
            <a:endParaRPr lang="en-US"/>
          </a:p>
        </p:txBody>
      </p:sp>
      <p:pic>
        <p:nvPicPr>
          <p:cNvPr id="251908" name="Picture 4" descr="migration"/>
          <p:cNvPicPr>
            <a:picLocks noChangeAspect="1" noChangeArrowheads="1"/>
          </p:cNvPicPr>
          <p:nvPr/>
        </p:nvPicPr>
        <p:blipFill>
          <a:blip r:embed="rId3"/>
          <a:srcRect/>
          <a:stretch>
            <a:fillRect/>
          </a:stretch>
        </p:blipFill>
        <p:spPr bwMode="auto">
          <a:xfrm>
            <a:off x="0" y="2143125"/>
            <a:ext cx="9144000" cy="4346575"/>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53954" name="Rectangle 2"/>
          <p:cNvSpPr>
            <a:spLocks noGrp="1" noChangeArrowheads="1"/>
          </p:cNvSpPr>
          <p:nvPr>
            <p:ph type="title"/>
          </p:nvPr>
        </p:nvSpPr>
        <p:spPr/>
        <p:txBody>
          <a:bodyPr/>
          <a:lstStyle/>
          <a:p>
            <a:r>
              <a:rPr lang="en-US">
                <a:latin typeface="Helvetica" pitchFamily="-65" charset="0"/>
              </a:rPr>
              <a:t>Virtualizing Intel architectures</a:t>
            </a:r>
          </a:p>
        </p:txBody>
      </p:sp>
      <p:sp>
        <p:nvSpPr>
          <p:cNvPr id="253955" name="Rectangle 3"/>
          <p:cNvSpPr>
            <a:spLocks noGrp="1" noChangeArrowheads="1"/>
          </p:cNvSpPr>
          <p:nvPr>
            <p:ph type="body" idx="1"/>
          </p:nvPr>
        </p:nvSpPr>
        <p:spPr>
          <a:xfrm>
            <a:off x="685800" y="1676400"/>
            <a:ext cx="7772400" cy="4114800"/>
          </a:xfrm>
        </p:spPr>
        <p:txBody>
          <a:bodyPr/>
          <a:lstStyle/>
          <a:p>
            <a:pPr>
              <a:lnSpc>
                <a:spcPct val="90000"/>
              </a:lnSpc>
            </a:pPr>
            <a:r>
              <a:rPr lang="en-US" sz="2400">
                <a:latin typeface="Helvetica" pitchFamily="-65" charset="0"/>
              </a:rPr>
              <a:t>As is, Intel architectures do not meet the  two requirements:</a:t>
            </a:r>
          </a:p>
          <a:p>
            <a:pPr lvl="1">
              <a:lnSpc>
                <a:spcPct val="90000"/>
              </a:lnSpc>
            </a:pPr>
            <a:r>
              <a:rPr lang="en-US" sz="2000">
                <a:latin typeface="Helvetica" pitchFamily="-65" charset="0"/>
              </a:rPr>
              <a:t>Nonfaulting access to privileged state</a:t>
            </a:r>
          </a:p>
          <a:p>
            <a:pPr lvl="2">
              <a:lnSpc>
                <a:spcPct val="90000"/>
              </a:lnSpc>
            </a:pPr>
            <a:r>
              <a:rPr lang="en-US" sz="1800">
                <a:latin typeface="Helvetica" pitchFamily="-65" charset="0"/>
              </a:rPr>
              <a:t>IA-32 has registers that describe and manipulate the “global descriptor table”</a:t>
            </a:r>
          </a:p>
          <a:p>
            <a:pPr lvl="2">
              <a:lnSpc>
                <a:spcPct val="90000"/>
              </a:lnSpc>
            </a:pPr>
            <a:r>
              <a:rPr lang="en-US" sz="1800">
                <a:latin typeface="Helvetica" pitchFamily="-65" charset="0"/>
              </a:rPr>
              <a:t>These registers can only be set in ring 0</a:t>
            </a:r>
          </a:p>
          <a:p>
            <a:pPr lvl="2">
              <a:lnSpc>
                <a:spcPct val="90000"/>
              </a:lnSpc>
            </a:pPr>
            <a:r>
              <a:rPr lang="en-US" sz="1800">
                <a:latin typeface="Helvetica" pitchFamily="-65" charset="0"/>
              </a:rPr>
              <a:t>They can be queried in any ring without generating a fault</a:t>
            </a:r>
          </a:p>
          <a:p>
            <a:pPr lvl="1">
              <a:lnSpc>
                <a:spcPct val="90000"/>
              </a:lnSpc>
            </a:pPr>
            <a:r>
              <a:rPr lang="en-US" sz="2000">
                <a:latin typeface="Helvetica" pitchFamily="-65" charset="0"/>
              </a:rPr>
              <a:t>This violates rule 2 (all references to sensitive data traps)</a:t>
            </a:r>
          </a:p>
          <a:p>
            <a:pPr>
              <a:lnSpc>
                <a:spcPct val="90000"/>
              </a:lnSpc>
            </a:pPr>
            <a:r>
              <a:rPr lang="en-US" sz="2400">
                <a:latin typeface="Helvetica" pitchFamily="-65" charset="0"/>
              </a:rPr>
              <a:t>Software products to virtualize Intel hardware had to get around this.  </a:t>
            </a:r>
          </a:p>
          <a:p>
            <a:pPr lvl="1">
              <a:lnSpc>
                <a:spcPct val="90000"/>
              </a:lnSpc>
            </a:pPr>
            <a:r>
              <a:rPr lang="en-US" sz="2000">
                <a:latin typeface="Helvetica" pitchFamily="-65" charset="0"/>
              </a:rPr>
              <a:t>Vmware and Virtual PC dynamically rewrite binary code!</a:t>
            </a:r>
          </a:p>
          <a:p>
            <a:pPr lvl="1">
              <a:lnSpc>
                <a:spcPct val="90000"/>
              </a:lnSpc>
            </a:pPr>
            <a:r>
              <a:rPr lang="en-US" sz="2000">
                <a:latin typeface="Helvetica" pitchFamily="-65" charset="0"/>
              </a:rPr>
              <a:t>Xen requires source changes (paravirtualization)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56002" name="Rectangle 2"/>
          <p:cNvSpPr>
            <a:spLocks noGrp="1" noChangeArrowheads="1"/>
          </p:cNvSpPr>
          <p:nvPr>
            <p:ph type="title"/>
          </p:nvPr>
        </p:nvSpPr>
        <p:spPr/>
        <p:txBody>
          <a:bodyPr/>
          <a:lstStyle/>
          <a:p>
            <a:r>
              <a:rPr lang="en-US">
                <a:latin typeface="Helvetica" pitchFamily="-65" charset="0"/>
              </a:rPr>
              <a:t>Intel solutions</a:t>
            </a:r>
          </a:p>
        </p:txBody>
      </p:sp>
      <p:sp>
        <p:nvSpPr>
          <p:cNvPr id="256003" name="Rectangle 3"/>
          <p:cNvSpPr>
            <a:spLocks noGrp="1" noChangeArrowheads="1"/>
          </p:cNvSpPr>
          <p:nvPr>
            <p:ph type="body" idx="1"/>
          </p:nvPr>
        </p:nvSpPr>
        <p:spPr/>
        <p:txBody>
          <a:bodyPr/>
          <a:lstStyle/>
          <a:p>
            <a:r>
              <a:rPr lang="en-US">
                <a:latin typeface="Helvetica" pitchFamily="-65" charset="0"/>
              </a:rPr>
              <a:t>VT-x, virtualization for IA-32</a:t>
            </a:r>
          </a:p>
          <a:p>
            <a:r>
              <a:rPr lang="en-US">
                <a:latin typeface="Helvetica" pitchFamily="-65" charset="0"/>
              </a:rPr>
              <a:t>VT-i,  virtualization for Itanium</a:t>
            </a:r>
          </a:p>
          <a:p>
            <a:endParaRPr lang="en-US">
              <a:latin typeface="Helvetica" pitchFamily="-65" charset="0"/>
            </a:endParaRPr>
          </a:p>
          <a:p>
            <a:r>
              <a:rPr lang="en-US">
                <a:latin typeface="Helvetica" pitchFamily="-65" charset="0"/>
              </a:rPr>
              <a:t>Changed architecture to meet the criteria</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368642" name="Rectangle 2"/>
          <p:cNvSpPr>
            <a:spLocks noGrp="1" noChangeArrowheads="1"/>
          </p:cNvSpPr>
          <p:nvPr>
            <p:ph type="title"/>
          </p:nvPr>
        </p:nvSpPr>
        <p:spPr/>
        <p:txBody>
          <a:bodyPr/>
          <a:lstStyle/>
          <a:p>
            <a:r>
              <a:rPr lang="en-US"/>
              <a:t>Discussion</a:t>
            </a:r>
          </a:p>
        </p:txBody>
      </p:sp>
      <p:sp>
        <p:nvSpPr>
          <p:cNvPr id="368643" name="Rectangle 3"/>
          <p:cNvSpPr>
            <a:spLocks noGrp="1" noChangeArrowheads="1"/>
          </p:cNvSpPr>
          <p:nvPr>
            <p:ph type="body" idx="1"/>
          </p:nvPr>
        </p:nvSpPr>
        <p:spPr/>
        <p:txBody>
          <a:bodyPr/>
          <a:lstStyle/>
          <a:p>
            <a:r>
              <a:rPr lang="en-US"/>
              <a:t>Reactions?</a:t>
            </a:r>
          </a:p>
          <a:p>
            <a:r>
              <a:rPr lang="en-US"/>
              <a:t>What is a “customer”?  </a:t>
            </a:r>
          </a:p>
          <a:p>
            <a:r>
              <a:rPr lang="en-US"/>
              <a:t>What is a “service”?</a:t>
            </a:r>
          </a:p>
          <a:p>
            <a:r>
              <a:rPr lang="en-US"/>
              <a:t>What does Lampson’s motivating scenario look like?</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58050" name="Rectangle 2"/>
          <p:cNvSpPr>
            <a:spLocks noGrp="1" noChangeArrowheads="1"/>
          </p:cNvSpPr>
          <p:nvPr>
            <p:ph type="title"/>
          </p:nvPr>
        </p:nvSpPr>
        <p:spPr/>
        <p:txBody>
          <a:bodyPr/>
          <a:lstStyle/>
          <a:p>
            <a:r>
              <a:rPr lang="en-US"/>
              <a:t>Ring aliasing and ring compression</a:t>
            </a:r>
          </a:p>
        </p:txBody>
      </p:sp>
      <p:sp>
        <p:nvSpPr>
          <p:cNvPr id="258051" name="Rectangle 3"/>
          <p:cNvSpPr>
            <a:spLocks noGrp="1" noChangeArrowheads="1"/>
          </p:cNvSpPr>
          <p:nvPr>
            <p:ph type="body" idx="1"/>
          </p:nvPr>
        </p:nvSpPr>
        <p:spPr/>
        <p:txBody>
          <a:bodyPr/>
          <a:lstStyle/>
          <a:p>
            <a:r>
              <a:rPr lang="en-US"/>
              <a:t>Solution is to allow guest to run at intended privilege level by augmenting privilege levels. </a:t>
            </a:r>
          </a:p>
          <a:p>
            <a:r>
              <a:rPr lang="en-US"/>
              <a:t>See Figure 2(d). </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60098" name="Rectangle 2"/>
          <p:cNvSpPr>
            <a:spLocks noGrp="1" noChangeArrowheads="1"/>
          </p:cNvSpPr>
          <p:nvPr>
            <p:ph type="title"/>
          </p:nvPr>
        </p:nvSpPr>
        <p:spPr/>
        <p:txBody>
          <a:bodyPr/>
          <a:lstStyle/>
          <a:p>
            <a:r>
              <a:rPr lang="en-US"/>
              <a:t>Nonvirtuallized and 0/1/3</a:t>
            </a:r>
          </a:p>
        </p:txBody>
      </p:sp>
      <p:sp>
        <p:nvSpPr>
          <p:cNvPr id="260099" name="Rectangle 3"/>
          <p:cNvSpPr>
            <a:spLocks noGrp="1" noChangeArrowheads="1"/>
          </p:cNvSpPr>
          <p:nvPr>
            <p:ph type="body" idx="1"/>
          </p:nvPr>
        </p:nvSpPr>
        <p:spPr>
          <a:xfrm>
            <a:off x="533400" y="5562600"/>
            <a:ext cx="7772400" cy="990600"/>
          </a:xfrm>
        </p:spPr>
        <p:txBody>
          <a:bodyPr/>
          <a:lstStyle/>
          <a:p>
            <a:r>
              <a:rPr lang="en-US" sz="1800"/>
              <a:t>(a) is typical of x86 operating systems</a:t>
            </a:r>
          </a:p>
          <a:p>
            <a:r>
              <a:rPr lang="en-US" sz="1800"/>
              <a:t>(b) and (c) give two strategies for virtualization in software</a:t>
            </a:r>
          </a:p>
        </p:txBody>
      </p:sp>
      <p:pic>
        <p:nvPicPr>
          <p:cNvPr id="260100" name="Picture 4" descr="Fig2ab"/>
          <p:cNvPicPr>
            <a:picLocks noChangeAspect="1" noChangeArrowheads="1"/>
          </p:cNvPicPr>
          <p:nvPr/>
        </p:nvPicPr>
        <p:blipFill>
          <a:blip r:embed="rId3"/>
          <a:srcRect/>
          <a:stretch>
            <a:fillRect/>
          </a:stretch>
        </p:blipFill>
        <p:spPr bwMode="auto">
          <a:xfrm>
            <a:off x="152400" y="1524000"/>
            <a:ext cx="9912350" cy="385445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61122" name="Rectangle 2"/>
          <p:cNvSpPr>
            <a:spLocks noGrp="1" noChangeArrowheads="1"/>
          </p:cNvSpPr>
          <p:nvPr>
            <p:ph type="title"/>
          </p:nvPr>
        </p:nvSpPr>
        <p:spPr>
          <a:xfrm>
            <a:off x="762000" y="0"/>
            <a:ext cx="7772400" cy="1143000"/>
          </a:xfrm>
        </p:spPr>
        <p:txBody>
          <a:bodyPr/>
          <a:lstStyle/>
          <a:p>
            <a:r>
              <a:rPr lang="en-US"/>
              <a:t>0/3/3 and VT-x</a:t>
            </a:r>
          </a:p>
        </p:txBody>
      </p:sp>
      <p:sp>
        <p:nvSpPr>
          <p:cNvPr id="261123" name="Rectangle 3"/>
          <p:cNvSpPr>
            <a:spLocks noGrp="1" noChangeArrowheads="1"/>
          </p:cNvSpPr>
          <p:nvPr>
            <p:ph type="body" idx="1"/>
          </p:nvPr>
        </p:nvSpPr>
        <p:spPr/>
        <p:txBody>
          <a:bodyPr/>
          <a:lstStyle/>
          <a:p>
            <a:endParaRPr lang="en-US"/>
          </a:p>
        </p:txBody>
      </p:sp>
      <p:pic>
        <p:nvPicPr>
          <p:cNvPr id="261124" name="Picture 4" descr="Fig2cd"/>
          <p:cNvPicPr>
            <a:picLocks noChangeAspect="1" noChangeArrowheads="1"/>
          </p:cNvPicPr>
          <p:nvPr/>
        </p:nvPicPr>
        <p:blipFill>
          <a:blip r:embed="rId3"/>
          <a:srcRect/>
          <a:stretch>
            <a:fillRect/>
          </a:stretch>
        </p:blipFill>
        <p:spPr bwMode="auto">
          <a:xfrm>
            <a:off x="609600" y="1271588"/>
            <a:ext cx="7740650" cy="5586412"/>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262146" name="Rectangle 2"/>
          <p:cNvSpPr>
            <a:spLocks noGrp="1" noChangeArrowheads="1"/>
          </p:cNvSpPr>
          <p:nvPr>
            <p:ph type="title"/>
          </p:nvPr>
        </p:nvSpPr>
        <p:spPr/>
        <p:txBody>
          <a:bodyPr/>
          <a:lstStyle/>
          <a:p>
            <a:r>
              <a:rPr lang="en-US">
                <a:latin typeface="Helvetica" pitchFamily="-65" charset="0"/>
              </a:rPr>
              <a:t>Nonfaulting access to privileged state</a:t>
            </a:r>
          </a:p>
        </p:txBody>
      </p:sp>
      <p:sp>
        <p:nvSpPr>
          <p:cNvPr id="262147" name="Rectangle 3"/>
          <p:cNvSpPr>
            <a:spLocks noGrp="1" noChangeArrowheads="1"/>
          </p:cNvSpPr>
          <p:nvPr>
            <p:ph type="body" idx="1"/>
          </p:nvPr>
        </p:nvSpPr>
        <p:spPr/>
        <p:txBody>
          <a:bodyPr/>
          <a:lstStyle/>
          <a:p>
            <a:r>
              <a:rPr lang="en-US">
                <a:latin typeface="Helvetica" pitchFamily="-65" charset="0"/>
              </a:rPr>
              <a:t>Two kinds of changes</a:t>
            </a:r>
          </a:p>
          <a:p>
            <a:pPr lvl="1"/>
            <a:r>
              <a:rPr lang="en-US">
                <a:latin typeface="Helvetica" pitchFamily="-65" charset="0"/>
              </a:rPr>
              <a:t>Make access fault to the VM</a:t>
            </a:r>
          </a:p>
          <a:p>
            <a:pPr lvl="1"/>
            <a:r>
              <a:rPr lang="en-US">
                <a:latin typeface="Helvetica" pitchFamily="-65" charset="0"/>
              </a:rPr>
              <a:t>Allow nonfaulting access, but to state under the control of the VMM</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364546" name="Rectangle 2"/>
          <p:cNvSpPr>
            <a:spLocks noGrp="1" noChangeArrowheads="1"/>
          </p:cNvSpPr>
          <p:nvPr>
            <p:ph type="title"/>
          </p:nvPr>
        </p:nvSpPr>
        <p:spPr/>
        <p:txBody>
          <a:bodyPr/>
          <a:lstStyle/>
          <a:p>
            <a:r>
              <a:rPr lang="en-US"/>
              <a:t>Dark Side</a:t>
            </a:r>
          </a:p>
        </p:txBody>
      </p:sp>
      <p:sp>
        <p:nvSpPr>
          <p:cNvPr id="364547" name="Rectangle 3"/>
          <p:cNvSpPr>
            <a:spLocks noGrp="1" noChangeArrowheads="1"/>
          </p:cNvSpPr>
          <p:nvPr>
            <p:ph type="body" idx="1"/>
          </p:nvPr>
        </p:nvSpPr>
        <p:spPr/>
        <p:txBody>
          <a:bodyPr/>
          <a:lstStyle/>
          <a:p>
            <a:r>
              <a:rPr lang="en-US"/>
              <a:t>Malware and Virtual Machines</a:t>
            </a:r>
          </a:p>
          <a:p>
            <a:pPr lvl="1"/>
            <a:r>
              <a:rPr lang="en-US"/>
              <a:t>SubVirt:  Implementing malware with virtual machines,</a:t>
            </a:r>
          </a:p>
          <a:p>
            <a:pPr lvl="1"/>
            <a:r>
              <a:rPr lang="en-US"/>
              <a:t>King, Chen, Wang, Verbowski, Wang, Lorch</a:t>
            </a:r>
          </a:p>
          <a:p>
            <a:pPr lvl="1"/>
            <a:endParaRPr lang="en-US"/>
          </a:p>
          <a:p>
            <a:pPr lvl="1"/>
            <a:r>
              <a:rPr lang="en-US"/>
              <a:t>Describes the construction of a “virtual-machine based rootkit” and potential defenses.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62818" name="Rectangle 2"/>
          <p:cNvSpPr>
            <a:spLocks noGrp="1" noChangeArrowheads="1"/>
          </p:cNvSpPr>
          <p:nvPr>
            <p:ph type="title"/>
          </p:nvPr>
        </p:nvSpPr>
        <p:spPr/>
        <p:txBody>
          <a:bodyPr/>
          <a:lstStyle/>
          <a:p>
            <a:r>
              <a:rPr lang="en-US"/>
              <a:t>Possible Leaks</a:t>
            </a:r>
          </a:p>
        </p:txBody>
      </p:sp>
      <p:sp>
        <p:nvSpPr>
          <p:cNvPr id="162819" name="Rectangle 3"/>
          <p:cNvSpPr>
            <a:spLocks noGrp="1" noChangeArrowheads="1"/>
          </p:cNvSpPr>
          <p:nvPr>
            <p:ph type="body" idx="1"/>
          </p:nvPr>
        </p:nvSpPr>
        <p:spPr/>
        <p:txBody>
          <a:bodyPr/>
          <a:lstStyle/>
          <a:p>
            <a:pPr marL="609600" indent="-609600">
              <a:lnSpc>
                <a:spcPct val="90000"/>
              </a:lnSpc>
              <a:buFontTx/>
              <a:buNone/>
            </a:pPr>
            <a:r>
              <a:rPr lang="en-US" sz="2800"/>
              <a:t>0.  If a service has memory, it can collect data, wait for its owner to call it, then return the data</a:t>
            </a:r>
          </a:p>
          <a:p>
            <a:pPr marL="609600" indent="-609600">
              <a:lnSpc>
                <a:spcPct val="90000"/>
              </a:lnSpc>
              <a:buFont typeface="Times" pitchFamily="-65" charset="0"/>
              <a:buAutoNum type="arabicPeriod"/>
            </a:pPr>
            <a:r>
              <a:rPr lang="en-US" sz="2800"/>
              <a:t>The service may write into a permanent file</a:t>
            </a:r>
          </a:p>
          <a:p>
            <a:pPr marL="609600" indent="-609600">
              <a:lnSpc>
                <a:spcPct val="90000"/>
              </a:lnSpc>
              <a:buFont typeface="Times" pitchFamily="-65" charset="0"/>
              <a:buAutoNum type="arabicPeriod"/>
            </a:pPr>
            <a:r>
              <a:rPr lang="en-US" sz="2800"/>
              <a:t>The service may create a temporary file</a:t>
            </a:r>
          </a:p>
          <a:p>
            <a:pPr marL="609600" indent="-609600">
              <a:lnSpc>
                <a:spcPct val="90000"/>
              </a:lnSpc>
              <a:buFont typeface="Times" pitchFamily="-65" charset="0"/>
              <a:buAutoNum type="arabicPeriod"/>
            </a:pPr>
            <a:r>
              <a:rPr lang="en-US" sz="2800"/>
              <a:t>The service may send a message to a process controlled by its owner [via ipc]</a:t>
            </a:r>
          </a:p>
          <a:p>
            <a:pPr marL="609600" indent="-609600">
              <a:lnSpc>
                <a:spcPct val="90000"/>
              </a:lnSpc>
              <a:buFont typeface="Times" pitchFamily="-65" charset="0"/>
              <a:buAutoNum type="arabicPeriod"/>
            </a:pPr>
            <a:r>
              <a:rPr lang="en-US" sz="2800"/>
              <a:t>More subtly, the information may be encoded in the bill rendered for the service…</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64866" name="Rectangle 2"/>
          <p:cNvSpPr>
            <a:spLocks noGrp="1" noChangeArrowheads="1"/>
          </p:cNvSpPr>
          <p:nvPr>
            <p:ph type="title"/>
          </p:nvPr>
        </p:nvSpPr>
        <p:spPr/>
        <p:txBody>
          <a:bodyPr/>
          <a:lstStyle/>
          <a:p>
            <a:r>
              <a:rPr lang="en-US"/>
              <a:t>Possible Leaks (cont)</a:t>
            </a:r>
          </a:p>
        </p:txBody>
      </p:sp>
      <p:sp>
        <p:nvSpPr>
          <p:cNvPr id="164867" name="Rectangle 3"/>
          <p:cNvSpPr>
            <a:spLocks noGrp="1" noChangeArrowheads="1"/>
          </p:cNvSpPr>
          <p:nvPr>
            <p:ph type="body" idx="1"/>
          </p:nvPr>
        </p:nvSpPr>
        <p:spPr/>
        <p:txBody>
          <a:bodyPr/>
          <a:lstStyle/>
          <a:p>
            <a:pPr>
              <a:buFontTx/>
              <a:buNone/>
            </a:pPr>
            <a:r>
              <a:rPr lang="en-US"/>
              <a:t>5. If the system has interlocks which prevent files from being open for writing and reading at the same time, the service can leak data if it is merely allowed to read files which can be written by the owner.</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66914" name="Rectangle 2"/>
          <p:cNvSpPr>
            <a:spLocks noGrp="1" noChangeArrowheads="1"/>
          </p:cNvSpPr>
          <p:nvPr>
            <p:ph type="title"/>
          </p:nvPr>
        </p:nvSpPr>
        <p:spPr>
          <a:xfrm>
            <a:off x="685800" y="0"/>
            <a:ext cx="7772400" cy="1143000"/>
          </a:xfrm>
        </p:spPr>
        <p:txBody>
          <a:bodyPr/>
          <a:lstStyle/>
          <a:p>
            <a:r>
              <a:rPr lang="en-US">
                <a:latin typeface="Times-Roman" charset="0"/>
              </a:rPr>
              <a:t>Leak 5 (cont)</a:t>
            </a:r>
          </a:p>
        </p:txBody>
      </p:sp>
      <p:sp>
        <p:nvSpPr>
          <p:cNvPr id="166915" name="Rectangle 3"/>
          <p:cNvSpPr>
            <a:spLocks noGrp="1" noChangeArrowheads="1"/>
          </p:cNvSpPr>
          <p:nvPr>
            <p:ph type="body" idx="1"/>
          </p:nvPr>
        </p:nvSpPr>
        <p:spPr>
          <a:xfrm>
            <a:off x="685800" y="1066800"/>
            <a:ext cx="7772400" cy="4114800"/>
          </a:xfrm>
        </p:spPr>
        <p:txBody>
          <a:bodyPr/>
          <a:lstStyle/>
          <a:p>
            <a:pPr>
              <a:lnSpc>
                <a:spcPct val="90000"/>
              </a:lnSpc>
              <a:buFontTx/>
              <a:buNone/>
            </a:pPr>
            <a:r>
              <a:rPr lang="en-US" sz="2400">
                <a:latin typeface="Times-Roman" charset="0"/>
              </a:rPr>
              <a:t>The interlocks allow a file to simulate a shared Boolean variable which one program can set and the other can’t </a:t>
            </a:r>
          </a:p>
          <a:p>
            <a:pPr>
              <a:lnSpc>
                <a:spcPct val="90000"/>
              </a:lnSpc>
              <a:buFontTx/>
              <a:buNone/>
            </a:pPr>
            <a:r>
              <a:rPr lang="en-US" sz="2400">
                <a:latin typeface="Times-Roman" charset="0"/>
              </a:rPr>
              <a:t>Given a procedure </a:t>
            </a:r>
            <a:r>
              <a:rPr lang="en-US" sz="2400">
                <a:latin typeface="Courier New" pitchFamily="-65" charset="0"/>
              </a:rPr>
              <a:t>open (file, error)</a:t>
            </a:r>
            <a:r>
              <a:rPr lang="en-US" sz="2400">
                <a:latin typeface="Times-Roman" charset="0"/>
              </a:rPr>
              <a:t> which does </a:t>
            </a:r>
            <a:r>
              <a:rPr lang="en-US" sz="2400" b="1">
                <a:latin typeface="Courier New" pitchFamily="-65" charset="0"/>
              </a:rPr>
              <a:t>goto</a:t>
            </a:r>
            <a:r>
              <a:rPr lang="en-US" sz="2400">
                <a:latin typeface="Courier New" pitchFamily="-65" charset="0"/>
              </a:rPr>
              <a:t> error</a:t>
            </a:r>
            <a:r>
              <a:rPr lang="en-US" sz="2400">
                <a:latin typeface="Times-Roman" charset="0"/>
              </a:rPr>
              <a:t> if the file is already open, the following procedures will perform this simulation:</a:t>
            </a:r>
          </a:p>
          <a:p>
            <a:pPr>
              <a:lnSpc>
                <a:spcPct val="90000"/>
              </a:lnSpc>
              <a:buFontTx/>
              <a:buNone/>
            </a:pPr>
            <a:r>
              <a:rPr lang="en-US" sz="2400">
                <a:latin typeface="Times-Roman" charset="0"/>
              </a:rPr>
              <a:t>	</a:t>
            </a:r>
            <a:r>
              <a:rPr lang="en-US" sz="2000">
                <a:latin typeface="Courier New" pitchFamily="-65" charset="0"/>
              </a:rPr>
              <a:t>procedure settrue (file); </a:t>
            </a:r>
            <a:br>
              <a:rPr lang="en-US" sz="2000">
                <a:latin typeface="Courier New" pitchFamily="-65" charset="0"/>
              </a:rPr>
            </a:br>
            <a:r>
              <a:rPr lang="en-US" sz="2000">
                <a:latin typeface="Courier New" pitchFamily="-65" charset="0"/>
              </a:rPr>
              <a:t>    begin loop1: open (file, loop1) end;</a:t>
            </a:r>
            <a:br>
              <a:rPr lang="en-US" sz="2000">
                <a:latin typeface="Courier New" pitchFamily="-65" charset="0"/>
              </a:rPr>
            </a:br>
            <a:r>
              <a:rPr lang="en-US" sz="2000">
                <a:latin typeface="Courier New" pitchFamily="-65" charset="0"/>
              </a:rPr>
              <a:t>procedure setfalse (file); </a:t>
            </a:r>
            <a:br>
              <a:rPr lang="en-US" sz="2000">
                <a:latin typeface="Courier New" pitchFamily="-65" charset="0"/>
              </a:rPr>
            </a:br>
            <a:r>
              <a:rPr lang="en-US" sz="2000">
                <a:latin typeface="Courier New" pitchFamily="-65" charset="0"/>
              </a:rPr>
              <a:t>    begin close (file) end;</a:t>
            </a:r>
            <a:br>
              <a:rPr lang="en-US" sz="2000">
                <a:latin typeface="Courier New" pitchFamily="-65" charset="0"/>
              </a:rPr>
            </a:br>
            <a:r>
              <a:rPr lang="en-US" sz="2000">
                <a:latin typeface="Courier New" pitchFamily="-65" charset="0"/>
              </a:rPr>
              <a:t>Boolean procedure value (file); </a:t>
            </a:r>
            <a:br>
              <a:rPr lang="en-US" sz="2000">
                <a:latin typeface="Courier New" pitchFamily="-65" charset="0"/>
              </a:rPr>
            </a:br>
            <a:r>
              <a:rPr lang="en-US" sz="2000">
                <a:latin typeface="Courier New" pitchFamily="-65" charset="0"/>
              </a:rPr>
              <a:t>    begin value : = true;</a:t>
            </a:r>
            <a:br>
              <a:rPr lang="en-US" sz="2000">
                <a:latin typeface="Courier New" pitchFamily="-65" charset="0"/>
              </a:rPr>
            </a:br>
            <a:r>
              <a:rPr lang="en-US" sz="2000">
                <a:latin typeface="Courier New" pitchFamily="-65" charset="0"/>
              </a:rPr>
              <a:t>          open (file, loop2); </a:t>
            </a:r>
            <a:br>
              <a:rPr lang="en-US" sz="2000">
                <a:latin typeface="Courier New" pitchFamily="-65" charset="0"/>
              </a:rPr>
            </a:br>
            <a:r>
              <a:rPr lang="en-US" sz="2000">
                <a:latin typeface="Courier New" pitchFamily="-65" charset="0"/>
              </a:rPr>
              <a:t>          value := false; </a:t>
            </a:r>
            <a:br>
              <a:rPr lang="en-US" sz="2000">
                <a:latin typeface="Courier New" pitchFamily="-65" charset="0"/>
              </a:rPr>
            </a:br>
            <a:r>
              <a:rPr lang="en-US" sz="2000">
                <a:latin typeface="Courier New" pitchFamily="-65" charset="0"/>
              </a:rPr>
              <a:t>          close (file); </a:t>
            </a:r>
          </a:p>
          <a:p>
            <a:pPr>
              <a:lnSpc>
                <a:spcPct val="90000"/>
              </a:lnSpc>
              <a:buFontTx/>
              <a:buNone/>
            </a:pPr>
            <a:r>
              <a:rPr lang="en-US" sz="2000">
                <a:latin typeface="Courier New" pitchFamily="-65" charset="0"/>
              </a:rPr>
              <a:t>        loop2: </a:t>
            </a:r>
            <a:br>
              <a:rPr lang="en-US" sz="2000">
                <a:latin typeface="Courier New" pitchFamily="-65" charset="0"/>
              </a:rPr>
            </a:br>
            <a:r>
              <a:rPr lang="en-US" sz="2000">
                <a:latin typeface="Courier New" pitchFamily="-65" charset="0"/>
              </a:rPr>
              <a:t>    end;</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67938" name="Rectangle 2"/>
          <p:cNvSpPr>
            <a:spLocks noGrp="1" noChangeArrowheads="1"/>
          </p:cNvSpPr>
          <p:nvPr>
            <p:ph type="title"/>
          </p:nvPr>
        </p:nvSpPr>
        <p:spPr>
          <a:xfrm>
            <a:off x="685800" y="228600"/>
            <a:ext cx="7772400" cy="1143000"/>
          </a:xfrm>
        </p:spPr>
        <p:txBody>
          <a:bodyPr/>
          <a:lstStyle/>
          <a:p>
            <a:r>
              <a:rPr lang="en-US">
                <a:latin typeface="Times-Roman" charset="0"/>
              </a:rPr>
              <a:t>Leak 5 (cont)</a:t>
            </a:r>
          </a:p>
        </p:txBody>
      </p:sp>
      <p:sp>
        <p:nvSpPr>
          <p:cNvPr id="167939" name="Rectangle 3"/>
          <p:cNvSpPr>
            <a:spLocks noGrp="1" noChangeArrowheads="1"/>
          </p:cNvSpPr>
          <p:nvPr>
            <p:ph type="body" idx="1"/>
          </p:nvPr>
        </p:nvSpPr>
        <p:spPr>
          <a:xfrm>
            <a:off x="685800" y="1143000"/>
            <a:ext cx="7772400" cy="1676400"/>
          </a:xfrm>
        </p:spPr>
        <p:txBody>
          <a:bodyPr/>
          <a:lstStyle/>
          <a:p>
            <a:pPr>
              <a:buFontTx/>
              <a:buNone/>
              <a:tabLst>
                <a:tab pos="1600200" algn="l"/>
              </a:tabLst>
            </a:pPr>
            <a:r>
              <a:rPr lang="en-US" sz="2000">
                <a:latin typeface="Times-Roman" charset="0"/>
              </a:rPr>
              <a:t>Using these procedures and three files called data, sendclock, and receiveclock, a service can send a stream of bits to another concurrently running program. Referencing the files as though they were variables of this rather odd kind, then, we can describe the sequence of events for transmitting a single bit:</a:t>
            </a:r>
          </a:p>
        </p:txBody>
      </p:sp>
      <p:sp>
        <p:nvSpPr>
          <p:cNvPr id="167940" name="Text Box 4"/>
          <p:cNvSpPr txBox="1">
            <a:spLocks noChangeArrowheads="1"/>
          </p:cNvSpPr>
          <p:nvPr/>
        </p:nvSpPr>
        <p:spPr bwMode="auto">
          <a:xfrm>
            <a:off x="381000" y="3200400"/>
            <a:ext cx="8382000" cy="3295650"/>
          </a:xfrm>
          <a:prstGeom prst="rect">
            <a:avLst/>
          </a:prstGeom>
          <a:noFill/>
          <a:ln w="9525">
            <a:noFill/>
            <a:miter lim="800000"/>
            <a:headEnd/>
            <a:tailEnd/>
          </a:ln>
          <a:effectLst/>
        </p:spPr>
        <p:txBody>
          <a:bodyPr>
            <a:prstTxWarp prst="textNoShape">
              <a:avLst/>
            </a:prstTxWarp>
            <a:spAutoFit/>
          </a:bodyPr>
          <a:lstStyle/>
          <a:p>
            <a:pPr eaLnBrk="1" hangingPunct="1">
              <a:lnSpc>
                <a:spcPct val="90000"/>
              </a:lnSpc>
              <a:spcBef>
                <a:spcPct val="20000"/>
              </a:spcBef>
              <a:buFont typeface="Times" pitchFamily="-65" charset="0"/>
              <a:buNone/>
            </a:pPr>
            <a:r>
              <a:rPr lang="en-US" sz="2000">
                <a:latin typeface="Courier New" pitchFamily="-65" charset="0"/>
              </a:rPr>
              <a:t>sender:   	data : = bit being sent; </a:t>
            </a:r>
            <a:br>
              <a:rPr lang="en-US" sz="2000">
                <a:latin typeface="Courier New" pitchFamily="-65" charset="0"/>
              </a:rPr>
            </a:br>
            <a:r>
              <a:rPr lang="en-US" sz="2000">
                <a:latin typeface="Courier New" pitchFamily="-65" charset="0"/>
              </a:rPr>
              <a:t>		sendclock : = true</a:t>
            </a:r>
            <a:br>
              <a:rPr lang="en-US" sz="2000">
                <a:latin typeface="Courier New" pitchFamily="-65" charset="0"/>
              </a:rPr>
            </a:br>
            <a:r>
              <a:rPr lang="en-US" sz="2000">
                <a:latin typeface="Courier New" pitchFamily="-65" charset="0"/>
              </a:rPr>
              <a:t>receiver:	wait for sendclock = true;</a:t>
            </a:r>
            <a:br>
              <a:rPr lang="en-US" sz="2000">
                <a:latin typeface="Courier New" pitchFamily="-65" charset="0"/>
              </a:rPr>
            </a:br>
            <a:r>
              <a:rPr lang="en-US" sz="2000">
                <a:latin typeface="Courier New" pitchFamily="-65" charset="0"/>
              </a:rPr>
              <a:t>		received bit : = data; </a:t>
            </a:r>
            <a:br>
              <a:rPr lang="en-US" sz="2000">
                <a:latin typeface="Courier New" pitchFamily="-65" charset="0"/>
              </a:rPr>
            </a:br>
            <a:r>
              <a:rPr lang="en-US" sz="2000">
                <a:latin typeface="Courier New" pitchFamily="-65" charset="0"/>
              </a:rPr>
              <a:t>		receive clock : = true;</a:t>
            </a:r>
            <a:br>
              <a:rPr lang="en-US" sz="2000">
                <a:latin typeface="Courier New" pitchFamily="-65" charset="0"/>
              </a:rPr>
            </a:br>
            <a:r>
              <a:rPr lang="en-US" sz="2000">
                <a:latin typeface="Courier New" pitchFamily="-65" charset="0"/>
              </a:rPr>
              <a:t>sender:	wait for receive clock = true;</a:t>
            </a:r>
            <a:br>
              <a:rPr lang="en-US" sz="2000">
                <a:latin typeface="Courier New" pitchFamily="-65" charset="0"/>
              </a:rPr>
            </a:br>
            <a:r>
              <a:rPr lang="en-US" sz="2000">
                <a:latin typeface="Courier New" pitchFamily="-65" charset="0"/>
              </a:rPr>
              <a:t>		sendclock : = false;</a:t>
            </a:r>
            <a:br>
              <a:rPr lang="en-US" sz="2000">
                <a:latin typeface="Courier New" pitchFamily="-65" charset="0"/>
              </a:rPr>
            </a:br>
            <a:r>
              <a:rPr lang="en-US" sz="2000">
                <a:latin typeface="Courier New" pitchFamily="-65" charset="0"/>
              </a:rPr>
              <a:t>receiver:	wait for sendclock = false;</a:t>
            </a:r>
            <a:br>
              <a:rPr lang="en-US" sz="2000">
                <a:latin typeface="Courier New" pitchFamily="-65" charset="0"/>
              </a:rPr>
            </a:br>
            <a:r>
              <a:rPr lang="en-US" sz="2000">
                <a:latin typeface="Courier New" pitchFamily="-65" charset="0"/>
              </a:rPr>
              <a:t>		receiveclock : = false;</a:t>
            </a:r>
            <a:br>
              <a:rPr lang="en-US" sz="2000">
                <a:latin typeface="Courier New" pitchFamily="-65" charset="0"/>
              </a:rPr>
            </a:br>
            <a:r>
              <a:rPr lang="en-US" sz="2000">
                <a:latin typeface="Courier New" pitchFamily="-65" charset="0"/>
              </a:rPr>
              <a:t>sender:	wait for receiveclock = false;</a:t>
            </a:r>
          </a:p>
          <a:p>
            <a:pPr>
              <a:spcBef>
                <a:spcPct val="50000"/>
              </a:spcBef>
            </a:pPr>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F109CE-BB5F-4E4A-A12F-F34CE01DA338}" type="datetime8">
              <a:rPr lang="en-US"/>
              <a:pPr/>
              <a:t>4/21/09 11:15</a:t>
            </a:fld>
            <a:endParaRPr lang="en-US"/>
          </a:p>
        </p:txBody>
      </p:sp>
      <p:sp>
        <p:nvSpPr>
          <p:cNvPr id="168962" name="Rectangle 2"/>
          <p:cNvSpPr>
            <a:spLocks noGrp="1" noChangeArrowheads="1"/>
          </p:cNvSpPr>
          <p:nvPr>
            <p:ph type="title"/>
          </p:nvPr>
        </p:nvSpPr>
        <p:spPr/>
        <p:txBody>
          <a:bodyPr/>
          <a:lstStyle/>
          <a:p>
            <a:r>
              <a:rPr lang="en-US" sz="3200">
                <a:latin typeface="Times-Roman" charset="0"/>
              </a:rPr>
              <a:t>Leak 6</a:t>
            </a:r>
          </a:p>
        </p:txBody>
      </p:sp>
      <p:sp>
        <p:nvSpPr>
          <p:cNvPr id="168963" name="Rectangle 3"/>
          <p:cNvSpPr>
            <a:spLocks noGrp="1" noChangeArrowheads="1"/>
          </p:cNvSpPr>
          <p:nvPr>
            <p:ph type="body" idx="1"/>
          </p:nvPr>
        </p:nvSpPr>
        <p:spPr/>
        <p:txBody>
          <a:bodyPr/>
          <a:lstStyle/>
          <a:p>
            <a:pPr marL="609600" indent="-609600">
              <a:buFontTx/>
              <a:buAutoNum type="arabicPeriod" startAt="6"/>
            </a:pPr>
            <a:r>
              <a:rPr lang="en-US" sz="2800">
                <a:latin typeface="Times-Roman" charset="0"/>
              </a:rPr>
              <a:t>By varying its ratio of computing to input/output or its paging rate, the service can transmit information which a concurrently running process can receive by observing the performance of the system. …</a:t>
            </a:r>
          </a:p>
        </p:txBody>
      </p:sp>
    </p:spTree>
  </p:cSld>
  <p:clrMapOvr>
    <a:masterClrMapping/>
  </p:clrMapOvr>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USEAMSFONTS" val="0"/>
  <p:tag name="EMBEDFONTS" val="0"/>
  <p:tag name="USEBOLDAMS" val="0"/>
  <p:tag name="DEFAULTDISPLAYSOURCE" val="\documentclass{slides}\pagestyle{empty}&#10;\begin{document}&#10;&#10;\end{document}&#10;"/>
  <p:tag name="TEX2PS" val="latex $(base).tex; dvips -D $(res) -E -o $(base).ps $(base).dvi"/>
  <p:tag name="EXTERNALEDITCOMMAND" val="notepad %"/>
  <p:tag name="GHOSTSCRIPTCOMMAND" val="gswin32c"/>
  <p:tag name="DEFAULTFONTSIZE" val="10"/>
  <p:tag name="DEFAULTBITMAP" val="pngmono"/>
  <p:tag name="DEFAULTBLEND" val="0"/>
  <p:tag name="DEFAULTTRANSPARENT" val="0"/>
  <p:tag name="DEFAULTWORKAROUNDTRANSPARENCYBUG" val="0"/>
  <p:tag name="DEFAULTRESOLUTION" val="1200"/>
  <p:tag name="DEFAULTWORDWRAP" val="0"/>
  <p:tag name="DEFAULTMAGNIFICATION" val="2000"/>
  <p:tag name="DEFAULTWIDTH" val="0"/>
  <p:tag name="DEFAULTHEIGHT" val="0"/>
</p:tagLst>
</file>

<file path=ppt/theme/theme1.xml><?xml version="1.0" encoding="utf-8"?>
<a:theme xmlns:a="http://schemas.openxmlformats.org/drawingml/2006/main" name="Lecture2">
  <a:themeElements>
    <a:clrScheme name="Lectur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Lecture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65" charset="0"/>
          </a:defRPr>
        </a:defPPr>
      </a:lstStyle>
    </a:lnDef>
  </a:objectDefaults>
  <a:extraClrSchemeLst>
    <a:extraClrScheme>
      <a:clrScheme name="Lecture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cture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cture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cture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cture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cture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cture2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cture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cture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cture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cture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cture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HD:Users:hook:Instruction:Security:Lecture2.ppt</Template>
  <TotalTime>16441</TotalTime>
  <Words>2152</Words>
  <Application>Microsoft PowerPoint</Application>
  <PresentationFormat>On-screen Show (4:3)</PresentationFormat>
  <Paragraphs>266</Paragraphs>
  <Slides>44</Slides>
  <Notes>32</Notes>
  <HiddenSlides>0</HiddenSlides>
  <MMClips>0</MMClips>
  <ScaleCrop>false</ScaleCrop>
  <HeadingPairs>
    <vt:vector size="6" baseType="variant">
      <vt:variant>
        <vt:lpstr>Fonts Used</vt:lpstr>
      </vt:variant>
      <vt:variant>
        <vt:i4>9</vt:i4>
      </vt:variant>
      <vt:variant>
        <vt:lpstr>Design Template</vt:lpstr>
      </vt:variant>
      <vt:variant>
        <vt:i4>1</vt:i4>
      </vt:variant>
      <vt:variant>
        <vt:lpstr>Slide Titles</vt:lpstr>
      </vt:variant>
      <vt:variant>
        <vt:i4>44</vt:i4>
      </vt:variant>
    </vt:vector>
  </HeadingPairs>
  <TitlesOfParts>
    <vt:vector size="54" baseType="lpstr">
      <vt:lpstr>Times</vt:lpstr>
      <vt:lpstr>Tahoma</vt:lpstr>
      <vt:lpstr>Futura Condensed</vt:lpstr>
      <vt:lpstr>Times-Roman</vt:lpstr>
      <vt:lpstr>Courier New</vt:lpstr>
      <vt:lpstr>Helvetica</vt:lpstr>
      <vt:lpstr>Courier</vt:lpstr>
      <vt:lpstr>Arial</vt:lpstr>
      <vt:lpstr>Chalkboard</vt:lpstr>
      <vt:lpstr>Lecture2</vt:lpstr>
      <vt:lpstr>Confinement</vt:lpstr>
      <vt:lpstr>Plan</vt:lpstr>
      <vt:lpstr>The Confinement Problem</vt:lpstr>
      <vt:lpstr>Discussion</vt:lpstr>
      <vt:lpstr>Possible Leaks</vt:lpstr>
      <vt:lpstr>Possible Leaks (cont)</vt:lpstr>
      <vt:lpstr>Leak 5 (cont)</vt:lpstr>
      <vt:lpstr>Leak 5 (cont)</vt:lpstr>
      <vt:lpstr>Leak 6</vt:lpstr>
      <vt:lpstr>One solution</vt:lpstr>
      <vt:lpstr>Confinement rule</vt:lpstr>
      <vt:lpstr>Classification of Channels:</vt:lpstr>
      <vt:lpstr>Mitigation</vt:lpstr>
      <vt:lpstr>Root Problem:</vt:lpstr>
      <vt:lpstr>Lipner’s Comments</vt:lpstr>
      <vt:lpstr>Lipner’s Contribution</vt:lpstr>
      <vt:lpstr>Resources</vt:lpstr>
      <vt:lpstr>Timing Channel:  Kocher</vt:lpstr>
      <vt:lpstr>Kocher attack</vt:lpstr>
      <vt:lpstr>Timing channel</vt:lpstr>
      <vt:lpstr>Basic attack:</vt:lpstr>
      <vt:lpstr>Isolation</vt:lpstr>
      <vt:lpstr>Virtual Machines</vt:lpstr>
      <vt:lpstr>Virtual Machines</vt:lpstr>
      <vt:lpstr>Virtual Machine</vt:lpstr>
      <vt:lpstr>Criteria</vt:lpstr>
      <vt:lpstr>Definitions</vt:lpstr>
      <vt:lpstr>P&amp;G Main Theorem</vt:lpstr>
      <vt:lpstr>Virtualization for Security</vt:lpstr>
      <vt:lpstr>Sandbox</vt:lpstr>
      <vt:lpstr>Example: Limiting Execution</vt:lpstr>
      <vt:lpstr>Additional Resources</vt:lpstr>
      <vt:lpstr>Virtualization Returns</vt:lpstr>
      <vt:lpstr>Applications of Virtualization</vt:lpstr>
      <vt:lpstr>Isolation</vt:lpstr>
      <vt:lpstr>Consolidation</vt:lpstr>
      <vt:lpstr>Migration</vt:lpstr>
      <vt:lpstr>Virtualizing Intel architectures</vt:lpstr>
      <vt:lpstr>Intel solutions</vt:lpstr>
      <vt:lpstr>Ring aliasing and ring compression</vt:lpstr>
      <vt:lpstr>Nonvirtuallized and 0/1/3</vt:lpstr>
      <vt:lpstr>0/3/3 and VT-x</vt:lpstr>
      <vt:lpstr>Nonfaulting access to privileged state</vt:lpstr>
      <vt:lpstr>Dark Side</vt:lpstr>
    </vt:vector>
  </TitlesOfParts>
  <Company>ſ倀ի_</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Access Control</dc:title>
  <dc:creator>James Hook</dc:creator>
  <cp:lastModifiedBy>James Hook</cp:lastModifiedBy>
  <cp:revision>53</cp:revision>
  <cp:lastPrinted>2006-05-03T22:40:28Z</cp:lastPrinted>
  <dcterms:created xsi:type="dcterms:W3CDTF">2009-04-21T18:15:48Z</dcterms:created>
  <dcterms:modified xsi:type="dcterms:W3CDTF">2009-04-21T20:30:03Z</dcterms:modified>
</cp:coreProperties>
</file>