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32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tags/tag1.xml" ContentType="application/vnd.openxmlformats-officedocument.presentationml.tags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27" r:id="rId3"/>
    <p:sldId id="334" r:id="rId4"/>
    <p:sldId id="335" r:id="rId5"/>
    <p:sldId id="328" r:id="rId6"/>
    <p:sldId id="330" r:id="rId7"/>
    <p:sldId id="329" r:id="rId8"/>
    <p:sldId id="331" r:id="rId9"/>
    <p:sldId id="332" r:id="rId10"/>
    <p:sldId id="333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257" r:id="rId20"/>
    <p:sldId id="300" r:id="rId21"/>
    <p:sldId id="301" r:id="rId22"/>
    <p:sldId id="302" r:id="rId23"/>
    <p:sldId id="305" r:id="rId24"/>
    <p:sldId id="304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6" r:id="rId33"/>
    <p:sldId id="317" r:id="rId34"/>
    <p:sldId id="318" r:id="rId35"/>
    <p:sldId id="336" r:id="rId36"/>
  </p:sldIdLst>
  <p:sldSz cx="9144000" cy="6858000" type="screen4x3"/>
  <p:notesSz cx="6858000" cy="9144000"/>
  <p:custDataLst>
    <p:tags r:id="rId4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CCFF66"/>
    <a:srgbClr val="FFFF66"/>
    <a:srgbClr val="0000FF"/>
    <a:srgbClr val="8888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551" autoAdjust="0"/>
    <p:restoredTop sz="86398" autoAdjust="0"/>
  </p:normalViewPr>
  <p:slideViewPr>
    <p:cSldViewPr>
      <p:cViewPr>
        <p:scale>
          <a:sx n="100" d="100"/>
          <a:sy n="100" d="100"/>
        </p:scale>
        <p:origin x="-1432" y="-10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printerSettings" Target="printerSettings/printerSettings1.bin"/><Relationship Id="rId40" Type="http://schemas.openxmlformats.org/officeDocument/2006/relationships/tags" Target="tags/tag1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viewProps" Target="viewProps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tableStyles" Target="tableStyles.xml"/><Relationship Id="rId4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44AF43-618D-E041-AF5F-99B3B2F1EDC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80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1E3025-70B1-114A-BA25-B4ED060260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37FFC-EC4A-6541-AA4F-085D8B61A55E}" type="slidenum">
              <a:rPr lang="en-US"/>
              <a:pPr/>
              <a:t>1</a:t>
            </a:fld>
            <a:endParaRPr lang="en-US"/>
          </a:p>
        </p:txBody>
      </p:sp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D97E9-918A-2D40-B03F-846D90C5B040}" type="slidenum">
              <a:rPr lang="en-US"/>
              <a:pPr/>
              <a:t>10</a:t>
            </a:fld>
            <a:endParaRPr lang="en-US"/>
          </a:p>
        </p:txBody>
      </p:sp>
      <p:sp>
        <p:nvSpPr>
          <p:cNvPr id="223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187A0E-82E0-B840-A2D3-D6E172184266}" type="slidenum">
              <a:rPr lang="en-US"/>
              <a:pPr/>
              <a:t>11</a:t>
            </a:fld>
            <a:endParaRPr lang="en-US"/>
          </a:p>
        </p:txBody>
      </p:sp>
      <p:sp>
        <p:nvSpPr>
          <p:cNvPr id="18739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E1BF7-2D6B-794A-B957-B059CDDCC551}" type="slidenum">
              <a:rPr lang="en-US"/>
              <a:pPr/>
              <a:t>12</a:t>
            </a:fld>
            <a:endParaRPr lang="en-US"/>
          </a:p>
        </p:txBody>
      </p:sp>
      <p:sp>
        <p:nvSpPr>
          <p:cNvPr id="18944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C909A7-F734-D546-BB20-5D65B48560A4}" type="slidenum">
              <a:rPr lang="en-US"/>
              <a:pPr/>
              <a:t>13</a:t>
            </a:fld>
            <a:endParaRPr lang="en-US"/>
          </a:p>
        </p:txBody>
      </p:sp>
      <p:sp>
        <p:nvSpPr>
          <p:cNvPr id="19149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B1BB12-4A3B-F048-8CDB-A2A1785045D7}" type="slidenum">
              <a:rPr lang="en-US"/>
              <a:pPr/>
              <a:t>14</a:t>
            </a:fld>
            <a:endParaRPr lang="en-US"/>
          </a:p>
        </p:txBody>
      </p:sp>
      <p:sp>
        <p:nvSpPr>
          <p:cNvPr id="19353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077DBE-429E-7141-BBB4-922D7E650A0D}" type="slidenum">
              <a:rPr lang="en-US"/>
              <a:pPr/>
              <a:t>15</a:t>
            </a:fld>
            <a:endParaRPr lang="en-US"/>
          </a:p>
        </p:txBody>
      </p:sp>
      <p:sp>
        <p:nvSpPr>
          <p:cNvPr id="19558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668AAC-55FF-C443-B635-85C603FB5857}" type="slidenum">
              <a:rPr lang="en-US"/>
              <a:pPr/>
              <a:t>16</a:t>
            </a:fld>
            <a:endParaRPr lang="en-US"/>
          </a:p>
        </p:txBody>
      </p:sp>
      <p:sp>
        <p:nvSpPr>
          <p:cNvPr id="19763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06F01-EE38-7343-9576-F0B972184A5A}" type="slidenum">
              <a:rPr lang="en-US"/>
              <a:pPr/>
              <a:t>17</a:t>
            </a:fld>
            <a:endParaRPr lang="en-US"/>
          </a:p>
        </p:txBody>
      </p:sp>
      <p:sp>
        <p:nvSpPr>
          <p:cNvPr id="19968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3EC6B-F3C5-E347-8CB5-8F774A2B9743}" type="slidenum">
              <a:rPr lang="en-US"/>
              <a:pPr/>
              <a:t>18</a:t>
            </a:fld>
            <a:endParaRPr lang="en-US"/>
          </a:p>
        </p:txBody>
      </p:sp>
      <p:sp>
        <p:nvSpPr>
          <p:cNvPr id="20173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F104F-F89C-5F45-8250-72AD67630E27}" type="slidenum">
              <a:rPr lang="en-US"/>
              <a:pPr/>
              <a:t>19</a:t>
            </a:fld>
            <a:endParaRPr lang="en-US"/>
          </a:p>
        </p:txBody>
      </p:sp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981756-2C19-924F-8B2F-B51027CC872B}" type="slidenum">
              <a:rPr lang="en-US"/>
              <a:pPr/>
              <a:t>2</a:t>
            </a:fld>
            <a:endParaRPr lang="en-US"/>
          </a:p>
        </p:txBody>
      </p:sp>
      <p:sp>
        <p:nvSpPr>
          <p:cNvPr id="217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FE3D45-04ED-E54A-8FB8-E7DFB9CE1878}" type="slidenum">
              <a:rPr lang="en-US"/>
              <a:pPr/>
              <a:t>20</a:t>
            </a:fld>
            <a:endParaRPr lang="en-US"/>
          </a:p>
        </p:txBody>
      </p:sp>
      <p:sp>
        <p:nvSpPr>
          <p:cNvPr id="224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2DB887-B669-144F-BE5D-53ED2B095C0F}" type="slidenum">
              <a:rPr lang="en-US"/>
              <a:pPr/>
              <a:t>21</a:t>
            </a:fld>
            <a:endParaRPr lang="en-US"/>
          </a:p>
        </p:txBody>
      </p:sp>
      <p:sp>
        <p:nvSpPr>
          <p:cNvPr id="225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59898-EFC5-054C-B3E9-9B8E3E1C4551}" type="slidenum">
              <a:rPr lang="en-US"/>
              <a:pPr/>
              <a:t>22</a:t>
            </a:fld>
            <a:endParaRPr lang="en-US"/>
          </a:p>
        </p:txBody>
      </p:sp>
      <p:sp>
        <p:nvSpPr>
          <p:cNvPr id="15462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1FE33-A838-A54B-AF1E-F1E7CCFA25BB}" type="slidenum">
              <a:rPr lang="en-US"/>
              <a:pPr/>
              <a:t>23</a:t>
            </a:fld>
            <a:endParaRPr lang="en-US"/>
          </a:p>
        </p:txBody>
      </p:sp>
      <p:sp>
        <p:nvSpPr>
          <p:cNvPr id="226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7919C-BE6C-CB46-AFBB-2AA6561E7F3C}" type="slidenum">
              <a:rPr lang="en-US"/>
              <a:pPr/>
              <a:t>24</a:t>
            </a:fld>
            <a:endParaRPr lang="en-US"/>
          </a:p>
        </p:txBody>
      </p:sp>
      <p:sp>
        <p:nvSpPr>
          <p:cNvPr id="227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28318-95BD-6246-B298-9CD7799A15F5}" type="slidenum">
              <a:rPr lang="en-US"/>
              <a:pPr/>
              <a:t>25</a:t>
            </a:fld>
            <a:endParaRPr lang="en-US"/>
          </a:p>
        </p:txBody>
      </p:sp>
      <p:sp>
        <p:nvSpPr>
          <p:cNvPr id="228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0099C1-F654-9245-910C-29EB9157E54A}" type="slidenum">
              <a:rPr lang="en-US"/>
              <a:pPr/>
              <a:t>26</a:t>
            </a:fld>
            <a:endParaRPr lang="en-US"/>
          </a:p>
        </p:txBody>
      </p:sp>
      <p:sp>
        <p:nvSpPr>
          <p:cNvPr id="229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7C36F-DC01-CC43-887E-EC0193EF447A}" type="slidenum">
              <a:rPr lang="en-US"/>
              <a:pPr/>
              <a:t>27</a:t>
            </a:fld>
            <a:endParaRPr lang="en-US"/>
          </a:p>
        </p:txBody>
      </p:sp>
      <p:sp>
        <p:nvSpPr>
          <p:cNvPr id="230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98A285-04F4-E840-BF8C-554DE524CFDB}" type="slidenum">
              <a:rPr lang="en-US"/>
              <a:pPr/>
              <a:t>28</a:t>
            </a:fld>
            <a:endParaRPr lang="en-US"/>
          </a:p>
        </p:txBody>
      </p:sp>
      <p:sp>
        <p:nvSpPr>
          <p:cNvPr id="231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E5F48B-3406-0949-B536-CF8258D7B933}" type="slidenum">
              <a:rPr lang="en-US"/>
              <a:pPr/>
              <a:t>29</a:t>
            </a:fld>
            <a:endParaRPr lang="en-US"/>
          </a:p>
        </p:txBody>
      </p:sp>
      <p:sp>
        <p:nvSpPr>
          <p:cNvPr id="232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0A427D-0A85-FD43-B0A8-C1E3B0593A4D}" type="slidenum">
              <a:rPr lang="en-US"/>
              <a:pPr/>
              <a:t>3</a:t>
            </a:fld>
            <a:endParaRPr lang="en-US"/>
          </a:p>
        </p:txBody>
      </p:sp>
      <p:sp>
        <p:nvSpPr>
          <p:cNvPr id="2457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790D0-9D69-904A-BE46-F94D1F9FD743}" type="slidenum">
              <a:rPr lang="en-US"/>
              <a:pPr/>
              <a:t>30</a:t>
            </a:fld>
            <a:endParaRPr lang="en-US"/>
          </a:p>
        </p:txBody>
      </p:sp>
      <p:sp>
        <p:nvSpPr>
          <p:cNvPr id="233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3C4B44-759A-F742-AB19-EA39628289F4}" type="slidenum">
              <a:rPr lang="en-US"/>
              <a:pPr/>
              <a:t>31</a:t>
            </a:fld>
            <a:endParaRPr lang="en-US"/>
          </a:p>
        </p:txBody>
      </p:sp>
      <p:sp>
        <p:nvSpPr>
          <p:cNvPr id="234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4D7355-FF60-C64F-A0AE-AE114DEC4A6C}" type="slidenum">
              <a:rPr lang="en-US"/>
              <a:pPr/>
              <a:t>32</a:t>
            </a:fld>
            <a:endParaRPr lang="en-US"/>
          </a:p>
        </p:txBody>
      </p:sp>
      <p:sp>
        <p:nvSpPr>
          <p:cNvPr id="238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6A367-69EC-C94E-95E7-2613A207CACC}" type="slidenum">
              <a:rPr lang="en-US"/>
              <a:pPr/>
              <a:t>33</a:t>
            </a:fld>
            <a:endParaRPr lang="en-US"/>
          </a:p>
        </p:txBody>
      </p:sp>
      <p:sp>
        <p:nvSpPr>
          <p:cNvPr id="239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635DEF-AFA4-F349-A4F1-856BC1F4FE61}" type="slidenum">
              <a:rPr lang="en-US"/>
              <a:pPr/>
              <a:t>34</a:t>
            </a:fld>
            <a:endParaRPr lang="en-US"/>
          </a:p>
        </p:txBody>
      </p:sp>
      <p:sp>
        <p:nvSpPr>
          <p:cNvPr id="240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069B72-C7A8-374C-B0A3-A10B316A4275}" type="slidenum">
              <a:rPr lang="en-US"/>
              <a:pPr/>
              <a:t>4</a:t>
            </a:fld>
            <a:endParaRPr lang="en-US"/>
          </a:p>
        </p:txBody>
      </p:sp>
      <p:sp>
        <p:nvSpPr>
          <p:cNvPr id="246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39837B-FDF3-0D47-AF49-611E913BCFF0}" type="slidenum">
              <a:rPr lang="en-US"/>
              <a:pPr/>
              <a:t>5</a:t>
            </a:fld>
            <a:endParaRPr lang="en-US"/>
          </a:p>
        </p:txBody>
      </p:sp>
      <p:sp>
        <p:nvSpPr>
          <p:cNvPr id="218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8139B-E854-1B4E-83BC-976E6C76F392}" type="slidenum">
              <a:rPr lang="en-US"/>
              <a:pPr/>
              <a:t>6</a:t>
            </a:fld>
            <a:endParaRPr lang="en-US"/>
          </a:p>
        </p:txBody>
      </p:sp>
      <p:sp>
        <p:nvSpPr>
          <p:cNvPr id="219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36E23-D521-384A-AC69-0896354048DB}" type="slidenum">
              <a:rPr lang="en-US"/>
              <a:pPr/>
              <a:t>7</a:t>
            </a:fld>
            <a:endParaRPr lang="en-US"/>
          </a:p>
        </p:txBody>
      </p:sp>
      <p:sp>
        <p:nvSpPr>
          <p:cNvPr id="220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7B280E-570E-474D-89A6-09C37D3CC984}" type="slidenum">
              <a:rPr lang="en-US"/>
              <a:pPr/>
              <a:t>8</a:t>
            </a:fld>
            <a:endParaRPr lang="en-US"/>
          </a:p>
        </p:txBody>
      </p:sp>
      <p:sp>
        <p:nvSpPr>
          <p:cNvPr id="221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EFC242-F908-2946-95DF-9B5A41584300}" type="slidenum">
              <a:rPr lang="en-US"/>
              <a:pPr/>
              <a:t>9</a:t>
            </a:fld>
            <a:endParaRPr lang="en-US"/>
          </a:p>
        </p:txBody>
      </p:sp>
      <p:sp>
        <p:nvSpPr>
          <p:cNvPr id="222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81D25C5-73F6-DC46-B410-C691768E16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48C6DB2-680F-6740-A175-75AFA3683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F71C788-631E-4043-8A37-C25534239E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A6791C-E550-5A41-9882-069CF3D2FB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4215049-002C-6A45-80BB-9100752E64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B1D0401-0C2C-3F4B-96AE-030333469D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26C1375-8D4B-1047-8DD4-FDC9AFA5BB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A39FE77-635D-1B4E-98B9-0E07A07E37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746ECB6-1DAD-9945-B3E3-178FCED0D3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A5747C9-8330-A145-922A-897076C45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0AE0E8D-A92C-3643-BB12-01BD1361FF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Futura Condensed" charset="0"/>
              </a:defRPr>
            </a:lvl1pPr>
          </a:lstStyle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8911D7-C2D9-EA48-B521-6317514BD9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times.com/2009/03/29/technology/29spy.html?emc=eta1" TargetMode="External"/><Relationship Id="rId3" Type="http://schemas.openxmlformats.org/officeDocument/2006/relationships/hyperlink" Target="http://www.cl.cam.ac.uk/techreports/UCAM-CL-TR-746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Lecture 2:</a:t>
            </a:r>
            <a:br>
              <a:rPr lang="en-US" dirty="0"/>
            </a:br>
            <a:r>
              <a:rPr lang="en-US" dirty="0"/>
              <a:t>Voting Machine Study</a:t>
            </a:r>
            <a:br>
              <a:rPr lang="en-US" dirty="0"/>
            </a:br>
            <a:r>
              <a:rPr lang="en-US" dirty="0"/>
              <a:t>Access Control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r>
              <a:rPr lang="en-US"/>
              <a:t>James Hook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143000" y="0"/>
            <a:ext cx="73914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solidFill>
                  <a:schemeClr val="tx2"/>
                </a:solidFill>
              </a:rPr>
              <a:t>CS 591:  Introduction to Computer Security</a:t>
            </a:r>
            <a:br>
              <a:rPr lang="en-US" sz="4400">
                <a:solidFill>
                  <a:schemeClr val="tx2"/>
                </a:solidFill>
              </a:rPr>
            </a:br>
            <a:endParaRPr lang="en-US" sz="4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Study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will use the FHF paper as a case study</a:t>
            </a:r>
          </a:p>
          <a:p>
            <a:r>
              <a:rPr lang="en-US"/>
              <a:t>As we encounter concepts we will attempt to instantiate them in the context of the voting machine domain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457200" y="1676400"/>
            <a:ext cx="36576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4114800" y="1676400"/>
            <a:ext cx="2286000" cy="4572000"/>
          </a:xfrm>
          <a:prstGeom prst="rect">
            <a:avLst/>
          </a:prstGeom>
          <a:solidFill>
            <a:srgbClr val="FFFF00">
              <a:alpha val="99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ヒラギノ角ゴ Pro W3" charset="-128"/>
              </a:rPr>
              <a:t/>
            </a:r>
            <a:endParaRPr lang="en-US"/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6400800" y="1676400"/>
            <a:ext cx="2590800" cy="4572000"/>
          </a:xfrm>
          <a:prstGeom prst="rect">
            <a:avLst/>
          </a:prstGeom>
          <a:solidFill>
            <a:srgbClr val="FF0000">
              <a:alpha val="99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ヒラギノ角ゴ Pro W3" charset="-128"/>
              </a:rPr>
              <a:t/>
            </a:r>
            <a:endParaRPr lang="en-US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Voting Machine Architecture</a:t>
            </a:r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auto">
          <a:xfrm>
            <a:off x="914400" y="4038600"/>
            <a:ext cx="838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Touch </a:t>
            </a:r>
            <a:br>
              <a:rPr lang="en-US" sz="1800"/>
            </a:br>
            <a:r>
              <a:rPr lang="en-US" sz="1800"/>
              <a:t>Screen</a:t>
            </a:r>
            <a:endParaRPr lang="en-US"/>
          </a:p>
        </p:txBody>
      </p:sp>
      <p:sp>
        <p:nvSpPr>
          <p:cNvPr id="186375" name="Rectangle 7"/>
          <p:cNvSpPr>
            <a:spLocks noChangeArrowheads="1"/>
          </p:cNvSpPr>
          <p:nvPr/>
        </p:nvSpPr>
        <p:spPr bwMode="auto">
          <a:xfrm>
            <a:off x="1905000" y="4038600"/>
            <a:ext cx="1066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Smart</a:t>
            </a:r>
            <a:br>
              <a:rPr lang="en-US" sz="1800"/>
            </a:br>
            <a:r>
              <a:rPr lang="en-US" sz="1800"/>
              <a:t>Card</a:t>
            </a:r>
            <a:br>
              <a:rPr lang="en-US" sz="1800"/>
            </a:br>
            <a:r>
              <a:rPr lang="en-US" sz="1800"/>
              <a:t>Reader</a:t>
            </a:r>
            <a:endParaRPr lang="en-US"/>
          </a:p>
        </p:txBody>
      </p:sp>
      <p:sp>
        <p:nvSpPr>
          <p:cNvPr id="186376" name="Rectangle 8"/>
          <p:cNvSpPr>
            <a:spLocks noChangeArrowheads="1"/>
          </p:cNvSpPr>
          <p:nvPr/>
        </p:nvSpPr>
        <p:spPr bwMode="auto">
          <a:xfrm>
            <a:off x="3124200" y="4038600"/>
            <a:ext cx="838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Audio </a:t>
            </a:r>
          </a:p>
          <a:p>
            <a:pPr algn="ctr"/>
            <a:r>
              <a:rPr lang="en-US" sz="1800"/>
              <a:t>jack</a:t>
            </a:r>
            <a:endParaRPr lang="en-US"/>
          </a:p>
        </p:txBody>
      </p:sp>
      <p:sp>
        <p:nvSpPr>
          <p:cNvPr id="186377" name="Rectangle 9"/>
          <p:cNvSpPr>
            <a:spLocks noChangeArrowheads="1"/>
          </p:cNvSpPr>
          <p:nvPr/>
        </p:nvSpPr>
        <p:spPr bwMode="auto">
          <a:xfrm>
            <a:off x="4191000" y="4038600"/>
            <a:ext cx="1066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Removable</a:t>
            </a:r>
            <a:br>
              <a:rPr lang="en-US" sz="1800"/>
            </a:br>
            <a:r>
              <a:rPr lang="en-US" sz="1800"/>
              <a:t>Flash</a:t>
            </a:r>
            <a:endParaRPr lang="en-US"/>
          </a:p>
        </p:txBody>
      </p:sp>
      <p:sp>
        <p:nvSpPr>
          <p:cNvPr id="186378" name="Rectangle 10"/>
          <p:cNvSpPr>
            <a:spLocks noChangeArrowheads="1"/>
          </p:cNvSpPr>
          <p:nvPr/>
        </p:nvSpPr>
        <p:spPr bwMode="auto">
          <a:xfrm>
            <a:off x="5410200" y="4038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Printer</a:t>
            </a:r>
            <a:endParaRPr lang="en-US"/>
          </a:p>
        </p:txBody>
      </p:sp>
      <p:sp>
        <p:nvSpPr>
          <p:cNvPr id="186379" name="Rectangle 11"/>
          <p:cNvSpPr>
            <a:spLocks noChangeArrowheads="1"/>
          </p:cNvSpPr>
          <p:nvPr/>
        </p:nvSpPr>
        <p:spPr bwMode="auto">
          <a:xfrm>
            <a:off x="6477000" y="4038600"/>
            <a:ext cx="1066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On-board</a:t>
            </a:r>
            <a:br>
              <a:rPr lang="en-US" sz="1800"/>
            </a:br>
            <a:r>
              <a:rPr lang="en-US" sz="1800"/>
              <a:t>Flash</a:t>
            </a:r>
            <a:endParaRPr lang="en-US"/>
          </a:p>
        </p:txBody>
      </p:sp>
      <p:sp>
        <p:nvSpPr>
          <p:cNvPr id="186380" name="Rectangle 12"/>
          <p:cNvSpPr>
            <a:spLocks noChangeArrowheads="1"/>
          </p:cNvSpPr>
          <p:nvPr/>
        </p:nvSpPr>
        <p:spPr bwMode="auto">
          <a:xfrm>
            <a:off x="7620000" y="4038600"/>
            <a:ext cx="1066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EPROM</a:t>
            </a:r>
            <a:endParaRPr lang="en-US"/>
          </a:p>
        </p:txBody>
      </p:sp>
      <p:sp>
        <p:nvSpPr>
          <p:cNvPr id="186381" name="Rectangle 13"/>
          <p:cNvSpPr>
            <a:spLocks noChangeArrowheads="1"/>
          </p:cNvSpPr>
          <p:nvPr/>
        </p:nvSpPr>
        <p:spPr bwMode="auto">
          <a:xfrm>
            <a:off x="7772400" y="2286000"/>
            <a:ext cx="1066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RAM</a:t>
            </a:r>
            <a:endParaRPr lang="en-US"/>
          </a:p>
        </p:txBody>
      </p:sp>
      <p:sp>
        <p:nvSpPr>
          <p:cNvPr id="186382" name="Rectangle 14"/>
          <p:cNvSpPr>
            <a:spLocks noChangeArrowheads="1"/>
          </p:cNvSpPr>
          <p:nvPr/>
        </p:nvSpPr>
        <p:spPr bwMode="auto">
          <a:xfrm>
            <a:off x="6553200" y="2286000"/>
            <a:ext cx="10668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Processor</a:t>
            </a:r>
            <a:endParaRPr lang="en-US"/>
          </a:p>
        </p:txBody>
      </p:sp>
      <p:sp>
        <p:nvSpPr>
          <p:cNvPr id="186383" name="Line 15"/>
          <p:cNvSpPr>
            <a:spLocks noChangeShapeType="1"/>
          </p:cNvSpPr>
          <p:nvPr/>
        </p:nvSpPr>
        <p:spPr bwMode="auto">
          <a:xfrm>
            <a:off x="533400" y="3581400"/>
            <a:ext cx="8305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4" name="Line 16"/>
          <p:cNvSpPr>
            <a:spLocks noChangeShapeType="1"/>
          </p:cNvSpPr>
          <p:nvPr/>
        </p:nvSpPr>
        <p:spPr bwMode="auto">
          <a:xfrm flipV="1">
            <a:off x="1295400" y="3581400"/>
            <a:ext cx="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5" name="Line 17"/>
          <p:cNvSpPr>
            <a:spLocks noChangeShapeType="1"/>
          </p:cNvSpPr>
          <p:nvPr/>
        </p:nvSpPr>
        <p:spPr bwMode="auto">
          <a:xfrm flipV="1">
            <a:off x="2438400" y="3581400"/>
            <a:ext cx="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6" name="Line 18"/>
          <p:cNvSpPr>
            <a:spLocks noChangeShapeType="1"/>
          </p:cNvSpPr>
          <p:nvPr/>
        </p:nvSpPr>
        <p:spPr bwMode="auto">
          <a:xfrm flipV="1">
            <a:off x="3505200" y="3581400"/>
            <a:ext cx="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7" name="Line 19"/>
          <p:cNvSpPr>
            <a:spLocks noChangeShapeType="1"/>
          </p:cNvSpPr>
          <p:nvPr/>
        </p:nvSpPr>
        <p:spPr bwMode="auto">
          <a:xfrm flipV="1">
            <a:off x="4724400" y="3581400"/>
            <a:ext cx="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8" name="Line 20"/>
          <p:cNvSpPr>
            <a:spLocks noChangeShapeType="1"/>
          </p:cNvSpPr>
          <p:nvPr/>
        </p:nvSpPr>
        <p:spPr bwMode="auto">
          <a:xfrm flipV="1">
            <a:off x="5867400" y="3581400"/>
            <a:ext cx="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89" name="Line 21"/>
          <p:cNvSpPr>
            <a:spLocks noChangeShapeType="1"/>
          </p:cNvSpPr>
          <p:nvPr/>
        </p:nvSpPr>
        <p:spPr bwMode="auto">
          <a:xfrm flipV="1">
            <a:off x="7010400" y="3581400"/>
            <a:ext cx="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90" name="Line 22"/>
          <p:cNvSpPr>
            <a:spLocks noChangeShapeType="1"/>
          </p:cNvSpPr>
          <p:nvPr/>
        </p:nvSpPr>
        <p:spPr bwMode="auto">
          <a:xfrm flipV="1">
            <a:off x="8229600" y="3581400"/>
            <a:ext cx="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91" name="Line 23"/>
          <p:cNvSpPr>
            <a:spLocks noChangeShapeType="1"/>
          </p:cNvSpPr>
          <p:nvPr/>
        </p:nvSpPr>
        <p:spPr bwMode="auto">
          <a:xfrm flipV="1">
            <a:off x="7086600" y="3200400"/>
            <a:ext cx="0" cy="381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92" name="Line 24"/>
          <p:cNvSpPr>
            <a:spLocks noChangeShapeType="1"/>
          </p:cNvSpPr>
          <p:nvPr/>
        </p:nvSpPr>
        <p:spPr bwMode="auto">
          <a:xfrm flipV="1">
            <a:off x="8305800" y="3200400"/>
            <a:ext cx="0" cy="381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393" name="Text Box 25"/>
          <p:cNvSpPr txBox="1">
            <a:spLocks noChangeArrowheads="1"/>
          </p:cNvSpPr>
          <p:nvPr/>
        </p:nvSpPr>
        <p:spPr bwMode="auto">
          <a:xfrm>
            <a:off x="762000" y="548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Open</a:t>
            </a:r>
          </a:p>
        </p:txBody>
      </p:sp>
      <p:sp>
        <p:nvSpPr>
          <p:cNvPr id="186394" name="Text Box 26"/>
          <p:cNvSpPr txBox="1">
            <a:spLocks noChangeArrowheads="1"/>
          </p:cNvSpPr>
          <p:nvPr/>
        </p:nvSpPr>
        <p:spPr bwMode="auto">
          <a:xfrm>
            <a:off x="4267200" y="5486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Key Access</a:t>
            </a:r>
          </a:p>
        </p:txBody>
      </p:sp>
      <p:sp>
        <p:nvSpPr>
          <p:cNvPr id="186395" name="Text Box 27"/>
          <p:cNvSpPr txBox="1">
            <a:spLocks noChangeArrowheads="1"/>
          </p:cNvSpPr>
          <p:nvPr/>
        </p:nvSpPr>
        <p:spPr bwMode="auto">
          <a:xfrm>
            <a:off x="6553200" y="5486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Inside Box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Boot Process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Boot device specified by hardware jumpers (inside box)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EPROM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on-board flash (default)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ext flash</a:t>
            </a:r>
          </a:p>
          <a:p>
            <a:pPr>
              <a:lnSpc>
                <a:spcPct val="90000"/>
              </a:lnSpc>
            </a:pPr>
            <a:r>
              <a:rPr lang="en-US" sz="2000"/>
              <a:t>On Boot: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Copy bootloader into RAM; init hardware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Scan Removable flash for special files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“fboot.nb0”  =&gt; replace bootloader in on-board flash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“nk.bin” =&gt; replace OS in on-board flash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“EraseFFX.bsq” =&gt; erase file system on on-board flash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If no special files uncompress OS image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Jump to entry point of 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Boot (continued)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On OS start up: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run Filesys.exe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unpacks registry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runs programs in HKEY_LOCAL_MACHINE\Init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shell.exe (debug shell)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device.exe (Device manager)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gwes.exe (graphics and event)</a:t>
            </a:r>
          </a:p>
          <a:p>
            <a:pPr lvl="3">
              <a:lnSpc>
                <a:spcPct val="90000"/>
              </a:lnSpc>
            </a:pPr>
            <a:r>
              <a:rPr lang="en-US" sz="1600"/>
              <a:t>taskman.exe (Task Manager)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Device.exe mounts file systems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\ (root):  RAM only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\FFX:  mount point for on-board flash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\Storage Card:  mount point for removable flash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Boot (continued)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Customized taskman.exe</a:t>
            </a:r>
          </a:p>
          <a:p>
            <a:pPr lvl="1"/>
            <a:r>
              <a:rPr lang="en-US"/>
              <a:t>Check removable flash</a:t>
            </a:r>
          </a:p>
          <a:p>
            <a:pPr lvl="2"/>
            <a:r>
              <a:rPr lang="en-US"/>
              <a:t>explorer.glb =&gt; launch windows explorer</a:t>
            </a:r>
          </a:p>
          <a:p>
            <a:pPr lvl="2"/>
            <a:r>
              <a:rPr lang="en-US"/>
              <a:t>*.ins =&gt; run proprietary scripts</a:t>
            </a:r>
          </a:p>
          <a:p>
            <a:pPr lvl="3"/>
            <a:r>
              <a:rPr lang="en-US"/>
              <a:t>(script language has buffer overflow vulnerabilities)</a:t>
            </a:r>
          </a:p>
          <a:p>
            <a:pPr lvl="3"/>
            <a:r>
              <a:rPr lang="en-US"/>
              <a:t>used to configure election data</a:t>
            </a:r>
          </a:p>
          <a:p>
            <a:pPr lvl="2"/>
            <a:r>
              <a:rPr lang="en-US"/>
              <a:t>default =&gt; launch “BallotStation”</a:t>
            </a:r>
          </a:p>
          <a:p>
            <a:pPr lvl="3"/>
            <a:r>
              <a:rPr lang="en-US"/>
              <a:t>\FFX\Bin\BallotStation.exe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BallotStation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Four modes:  pre-download, pre-election testing, election, post-election</a:t>
            </a:r>
          </a:p>
          <a:p>
            <a:r>
              <a:rPr lang="en-US"/>
              <a:t>Mode recorded in election results file</a:t>
            </a:r>
          </a:p>
          <a:p>
            <a:pPr lvl="1"/>
            <a:r>
              <a:rPr lang="en-US"/>
              <a:t>\Storage Card\CurrentElection\election.brs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Stealing Votes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Malicious processes runs in parallel with BallotStation</a:t>
            </a:r>
          </a:p>
          <a:p>
            <a:r>
              <a:rPr lang="en-US"/>
              <a:t>Polls election results file every 15 seconds</a:t>
            </a:r>
          </a:p>
          <a:p>
            <a:pPr lvl="1"/>
            <a:r>
              <a:rPr lang="en-US"/>
              <a:t>If election mode and new results</a:t>
            </a:r>
          </a:p>
          <a:p>
            <a:pPr lvl="3"/>
            <a:r>
              <a:rPr lang="en-US"/>
              <a:t>temporarily suspend Ballot Station</a:t>
            </a:r>
          </a:p>
          <a:p>
            <a:pPr lvl="3"/>
            <a:r>
              <a:rPr lang="en-US"/>
              <a:t>steal votes</a:t>
            </a:r>
          </a:p>
          <a:p>
            <a:pPr lvl="3"/>
            <a:r>
              <a:rPr lang="en-US"/>
              <a:t>resume Ballot Station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Viral propagation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Malicious bootloader</a:t>
            </a:r>
          </a:p>
          <a:p>
            <a:pPr lvl="1"/>
            <a:r>
              <a:rPr lang="en-US"/>
              <a:t>Infects host by replacing existing bootloader in on-board flash</a:t>
            </a:r>
          </a:p>
          <a:p>
            <a:pPr lvl="1"/>
            <a:r>
              <a:rPr lang="en-US"/>
              <a:t>subsequent bootloader updates print appropriate messages but do nothing</a:t>
            </a:r>
          </a:p>
          <a:p>
            <a:r>
              <a:rPr lang="en-US"/>
              <a:t>fboot.nb0</a:t>
            </a:r>
          </a:p>
          <a:p>
            <a:pPr lvl="1"/>
            <a:r>
              <a:rPr lang="en-US"/>
              <a:t>package contains malicious boot loader</a:t>
            </a:r>
          </a:p>
          <a:p>
            <a:pPr lvl="1"/>
            <a:r>
              <a:rPr lang="en-US"/>
              <a:t>and vote stealing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Control Model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 the concept of Access Control</a:t>
            </a:r>
          </a:p>
          <a:p>
            <a:r>
              <a:rPr lang="en-US"/>
              <a:t>Relate mechanism to Confidentiality, Integrity and Availability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Objectives: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Review/Discuss Analysis of Diebold machine</a:t>
            </a:r>
          </a:p>
          <a:p>
            <a:r>
              <a:rPr lang="en-US"/>
              <a:t>Introduce Access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Articulating Policy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How do we articulate a security policy?</a:t>
            </a:r>
          </a:p>
          <a:p>
            <a:pPr>
              <a:lnSpc>
                <a:spcPct val="90000"/>
              </a:lnSpc>
            </a:pPr>
            <a:r>
              <a:rPr lang="en-US" sz="2800"/>
              <a:t>How do we provide mechanisms to enforce policy?</a:t>
            </a:r>
          </a:p>
          <a:p>
            <a:pPr>
              <a:lnSpc>
                <a:spcPct val="90000"/>
              </a:lnSpc>
            </a:pPr>
            <a:r>
              <a:rPr lang="en-US" sz="2800"/>
              <a:t>Voting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Different individuals in different roles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Voter, Poll worker, …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Different actions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Vote, define ballot, start and stop election, …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Logical and physical entities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Ballot, stored tally, final tally, voting machine, removable flash, on-board flash,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 hoc policies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Discus</a:t>
            </a:r>
          </a:p>
          <a:p>
            <a:pPr lvl="1"/>
            <a:r>
              <a:rPr lang="en-US"/>
              <a:t>Only voters should vote</a:t>
            </a:r>
          </a:p>
          <a:p>
            <a:pPr lvl="1"/>
            <a:r>
              <a:rPr lang="en-US"/>
              <a:t>Only poll workers should start and start elections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Times" charset="0"/>
              <a:buNone/>
            </a:pPr>
            <a:r>
              <a:rPr lang="en-US"/>
              <a:t>Access Control Matrix Model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Times" charset="0"/>
              <a:buChar char="–"/>
            </a:pPr>
            <a:r>
              <a:rPr lang="en-US" sz="2400"/>
              <a:t>Lampson ‘71, refined by Graham and Denning (‘71, ‘72)</a:t>
            </a:r>
          </a:p>
          <a:p>
            <a:pPr>
              <a:lnSpc>
                <a:spcPct val="90000"/>
              </a:lnSpc>
              <a:buFont typeface="Times" charset="0"/>
              <a:buChar char="–"/>
            </a:pPr>
            <a:r>
              <a:rPr lang="en-US" sz="2800"/>
              <a:t>Concepts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Objects</a:t>
            </a:r>
            <a:r>
              <a:rPr lang="en-US" sz="2400"/>
              <a:t>, the protected entities, O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Subjects</a:t>
            </a:r>
            <a:r>
              <a:rPr lang="en-US" sz="2400"/>
              <a:t>, the active entities acting on the objects, 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Rights</a:t>
            </a:r>
            <a:r>
              <a:rPr lang="en-US" sz="2400"/>
              <a:t>, the controlled operations subjects can perform on objects, R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 b="1"/>
              <a:t>Access Control Matrix</a:t>
            </a:r>
            <a:r>
              <a:rPr lang="en-US" sz="2400"/>
              <a:t>,  A, maps Objects and Subjects to sets of Rights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State:  (S, O, 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sz="4000"/>
              <a:t>Voting: Subjects, Objects, Rights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Subjects: (Roles)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Voter, Poll worker, …</a:t>
            </a:r>
          </a:p>
          <a:p>
            <a:pPr>
              <a:lnSpc>
                <a:spcPct val="90000"/>
              </a:lnSpc>
            </a:pPr>
            <a:r>
              <a:rPr lang="en-US" sz="2800"/>
              <a:t>Rights: (Actions)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Vote, define ballot, start and stop election, …</a:t>
            </a:r>
          </a:p>
          <a:p>
            <a:pPr>
              <a:lnSpc>
                <a:spcPct val="90000"/>
              </a:lnSpc>
            </a:pPr>
            <a:r>
              <a:rPr lang="en-US" sz="2800"/>
              <a:t>Objects:  (Logical and physical entities)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Ballot, stored tally, final tally, voting machine, removable flash, on-board flash, …</a:t>
            </a:r>
            <a:br>
              <a:rPr lang="en-US" sz="2400"/>
            </a:b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Question:  Is every voter a subject?  Or is the role of voter a subject?  One-person-one-vote?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Sketch Access Control Matrix (ACM) for Voting</a:t>
            </a:r>
          </a:p>
        </p:txBody>
      </p:sp>
      <p:graphicFrame>
        <p:nvGraphicFramePr>
          <p:cNvPr id="156716" name="Group 44"/>
          <p:cNvGraphicFramePr>
            <a:graphicFrameLocks noGrp="1"/>
          </p:cNvGraphicFramePr>
          <p:nvPr/>
        </p:nvGraphicFramePr>
        <p:xfrm>
          <a:off x="1600200" y="3048000"/>
          <a:ext cx="6934200" cy="3185159"/>
        </p:xfrm>
        <a:graphic>
          <a:graphicData uri="http://schemas.openxmlformats.org/drawingml/2006/table">
            <a:tbl>
              <a:tblPr/>
              <a:tblGrid>
                <a:gridCol w="1371600"/>
                <a:gridCol w="1096963"/>
                <a:gridCol w="1798637"/>
                <a:gridCol w="1752600"/>
                <a:gridCol w="9144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Ballot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Stored Tally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Final Tally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Voter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increment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Poll Worker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about modes?</a:t>
            </a:r>
          </a:p>
          <a:p>
            <a:pPr lvl="1"/>
            <a:r>
              <a:rPr lang="en-US"/>
              <a:t>Once the election starts the ballot should not change</a:t>
            </a:r>
          </a:p>
          <a:p>
            <a:pPr lvl="1"/>
            <a:r>
              <a:rPr lang="en-US"/>
              <a:t>Voters should only vote when the election is happening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Levels of abstraction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Some objects are physical, some are logical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considering the programming model you now have processes and files (and possibly modes of operation)</a:t>
            </a:r>
          </a:p>
          <a:p>
            <a:pPr>
              <a:lnSpc>
                <a:spcPct val="90000"/>
              </a:lnSpc>
            </a:pPr>
            <a:r>
              <a:rPr lang="en-US" dirty="0"/>
              <a:t>Exercise: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Sketch </a:t>
            </a:r>
            <a:r>
              <a:rPr lang="en-US" dirty="0" err="1"/>
              <a:t>ACMs</a:t>
            </a:r>
            <a:r>
              <a:rPr lang="en-US" dirty="0"/>
              <a:t> with processes as subjects and files as objects for voting and post-election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Compare the ACMs for files and processes with the original ACM</a:t>
            </a:r>
          </a:p>
          <a:p>
            <a:r>
              <a:rPr lang="en-US"/>
              <a:t>Is every operation specified in the original feasible in the refined ACMs?</a:t>
            </a:r>
          </a:p>
          <a:p>
            <a:r>
              <a:rPr lang="en-US"/>
              <a:t>Is every feasible operation in the refined ACMs allowed in the original?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Mechanisms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Policy specifies abstract goals</a:t>
            </a:r>
          </a:p>
          <a:p>
            <a:pPr>
              <a:lnSpc>
                <a:spcPct val="90000"/>
              </a:lnSpc>
            </a:pPr>
            <a:r>
              <a:rPr lang="en-US"/>
              <a:t>Mechanisms are concrete devices, algorithms, or processes that assist in implementing a policy</a:t>
            </a:r>
          </a:p>
          <a:p>
            <a:pPr>
              <a:lnSpc>
                <a:spcPct val="90000"/>
              </a:lnSpc>
            </a:pPr>
            <a:r>
              <a:rPr lang="en-US"/>
              <a:t>For example, passwords are a mechanism that can support an authentication policy</a:t>
            </a:r>
          </a:p>
          <a:p>
            <a:pPr lvl="1">
              <a:lnSpc>
                <a:spcPct val="90000"/>
              </a:lnSpc>
            </a:pPr>
            <a:r>
              <a:rPr lang="en-US"/>
              <a:t>Mechanisms are not always perfect!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Control Mechanisms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Most operating systems provide some mechanisms for supporting access control</a:t>
            </a:r>
          </a:p>
          <a:p>
            <a:r>
              <a:rPr lang="en-US" sz="2800"/>
              <a:t>Typically:</a:t>
            </a:r>
          </a:p>
          <a:p>
            <a:pPr lvl="1"/>
            <a:r>
              <a:rPr lang="en-US" sz="2400"/>
              <a:t>Processes are associated with users (or user identification numbers), which are the subjects</a:t>
            </a:r>
          </a:p>
          <a:p>
            <a:pPr lvl="1"/>
            <a:r>
              <a:rPr lang="en-US" sz="2400"/>
              <a:t>Files are objects</a:t>
            </a:r>
          </a:p>
          <a:p>
            <a:pPr lvl="1"/>
            <a:r>
              <a:rPr lang="en-US" sz="2400"/>
              <a:t>Rights are: read, write, append, execute, search,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Thompson, Can You Coun on Voting Machines?, NY Times, January, 2008</a:t>
            </a:r>
          </a:p>
          <a:p>
            <a:pPr lvl="1"/>
            <a:r>
              <a:rPr lang="en-US" sz="2400"/>
              <a:t>Reaction?</a:t>
            </a:r>
          </a:p>
          <a:p>
            <a:pPr lvl="1"/>
            <a:r>
              <a:rPr lang="en-US" sz="2400"/>
              <a:t>Conflicts of interest in design and deployment?</a:t>
            </a:r>
          </a:p>
          <a:p>
            <a:pPr lvl="1"/>
            <a:r>
              <a:rPr lang="en-US" sz="2400"/>
              <a:t>Conflicts of interest in Testing?  How independent?</a:t>
            </a:r>
          </a:p>
          <a:p>
            <a:pPr lvl="1"/>
            <a:r>
              <a:rPr lang="en-US" sz="2400"/>
              <a:t>Role of the vendor in operations?</a:t>
            </a:r>
          </a:p>
          <a:p>
            <a:pPr lvl="1"/>
            <a:r>
              <a:rPr lang="en-US" sz="2400"/>
              <a:t>How to prove the presence of a transient bug?  The absence?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Applying the Mechanism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Can a generic Access Control mechanism help make the Voting machine more trustworthy?</a:t>
            </a:r>
          </a:p>
          <a:p>
            <a:r>
              <a:rPr lang="en-US" sz="2800"/>
              <a:t>What about modes?</a:t>
            </a:r>
          </a:p>
          <a:p>
            <a:pPr lvl="1"/>
            <a:r>
              <a:rPr lang="en-US" sz="2400"/>
              <a:t>Mode is not part of typical AC mechanisms</a:t>
            </a:r>
          </a:p>
          <a:p>
            <a:pPr lvl="1"/>
            <a:r>
              <a:rPr lang="en-US" sz="2400"/>
              <a:t>However rights can be changed</a:t>
            </a:r>
          </a:p>
          <a:p>
            <a:pPr lvl="2"/>
            <a:r>
              <a:rPr lang="en-US" sz="2000"/>
              <a:t>A typical right is “own” which in discretionary access control generally allows the subject to change rights	</a:t>
            </a:r>
          </a:p>
          <a:p>
            <a:pPr lvl="1"/>
            <a:r>
              <a:rPr lang="en-US" sz="2400"/>
              <a:t>Analysis of systems that actively change rights is potentially difficult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 on Mechanisms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Simple mechanisms are preferred</a:t>
            </a:r>
          </a:p>
          <a:p>
            <a:r>
              <a:rPr lang="en-US"/>
              <a:t>All computational mechanisms must be decidable</a:t>
            </a:r>
          </a:p>
          <a:p>
            <a:r>
              <a:rPr lang="en-US"/>
              <a:t>In general, useful mechanisms must be computationally cheap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</a:t>
            </a:r>
            <a:r>
              <a:rPr lang="en-US" dirty="0"/>
              <a:t>Control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Access Control biased to </a:t>
            </a:r>
          </a:p>
          <a:p>
            <a:pPr lvl="1"/>
            <a:r>
              <a:rPr lang="en-US"/>
              <a:t>Confidentiality</a:t>
            </a:r>
          </a:p>
          <a:p>
            <a:pPr lvl="1"/>
            <a:r>
              <a:rPr lang="en-US"/>
              <a:t>Integrity</a:t>
            </a:r>
          </a:p>
          <a:p>
            <a:pPr lvl="1"/>
            <a:r>
              <a:rPr lang="en-US"/>
              <a:t>Availability</a:t>
            </a:r>
          </a:p>
          <a:p>
            <a:r>
              <a:rPr lang="en-US"/>
              <a:t>Exercise</a:t>
            </a:r>
          </a:p>
          <a:p>
            <a:pPr lvl="1"/>
            <a:r>
              <a:rPr lang="en-US"/>
              <a:t>Develop scenarios in which a confidentiality (integrity, availability) property is expressed using an access control matrix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vs. Mechanism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Earlier I presented the model of the AC Matrix</a:t>
            </a:r>
          </a:p>
          <a:p>
            <a:pPr>
              <a:lnSpc>
                <a:spcPct val="90000"/>
              </a:lnSpc>
            </a:pPr>
            <a:r>
              <a:rPr lang="en-US"/>
              <a:t>Does UNIX implement the full AC Matrix?</a:t>
            </a:r>
          </a:p>
          <a:p>
            <a:pPr lvl="1">
              <a:lnSpc>
                <a:spcPct val="90000"/>
              </a:lnSpc>
            </a:pPr>
            <a:r>
              <a:rPr lang="en-US"/>
              <a:t>What key simplifications does UNIX adopt?</a:t>
            </a:r>
          </a:p>
          <a:p>
            <a:pPr lvl="1">
              <a:lnSpc>
                <a:spcPct val="90000"/>
              </a:lnSpc>
            </a:pPr>
            <a:r>
              <a:rPr lang="en-US"/>
              <a:t>Why?</a:t>
            </a:r>
          </a:p>
          <a:p>
            <a:pPr>
              <a:lnSpc>
                <a:spcPct val="90000"/>
              </a:lnSpc>
            </a:pPr>
            <a:r>
              <a:rPr lang="en-US"/>
              <a:t>Is the full ACM mechanism a good idea?</a:t>
            </a:r>
          </a:p>
          <a:p>
            <a:pPr lvl="1">
              <a:lnSpc>
                <a:spcPct val="90000"/>
              </a:lnSpc>
            </a:pPr>
            <a:r>
              <a:rPr lang="en-US"/>
              <a:t>Is it a good model?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Good Model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ACM is a good model because any mechanism of compatible granularity can be described in terms of how it approximates the ACM </a:t>
            </a:r>
            <a:r>
              <a:rPr lang="en-US" dirty="0" smtClean="0"/>
              <a:t>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Tibet</a:t>
            </a:r>
          </a:p>
          <a:p>
            <a:pPr lvl="2"/>
            <a:r>
              <a:rPr lang="en-US" dirty="0" smtClean="0"/>
              <a:t>NY Times article </a:t>
            </a:r>
            <a:r>
              <a:rPr lang="en-US" u="sng" dirty="0">
                <a:hlinkClick r:id="rId2"/>
              </a:rPr>
              <a:t>http://www.nytimes.com/2009/03/29/technology/29spy.html?emc=</a:t>
            </a:r>
            <a:r>
              <a:rPr lang="en-US" u="sng" dirty="0" smtClean="0">
                <a:hlinkClick r:id="rId2"/>
              </a:rPr>
              <a:t>eta1</a:t>
            </a:r>
            <a:endParaRPr lang="en-US" u="sng" dirty="0" smtClean="0"/>
          </a:p>
          <a:p>
            <a:pPr lvl="2"/>
            <a:r>
              <a:rPr lang="en-US" dirty="0" err="1" smtClean="0"/>
              <a:t>Nagaraja</a:t>
            </a:r>
            <a:r>
              <a:rPr lang="en-US" dirty="0" smtClean="0"/>
              <a:t> and Anderson tech report</a:t>
            </a:r>
            <a:r>
              <a:rPr lang="en-US" u="sng" dirty="0" smtClean="0"/>
              <a:t> </a:t>
            </a:r>
            <a:r>
              <a:rPr lang="en-US" u="sng" dirty="0">
                <a:hlinkClick r:id="rId3"/>
              </a:rPr>
              <a:t>http://www.cl.cam.ac.uk/techreports/UCAM-CL-TR-746.</a:t>
            </a:r>
            <a:r>
              <a:rPr lang="en-US" u="sng" dirty="0" smtClean="0">
                <a:hlinkClick r:id="rId3"/>
              </a:rPr>
              <a:t>html</a:t>
            </a:r>
            <a:r>
              <a:rPr lang="en-US" u="sng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 smtClean="0"/>
              <a:pPr/>
              <a:t>3/30/09 17:05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we can make a good ATM why is it hard to make a good voting machine?</a:t>
            </a:r>
          </a:p>
          <a:p>
            <a:r>
              <a:rPr lang="en-US"/>
              <a:t>“You have to be able to convince the loser they lost” … “Not only must the losing candidate believe in the loss; the public has to believe in it, too.”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Feldman, Halderman, and Felten, Security Analysis of the Diebold AccuVote-TS Voting Machine, September 2006</a:t>
            </a:r>
          </a:p>
          <a:p>
            <a:pPr lvl="1"/>
            <a:r>
              <a:rPr lang="en-US"/>
              <a:t>Reaction to the paper?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Questions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was the basic architecture of the voting machine?</a:t>
            </a:r>
          </a:p>
          <a:p>
            <a:r>
              <a:rPr lang="en-US"/>
              <a:t>How did FHF steal votes?</a:t>
            </a:r>
          </a:p>
          <a:p>
            <a:r>
              <a:rPr lang="en-US"/>
              <a:t>What other attacks did FHF consider?</a:t>
            </a:r>
          </a:p>
          <a:p>
            <a:r>
              <a:rPr lang="en-US"/>
              <a:t>How did the viral propagation mechanism work?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Questions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Is the analysis credible?</a:t>
            </a:r>
          </a:p>
          <a:p>
            <a:pPr>
              <a:lnSpc>
                <a:spcPct val="90000"/>
              </a:lnSpc>
            </a:pPr>
            <a:r>
              <a:rPr lang="en-US"/>
              <a:t>Is the threat model credible?</a:t>
            </a:r>
          </a:p>
          <a:p>
            <a:pPr>
              <a:lnSpc>
                <a:spcPct val="90000"/>
              </a:lnSpc>
            </a:pPr>
            <a:r>
              <a:rPr lang="en-US"/>
              <a:t>Is this representative of commercial systems today?</a:t>
            </a:r>
          </a:p>
          <a:p>
            <a:pPr>
              <a:lnSpc>
                <a:spcPct val="90000"/>
              </a:lnSpc>
            </a:pPr>
            <a:r>
              <a:rPr lang="en-US"/>
              <a:t>Did Diebold follow best practices?</a:t>
            </a:r>
          </a:p>
          <a:p>
            <a:pPr>
              <a:lnSpc>
                <a:spcPct val="90000"/>
              </a:lnSpc>
            </a:pPr>
            <a:r>
              <a:rPr lang="en-US"/>
              <a:t>Are the FHF results reproducible?</a:t>
            </a:r>
          </a:p>
          <a:p>
            <a:pPr>
              <a:lnSpc>
                <a:spcPct val="90000"/>
              </a:lnSpc>
            </a:pPr>
            <a:r>
              <a:rPr lang="en-US"/>
              <a:t>Did Felton’s lab follow a sound methodology in analyzing the machine?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Questions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Having read the analysis of the Diebold machine, are you surprised that Sequoia used a threat of law suit to prevent Felten’s lab from analyzing their machine?</a:t>
            </a:r>
          </a:p>
          <a:p>
            <a:r>
              <a:rPr lang="en-US" sz="2800"/>
              <a:t>Having seen this analysis of a fielded commercial system, are you more or less concerned about the discrepencies observed in Union County elections?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83A-0C52-8B49-9DDB-D217C26C669B}" type="datetime8">
              <a:rPr lang="en-US"/>
              <a:pPr/>
              <a:t>3/30/09 16:12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Questions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you like Oregon’s vote by mail system</a:t>
            </a:r>
            <a:r>
              <a:rPr lang="en-US" dirty="0" smtClean="0"/>
              <a:t>?</a:t>
            </a:r>
          </a:p>
          <a:p>
            <a:r>
              <a:rPr lang="en-US" dirty="0" smtClean="0"/>
              <a:t>Are </a:t>
            </a:r>
            <a:r>
              <a:rPr lang="en-US" dirty="0" err="1" smtClean="0"/>
              <a:t>Appel’s</a:t>
            </a:r>
            <a:r>
              <a:rPr lang="en-US" dirty="0" smtClean="0"/>
              <a:t> comments on Minnesota relevant to voting in Oregon?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USEAMSFONTS" val="1"/>
  <p:tag name="EMBEDFONTS" val="1"/>
  <p:tag name="USEBOLDAMS" val="0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FONTSIZE" val="10"/>
  <p:tag name="DEFAULTBITMAP" val="pngmono"/>
  <p:tag name="DEFAULTBLEND" val="0"/>
  <p:tag name="DEFAULTTRANSPARENT" val="0"/>
  <p:tag name="DEFAULTWORKAROUNDTRANSPARENCYBUG" val="0"/>
  <p:tag name="DEFAULTRESOLUTION" val="1200"/>
  <p:tag name="DEFAULTWORDWRAP" val="0"/>
  <p:tag name="DEFAULTMAGNIFICATION" val="2000"/>
  <p:tag name="DEFAULTWIDTH" val="0"/>
  <p:tag name="DEFAULTHEIGHT" val="0"/>
</p:tagLst>
</file>

<file path=ppt/theme/theme1.xml><?xml version="1.0" encoding="utf-8"?>
<a:theme xmlns:a="http://schemas.openxmlformats.org/drawingml/2006/main" name="Blank Presentation">
  <a:themeElements>
    <a:clrScheme name="Blank Presentatio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17866</TotalTime>
  <Words>1541</Words>
  <Application>Microsoft PowerPoint</Application>
  <PresentationFormat>On-screen Show (4:3)</PresentationFormat>
  <Paragraphs>282</Paragraphs>
  <Slides>35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Times</vt:lpstr>
      <vt:lpstr>Tahoma</vt:lpstr>
      <vt:lpstr>Futura Condensed</vt:lpstr>
      <vt:lpstr>ヒラギノ角ゴ Pro W3</vt:lpstr>
      <vt:lpstr>Blank Presentation</vt:lpstr>
      <vt:lpstr>Lecture 2: Voting Machine Study Access Control</vt:lpstr>
      <vt:lpstr>Objectives:</vt:lpstr>
      <vt:lpstr>Discussion</vt:lpstr>
      <vt:lpstr>Discussion </vt:lpstr>
      <vt:lpstr>Discussion</vt:lpstr>
      <vt:lpstr>Discussion Questions</vt:lpstr>
      <vt:lpstr>Discussion Questions</vt:lpstr>
      <vt:lpstr>Discussion Questions</vt:lpstr>
      <vt:lpstr>Discussion Questions</vt:lpstr>
      <vt:lpstr>Case Study</vt:lpstr>
      <vt:lpstr>Voting Machine Architecture</vt:lpstr>
      <vt:lpstr>Boot Process</vt:lpstr>
      <vt:lpstr>Boot (continued)</vt:lpstr>
      <vt:lpstr>Boot (continued)</vt:lpstr>
      <vt:lpstr>BallotStation</vt:lpstr>
      <vt:lpstr>Stealing Votes</vt:lpstr>
      <vt:lpstr>Viral propagation</vt:lpstr>
      <vt:lpstr>Access Control Model</vt:lpstr>
      <vt:lpstr>Objectives</vt:lpstr>
      <vt:lpstr>Articulating Policy</vt:lpstr>
      <vt:lpstr>Ad hoc policies</vt:lpstr>
      <vt:lpstr>Access Control Matrix Model</vt:lpstr>
      <vt:lpstr>Voting: Subjects, Objects, Rights</vt:lpstr>
      <vt:lpstr>Exercise</vt:lpstr>
      <vt:lpstr>Questions</vt:lpstr>
      <vt:lpstr>Questions</vt:lpstr>
      <vt:lpstr>Exercise</vt:lpstr>
      <vt:lpstr>Mechanisms</vt:lpstr>
      <vt:lpstr>Access Control Mechanisms</vt:lpstr>
      <vt:lpstr>Applying the Mechanism</vt:lpstr>
      <vt:lpstr>Limitations on Mechanisms</vt:lpstr>
      <vt:lpstr>Access Control</vt:lpstr>
      <vt:lpstr>Model vs. Mechanism</vt:lpstr>
      <vt:lpstr>A Good Model</vt:lpstr>
      <vt:lpstr>Next Lecture</vt:lpstr>
    </vt:vector>
  </TitlesOfParts>
  <Company>Oregon Health &amp; Science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Access Control</dc:title>
  <dc:creator>James Hook</dc:creator>
  <cp:lastModifiedBy>James Hook</cp:lastModifiedBy>
  <cp:revision>68</cp:revision>
  <cp:lastPrinted>2005-09-28T22:21:04Z</cp:lastPrinted>
  <dcterms:created xsi:type="dcterms:W3CDTF">2009-03-30T23:12:04Z</dcterms:created>
  <dcterms:modified xsi:type="dcterms:W3CDTF">2009-03-31T00:59:02Z</dcterms:modified>
</cp:coreProperties>
</file>