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notesSlides/notesSlide56.xml" ContentType="application/vnd.openxmlformats-officedocument.presentationml.notes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51.xml" ContentType="application/vnd.openxmlformats-officedocument.presentationml.notesSlide+xml"/>
  <Override PartName="/ppt/notesSlides/notesSlide57.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notesSlides/notesSlide24.xml" ContentType="application/vnd.openxmlformats-officedocument.presentationml.notesSlide+xml"/>
  <Override PartName="/ppt/notesSlides/notesSlide55.xml" ContentType="application/vnd.openxmlformats-officedocument.presentationml.notesSlide+xml"/>
  <Override PartName="/ppt/notesSlides/notesSlide47.xml" ContentType="application/vnd.openxmlformats-officedocument.presentationml.notesSlide+xml"/>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53.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Override PartName="/ppt/notesSlides/notesSlide50.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54.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notesSlides/notesSlide30.xml" ContentType="application/vnd.openxmlformats-officedocument.presentationml.notes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63"/>
  </p:notesMasterIdLst>
  <p:handoutMasterIdLst>
    <p:handoutMasterId r:id="rId64"/>
  </p:handoutMasterIdLst>
  <p:sldIdLst>
    <p:sldId id="256" r:id="rId2"/>
    <p:sldId id="312" r:id="rId3"/>
    <p:sldId id="314" r:id="rId4"/>
    <p:sldId id="315" r:id="rId5"/>
    <p:sldId id="316" r:id="rId6"/>
    <p:sldId id="317" r:id="rId7"/>
    <p:sldId id="318" r:id="rId8"/>
    <p:sldId id="319" r:id="rId9"/>
    <p:sldId id="320" r:id="rId10"/>
    <p:sldId id="321" r:id="rId11"/>
    <p:sldId id="322" r:id="rId12"/>
    <p:sldId id="323" r:id="rId13"/>
    <p:sldId id="330" r:id="rId14"/>
    <p:sldId id="324" r:id="rId15"/>
    <p:sldId id="325" r:id="rId16"/>
    <p:sldId id="326" r:id="rId17"/>
    <p:sldId id="327" r:id="rId18"/>
    <p:sldId id="328" r:id="rId19"/>
    <p:sldId id="329" r:id="rId20"/>
    <p:sldId id="292" r:id="rId21"/>
    <p:sldId id="293" r:id="rId22"/>
    <p:sldId id="294" r:id="rId23"/>
    <p:sldId id="295" r:id="rId24"/>
    <p:sldId id="296" r:id="rId25"/>
    <p:sldId id="297" r:id="rId26"/>
    <p:sldId id="303" r:id="rId27"/>
    <p:sldId id="298" r:id="rId28"/>
    <p:sldId id="299" r:id="rId29"/>
    <p:sldId id="300" r:id="rId30"/>
    <p:sldId id="301" r:id="rId31"/>
    <p:sldId id="304" r:id="rId32"/>
    <p:sldId id="305" r:id="rId33"/>
    <p:sldId id="290" r:id="rId34"/>
    <p:sldId id="257" r:id="rId35"/>
    <p:sldId id="258" r:id="rId36"/>
    <p:sldId id="306" r:id="rId37"/>
    <p:sldId id="260" r:id="rId38"/>
    <p:sldId id="261" r:id="rId39"/>
    <p:sldId id="262" r:id="rId40"/>
    <p:sldId id="263" r:id="rId41"/>
    <p:sldId id="264" r:id="rId42"/>
    <p:sldId id="265" r:id="rId43"/>
    <p:sldId id="266" r:id="rId44"/>
    <p:sldId id="331" r:id="rId45"/>
    <p:sldId id="267" r:id="rId46"/>
    <p:sldId id="268" r:id="rId47"/>
    <p:sldId id="272" r:id="rId48"/>
    <p:sldId id="269" r:id="rId49"/>
    <p:sldId id="270" r:id="rId50"/>
    <p:sldId id="271" r:id="rId51"/>
    <p:sldId id="274" r:id="rId52"/>
    <p:sldId id="273" r:id="rId53"/>
    <p:sldId id="275" r:id="rId54"/>
    <p:sldId id="276" r:id="rId55"/>
    <p:sldId id="277" r:id="rId56"/>
    <p:sldId id="278" r:id="rId57"/>
    <p:sldId id="279" r:id="rId58"/>
    <p:sldId id="280" r:id="rId59"/>
    <p:sldId id="281" r:id="rId60"/>
    <p:sldId id="282" r:id="rId61"/>
    <p:sldId id="283" r:id="rId62"/>
  </p:sldIdLst>
  <p:sldSz cx="9144000" cy="6858000" type="screen4x3"/>
  <p:notesSz cx="6858000" cy="9144000"/>
  <p:custDataLst>
    <p:tags r:id="rId66"/>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1" autoAdjust="0"/>
    <p:restoredTop sz="86398" autoAdjust="0"/>
  </p:normalViewPr>
  <p:slideViewPr>
    <p:cSldViewPr>
      <p:cViewPr>
        <p:scale>
          <a:sx n="100" d="100"/>
          <a:sy n="100" d="100"/>
        </p:scale>
        <p:origin x="-2264" y="-912"/>
      </p:cViewPr>
      <p:guideLst>
        <p:guide orient="horz" pos="2160"/>
        <p:guide pos="2880"/>
      </p:guideLst>
    </p:cSldViewPr>
  </p:slideViewPr>
  <p:outlineViewPr>
    <p:cViewPr>
      <p:scale>
        <a:sx n="33" d="100"/>
        <a:sy n="33" d="100"/>
      </p:scale>
      <p:origin x="0" y="417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handoutMaster" Target="handoutMasters/handoutMaster1.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tableStyles" Target="tableStyles.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notesMaster" Target="notesMasters/notesMaster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theme" Target="theme/theme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tags" Target="tags/tag1.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printerSettings" Target="printerSettings/printerSettings1.bin"/><Relationship Id="rId67" Type="http://schemas.openxmlformats.org/officeDocument/2006/relationships/presProps" Target="presProps.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viewProps" Target="viewProps.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B349FF-803A-4640-8CE4-6349BE6A5A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9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9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9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9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9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922D974-E02A-5E40-9337-ADCD12F96CD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2A84CC-8BD2-614C-9E47-7CD5CF7E5DE7}" type="slidenum">
              <a:rPr lang="en-US"/>
              <a:pPr/>
              <a:t>1</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F7C36F-DC01-CC43-887E-EC0193EF447A}" type="slidenum">
              <a:rPr lang="en-US"/>
              <a:pPr/>
              <a:t>10</a:t>
            </a:fld>
            <a:endParaRPr lang="en-US"/>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8A285-04F4-E840-BF8C-554DE524CFDB}" type="slidenum">
              <a:rPr lang="en-US"/>
              <a:pPr/>
              <a:t>11</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5F48B-3406-0949-B536-CF8258D7B933}" type="slidenum">
              <a:rPr lang="en-US"/>
              <a:pPr/>
              <a:t>12</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2790D0-9D69-904A-BE46-F94D1F9FD743}" type="slidenum">
              <a:rPr lang="en-US"/>
              <a:pPr/>
              <a:t>14</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3C4B44-759A-F742-AB19-EA39628289F4}" type="slidenum">
              <a:rPr lang="en-US"/>
              <a:pPr/>
              <a:t>15</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4D7355-FF60-C64F-A0AE-AE114DEC4A6C}" type="slidenum">
              <a:rPr lang="en-US"/>
              <a:pPr/>
              <a:t>16</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6A367-69EC-C94E-95E7-2613A207CACC}" type="slidenum">
              <a:rPr lang="en-US"/>
              <a:pPr/>
              <a:t>17</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635DEF-AFA4-F349-A4F1-856BC1F4FE61}" type="slidenum">
              <a:rPr lang="en-US"/>
              <a:pPr/>
              <a:t>18</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48DB8-2108-9B4F-9CAB-C551DBE380FF}" type="slidenum">
              <a:rPr lang="en-US"/>
              <a:pPr/>
              <a:t>20</a:t>
            </a:fld>
            <a:endParaRPr 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3DA60-3B55-1E48-9F77-97EC1C6F7D01}" type="slidenum">
              <a:rPr lang="en-US"/>
              <a:pPr/>
              <a:t>21</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3EC6B-F3C5-E347-8CB5-8F774A2B9743}" type="slidenum">
              <a:rPr lang="en-US"/>
              <a:pPr/>
              <a:t>2</a:t>
            </a:fld>
            <a:endParaRPr lang="en-US"/>
          </a:p>
        </p:txBody>
      </p:sp>
      <p:sp>
        <p:nvSpPr>
          <p:cNvPr id="2017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7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53FA76-7AEE-F54A-A9E7-D5666635CE9D}" type="slidenum">
              <a:rPr lang="en-US"/>
              <a:pPr/>
              <a:t>22</a:t>
            </a:fld>
            <a:endParaRPr lang="en-US"/>
          </a:p>
        </p:txBody>
      </p:sp>
      <p:sp>
        <p:nvSpPr>
          <p:cNvPr id="233474" name="Rectangle 2"/>
          <p:cNvSpPr>
            <a:spLocks noGrp="1" noRot="1" noChangeAspec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98C55-832D-C34D-B41C-263EEF9C2458}" type="slidenum">
              <a:rPr lang="en-US"/>
              <a:pPr/>
              <a:t>23</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84BFD-85F5-3649-86F8-1ED741EF5AF6}" type="slidenum">
              <a:rPr lang="en-US"/>
              <a:pPr/>
              <a:t>24</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F8E92-2F3C-1141-96BC-86CD4BDF3C2D}" type="slidenum">
              <a:rPr lang="en-US"/>
              <a:pPr/>
              <a:t>25</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F0B3D9-EBCE-0646-8B2E-9FB4DFFDFE43}" type="slidenum">
              <a:rPr lang="en-US"/>
              <a:pPr/>
              <a:t>26</a:t>
            </a:fld>
            <a:endParaRPr 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55F89-810E-A145-A3C1-9F342C13BE9D}" type="slidenum">
              <a:rPr lang="en-US"/>
              <a:pPr/>
              <a:t>27</a:t>
            </a:fld>
            <a:endParaRPr lang="en-US"/>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E0D7EB-10DA-F749-BE84-3104620F4884}" type="slidenum">
              <a:rPr lang="en-US"/>
              <a:pPr/>
              <a:t>28</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2708B-C2C3-F444-A2C3-0C36AA6F5B81}" type="slidenum">
              <a:rPr lang="en-US"/>
              <a:pPr/>
              <a:t>29</a:t>
            </a:fld>
            <a:endParaRPr lang="en-US"/>
          </a:p>
        </p:txBody>
      </p:sp>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2E80AC-478F-1B43-9850-40CE57691DC7}" type="slidenum">
              <a:rPr lang="en-US"/>
              <a:pPr/>
              <a:t>30</a:t>
            </a:fld>
            <a:endParaRPr lang="en-US"/>
          </a:p>
        </p:txBody>
      </p:sp>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D0F3F-5B91-3F44-8CC2-6276CE7AA79D}" type="slidenum">
              <a:rPr lang="en-US"/>
              <a:pPr/>
              <a:t>31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FE3D45-04ED-E54A-8FB8-E7DFB9CE1878}" type="slidenum">
              <a:rPr lang="en-US"/>
              <a:pPr/>
              <a:t>3</a:t>
            </a:fld>
            <a:endParaRPr lang="en-US"/>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D479A-9B31-4B4C-AF2E-6A2DC27BEC9A}" type="slidenum">
              <a:rPr lang="en-US"/>
              <a:pPr/>
              <a:t>32</a:t>
            </a:fld>
            <a:endParaRPr lang="en-US"/>
          </a:p>
        </p:txBody>
      </p:sp>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8840B-2F1A-3D46-8DA7-2F24A35A4A01}" type="slidenum">
              <a:rPr lang="en-US"/>
              <a:pPr/>
              <a:t>33</a:t>
            </a:fld>
            <a:endParaRPr lang="en-US"/>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0C035-2A51-8F4C-AB43-07CE3151BBB3}" type="slidenum">
              <a:rPr lang="en-US"/>
              <a:pPr/>
              <a:t>34</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C2B36-3F83-5A4C-8D84-F365E41D8B94}" type="slidenum">
              <a:rPr lang="en-US"/>
              <a:pPr/>
              <a:t>35</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B179E-015A-7F43-A9EC-7FB38D7B6429}" type="slidenum">
              <a:rPr lang="en-US"/>
              <a:pPr/>
              <a:t>37</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DD9F74-4739-DB46-B565-1DC6DFABB11D}" type="slidenum">
              <a:rPr lang="en-US"/>
              <a:pPr/>
              <a:t>38</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9E49D8-9132-7544-BD72-FBCD2C87B6BB}" type="slidenum">
              <a:rPr lang="en-US"/>
              <a:pPr/>
              <a:t>39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F295E5-3136-6244-AAC3-07D70C42338A}" type="slidenum">
              <a:rPr lang="en-US"/>
              <a:pPr/>
              <a:t>40</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F0975-1CA7-504D-A772-A459138D770A}" type="slidenum">
              <a:rPr lang="en-US"/>
              <a:pPr/>
              <a:t>41</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19663-BE07-7646-9AE7-DF6A47BF1614}" type="slidenum">
              <a:rPr lang="en-US"/>
              <a:pPr/>
              <a:t>42</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2DB887-B669-144F-BE5D-53ED2B095C0F}" type="slidenum">
              <a:rPr lang="en-US"/>
              <a:pPr/>
              <a:t>4</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F24B3E-BC4B-2E43-8475-597DE0EE61D1}" type="slidenum">
              <a:rPr lang="en-US"/>
              <a:pPr/>
              <a:t>43</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B51E2-6EE3-3748-B64A-D6ABE550A37C}" type="slidenum">
              <a:rPr lang="en-US"/>
              <a:pPr/>
              <a:t>45</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CEF34-FEDC-0744-9699-9A8BBA7BD18E}" type="slidenum">
              <a:rPr lang="en-US"/>
              <a:pPr/>
              <a:t>46</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2E699-3DAD-2E41-932E-3EEC1300D082}" type="slidenum">
              <a:rPr lang="en-US"/>
              <a:pPr/>
              <a:t>47</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5091A6-2122-2A4E-9009-8DBB84E17CBE}" type="slidenum">
              <a:rPr lang="en-US"/>
              <a:pPr/>
              <a:t>48</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F1B74-A4A5-B24A-B439-327746B12157}" type="slidenum">
              <a:rPr lang="en-US"/>
              <a:pPr/>
              <a:t>49</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8B6331-CF5F-5E46-916E-25D64543F8C1}" type="slidenum">
              <a:rPr lang="en-US"/>
              <a:pPr/>
              <a:t>50</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F64FF-34A5-984A-95A4-59D5A378197D}" type="slidenum">
              <a:rPr lang="en-US"/>
              <a:pPr/>
              <a:t>51</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55F8-E7FB-FD49-8FF7-AB7958BCFE26}" type="slidenum">
              <a:rPr lang="en-US"/>
              <a:pPr/>
              <a:t>52</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E2A34-FD93-1A40-9C1B-EC5FA8C30B97}" type="slidenum">
              <a:rPr lang="en-US"/>
              <a:pPr/>
              <a:t>53</a:t>
            </a:fld>
            <a:endParaRPr lang="en-US"/>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B59898-EFC5-054C-B3E9-9B8E3E1C4551}" type="slidenum">
              <a:rPr lang="en-US"/>
              <a:pPr/>
              <a:t>5</a:t>
            </a:fld>
            <a:endParaRPr lang="en-US"/>
          </a:p>
        </p:txBody>
      </p:sp>
      <p:sp>
        <p:nvSpPr>
          <p:cNvPr id="15462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6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A5335-B49F-6049-B3E7-FB87CA25832E}" type="slidenum">
              <a:rPr lang="en-US"/>
              <a:pPr/>
              <a:t>54</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AD845-DFB2-B243-99D1-DF2510F14F4B}" type="slidenum">
              <a:rPr lang="en-US"/>
              <a:pPr/>
              <a:t>55</a:t>
            </a:fld>
            <a:endParaRPr lang="en-US"/>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58A01-A146-B844-AC41-724EF2044DB4}" type="slidenum">
              <a:rPr lang="en-US"/>
              <a:pPr/>
              <a:t>56</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472B1-3BF0-8844-9C96-B3DE614D2922}" type="slidenum">
              <a:rPr lang="en-US"/>
              <a:pPr/>
              <a:t>57</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7C0AEA-42CB-AF4F-A616-FAD6D26772E0}" type="slidenum">
              <a:rPr lang="en-US"/>
              <a:pPr/>
              <a:t>58</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F1B43-0A7B-F64C-B8CE-236827C58FCB}" type="slidenum">
              <a:rPr lang="en-US"/>
              <a:pPr/>
              <a:t>59</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15FD9-4038-2242-89D5-43301B49961B}" type="slidenum">
              <a:rPr lang="en-US"/>
              <a:pPr/>
              <a:t>60</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EC993-DB8F-C340-83F4-0441140B6399}" type="slidenum">
              <a:rPr lang="en-US"/>
              <a:pPr/>
              <a:t>61</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51FE33-A838-A54B-AF1E-F1E7CCFA25BB}" type="slidenum">
              <a:rPr lang="en-US"/>
              <a:pPr/>
              <a:t>6</a:t>
            </a:fld>
            <a:endParaRPr lang="en-US"/>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67919C-BE6C-CB46-AFBB-2AA6561E7F3C}" type="slidenum">
              <a:rPr lang="en-US"/>
              <a:pPr/>
              <a:t>7</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C28318-95BD-6246-B298-9CD7799A15F5}" type="slidenum">
              <a:rPr lang="en-US"/>
              <a:pPr/>
              <a:t>8</a:t>
            </a:fld>
            <a:endParaRPr 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0099C1-F654-9245-910C-29EB9157E54A}" type="slidenum">
              <a:rPr lang="en-US"/>
              <a:pPr/>
              <a:t>9</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ECC2CA6-1FB3-CF4D-A72D-462FB2685F4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F3BFE1-5A3A-CE4C-A210-13FB64D145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1CDFFC4-657E-CB4A-9713-F75DAD5AB08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3D66CA1-B03A-AF47-BED7-A0D7008FDF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865322F-6CFB-D645-A9C1-B700D5009F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DD30EE2-9723-2644-9B66-ABB80160805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1034144-E7EC-854E-8605-51E232F0F4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D8348350-3D68-E448-92B5-D93D21B48B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568A851-CFB2-D248-B1F8-C59900CB9F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25BE312-68A1-A74E-A17E-7D5371CA281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263910F-F18B-3D46-AE8E-287768C0262A}" type="datetime8">
              <a:rPr lang="en-US"/>
              <a:pPr/>
              <a:t>10/5/09 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8774DE7-F7E0-AD4E-8BB3-741F4EABC46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8263910F-F18B-3D46-AE8E-287768C0262A}" type="datetime8">
              <a:rPr lang="en-US"/>
              <a:pPr/>
              <a:t>10/5/09 13:14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E78475-1A7D-1444-8192-FF9B56B2CA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3"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3" Type="http://schemas.openxmlformats.org/officeDocument/2006/relationships/hyperlink" Target="http://www.m-w.com/dictionary/integrit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3" Type="http://schemas.openxmlformats.org/officeDocument/2006/relationships/hyperlink" Target="http://www.sans.org/resources/policie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263910F-F18B-3D46-AE8E-287768C0262A}" type="datetime8">
              <a:rPr lang="en-US"/>
              <a:pPr/>
              <a:t>10/5/09 13:14</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3:</a:t>
            </a:r>
            <a:r>
              <a:rPr lang="en-US" dirty="0" smtClean="0"/>
              <a:t/>
            </a:r>
            <a:br>
              <a:rPr lang="en-US" dirty="0" smtClean="0"/>
            </a:br>
            <a:r>
              <a:rPr lang="en-US" dirty="0" smtClean="0"/>
              <a:t>Access Control, History </a:t>
            </a:r>
            <a:r>
              <a:rPr lang="en-US" dirty="0"/>
              <a:t>and Policy</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63842" name="Rectangle 2"/>
          <p:cNvSpPr>
            <a:spLocks noGrp="1" noChangeArrowheads="1"/>
          </p:cNvSpPr>
          <p:nvPr>
            <p:ph type="title"/>
          </p:nvPr>
        </p:nvSpPr>
        <p:spPr/>
        <p:txBody>
          <a:bodyPr/>
          <a:lstStyle/>
          <a:p>
            <a:r>
              <a:rPr lang="en-US"/>
              <a:t>Exercise</a:t>
            </a:r>
          </a:p>
        </p:txBody>
      </p:sp>
      <p:sp>
        <p:nvSpPr>
          <p:cNvPr id="163843" name="Rectangle 3"/>
          <p:cNvSpPr>
            <a:spLocks noGrp="1" noChangeArrowheads="1"/>
          </p:cNvSpPr>
          <p:nvPr>
            <p:ph type="body" idx="1"/>
          </p:nvPr>
        </p:nvSpPr>
        <p:spPr/>
        <p:txBody>
          <a:bodyPr/>
          <a:lstStyle/>
          <a:p>
            <a:r>
              <a:rPr lang="en-US"/>
              <a:t>Compare the ACMs for files and processes with the original ACM</a:t>
            </a:r>
          </a:p>
          <a:p>
            <a:r>
              <a:rPr lang="en-US"/>
              <a:t>Is every operation specified in the original feasible in the refined ACMs?</a:t>
            </a:r>
          </a:p>
          <a:p>
            <a:r>
              <a:rPr lang="en-US"/>
              <a:t>Is every feasible operation in the refined ACMs allowed in the original?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65890" name="Rectangle 2"/>
          <p:cNvSpPr>
            <a:spLocks noGrp="1" noChangeArrowheads="1"/>
          </p:cNvSpPr>
          <p:nvPr>
            <p:ph type="title"/>
          </p:nvPr>
        </p:nvSpPr>
        <p:spPr/>
        <p:txBody>
          <a:bodyPr/>
          <a:lstStyle/>
          <a:p>
            <a:r>
              <a:rPr lang="en-US"/>
              <a:t>Mechanisms</a:t>
            </a:r>
          </a:p>
        </p:txBody>
      </p:sp>
      <p:sp>
        <p:nvSpPr>
          <p:cNvPr id="165891" name="Rectangle 3"/>
          <p:cNvSpPr>
            <a:spLocks noGrp="1" noChangeArrowheads="1"/>
          </p:cNvSpPr>
          <p:nvPr>
            <p:ph type="body" idx="1"/>
          </p:nvPr>
        </p:nvSpPr>
        <p:spPr/>
        <p:txBody>
          <a:bodyPr/>
          <a:lstStyle/>
          <a:p>
            <a:pPr>
              <a:lnSpc>
                <a:spcPct val="90000"/>
              </a:lnSpc>
            </a:pPr>
            <a:r>
              <a:rPr lang="en-US"/>
              <a:t>Policy specifies abstract goals</a:t>
            </a:r>
          </a:p>
          <a:p>
            <a:pPr>
              <a:lnSpc>
                <a:spcPct val="90000"/>
              </a:lnSpc>
            </a:pPr>
            <a:r>
              <a:rPr lang="en-US"/>
              <a:t>Mechanisms are concrete devices, algorithms, or processes that assist in implementing a policy</a:t>
            </a:r>
          </a:p>
          <a:p>
            <a:pPr>
              <a:lnSpc>
                <a:spcPct val="90000"/>
              </a:lnSpc>
            </a:pPr>
            <a:r>
              <a:rPr lang="en-US"/>
              <a:t>For example, passwords are a mechanism that can support an authentication policy</a:t>
            </a:r>
          </a:p>
          <a:p>
            <a:pPr lvl="1">
              <a:lnSpc>
                <a:spcPct val="90000"/>
              </a:lnSpc>
            </a:pPr>
            <a:r>
              <a:rPr lang="en-US"/>
              <a:t>Mechanisms are not always perfect!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67938" name="Rectangle 2"/>
          <p:cNvSpPr>
            <a:spLocks noGrp="1" noChangeArrowheads="1"/>
          </p:cNvSpPr>
          <p:nvPr>
            <p:ph type="title"/>
          </p:nvPr>
        </p:nvSpPr>
        <p:spPr/>
        <p:txBody>
          <a:bodyPr/>
          <a:lstStyle/>
          <a:p>
            <a:r>
              <a:rPr lang="en-US" dirty="0"/>
              <a:t>Access Control Mechanisms</a:t>
            </a:r>
          </a:p>
        </p:txBody>
      </p:sp>
      <p:sp>
        <p:nvSpPr>
          <p:cNvPr id="167939" name="Rectangle 3"/>
          <p:cNvSpPr>
            <a:spLocks noGrp="1" noChangeArrowheads="1"/>
          </p:cNvSpPr>
          <p:nvPr>
            <p:ph type="body" idx="1"/>
          </p:nvPr>
        </p:nvSpPr>
        <p:spPr/>
        <p:txBody>
          <a:bodyPr/>
          <a:lstStyle/>
          <a:p>
            <a:r>
              <a:rPr lang="en-US" sz="2800" dirty="0"/>
              <a:t>Most operating systems provide some mechanisms for supporting access control</a:t>
            </a:r>
          </a:p>
          <a:p>
            <a:r>
              <a:rPr lang="en-US" sz="2800" dirty="0"/>
              <a:t>Typically:</a:t>
            </a:r>
          </a:p>
          <a:p>
            <a:pPr lvl="1"/>
            <a:r>
              <a:rPr lang="en-US" sz="2400" dirty="0"/>
              <a:t>Processes are associated with users (or user identification numbers), which are the subjects</a:t>
            </a:r>
          </a:p>
          <a:p>
            <a:pPr lvl="1"/>
            <a:r>
              <a:rPr lang="en-US" sz="2400" dirty="0"/>
              <a:t>Files are objects</a:t>
            </a:r>
          </a:p>
          <a:p>
            <a:pPr lvl="1"/>
            <a:r>
              <a:rPr lang="en-US" sz="2400" dirty="0"/>
              <a:t>Rights are: read, write, append, execute, search, ..</a:t>
            </a:r>
            <a:r>
              <a:rPr lang="en-US" sz="2400"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Mechanisms</a:t>
            </a:r>
            <a:endParaRPr lang="en-US" dirty="0"/>
          </a:p>
        </p:txBody>
      </p:sp>
      <p:sp>
        <p:nvSpPr>
          <p:cNvPr id="3" name="Content Placeholder 2"/>
          <p:cNvSpPr>
            <a:spLocks noGrp="1"/>
          </p:cNvSpPr>
          <p:nvPr>
            <p:ph idx="1"/>
          </p:nvPr>
        </p:nvSpPr>
        <p:spPr/>
        <p:txBody>
          <a:bodyPr/>
          <a:lstStyle/>
          <a:p>
            <a:r>
              <a:rPr lang="en-US" dirty="0" smtClean="0"/>
              <a:t>Object centric:</a:t>
            </a:r>
          </a:p>
          <a:p>
            <a:pPr lvl="1"/>
            <a:r>
              <a:rPr lang="en-US" dirty="0" smtClean="0"/>
              <a:t>Access control lists,</a:t>
            </a:r>
            <a:r>
              <a:rPr lang="en-US" baseline="0" dirty="0" smtClean="0"/>
              <a:t> file permissions, etc.</a:t>
            </a:r>
          </a:p>
          <a:p>
            <a:pPr lvl="1"/>
            <a:r>
              <a:rPr lang="en-US" baseline="0" dirty="0" smtClean="0"/>
              <a:t>From the object calculate the rights of subjects to act on the object</a:t>
            </a:r>
          </a:p>
          <a:p>
            <a:pPr lvl="0"/>
            <a:r>
              <a:rPr lang="en-US" dirty="0" smtClean="0"/>
              <a:t>Subject centric:</a:t>
            </a:r>
          </a:p>
          <a:p>
            <a:pPr lvl="1"/>
            <a:r>
              <a:rPr lang="en-US" dirty="0" smtClean="0"/>
              <a:t>Capability systems</a:t>
            </a:r>
          </a:p>
          <a:p>
            <a:pPr lvl="1"/>
            <a:r>
              <a:rPr lang="en-US" dirty="0" smtClean="0"/>
              <a:t>Each subject has a set of capabilities allowing them to act on objects</a:t>
            </a:r>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10/5/09 13:17</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13:16</a:t>
            </a:fld>
            <a:endParaRPr lang="en-US"/>
          </a:p>
        </p:txBody>
      </p:sp>
      <p:sp>
        <p:nvSpPr>
          <p:cNvPr id="169986" name="Rectangle 2"/>
          <p:cNvSpPr>
            <a:spLocks noGrp="1" noChangeArrowheads="1"/>
          </p:cNvSpPr>
          <p:nvPr>
            <p:ph type="title"/>
          </p:nvPr>
        </p:nvSpPr>
        <p:spPr/>
        <p:txBody>
          <a:bodyPr/>
          <a:lstStyle/>
          <a:p>
            <a:r>
              <a:rPr lang="en-US" dirty="0"/>
              <a:t>Applying the Mechanism</a:t>
            </a:r>
          </a:p>
        </p:txBody>
      </p:sp>
      <p:sp>
        <p:nvSpPr>
          <p:cNvPr id="169987" name="Rectangle 3"/>
          <p:cNvSpPr>
            <a:spLocks noGrp="1" noChangeArrowheads="1"/>
          </p:cNvSpPr>
          <p:nvPr>
            <p:ph type="body" idx="1"/>
          </p:nvPr>
        </p:nvSpPr>
        <p:spPr/>
        <p:txBody>
          <a:bodyPr/>
          <a:lstStyle/>
          <a:p>
            <a:r>
              <a:rPr lang="en-US" sz="2800" dirty="0"/>
              <a:t>Can a generic Access Control mechanism help make the Voting machine more trustworthy?</a:t>
            </a:r>
          </a:p>
          <a:p>
            <a:r>
              <a:rPr lang="en-US" sz="2800" dirty="0"/>
              <a:t>What about modes?</a:t>
            </a:r>
          </a:p>
          <a:p>
            <a:pPr lvl="1"/>
            <a:r>
              <a:rPr lang="en-US" sz="2400" dirty="0"/>
              <a:t>Mode is not part of typical AC mechanisms</a:t>
            </a:r>
          </a:p>
          <a:p>
            <a:pPr lvl="1"/>
            <a:r>
              <a:rPr lang="en-US" sz="2400" dirty="0"/>
              <a:t>However rights can be changed</a:t>
            </a:r>
          </a:p>
          <a:p>
            <a:pPr lvl="2"/>
            <a:r>
              <a:rPr lang="en-US" sz="2000" dirty="0"/>
              <a:t>A typical right is “own” which in discretionary access control generally allows the subject to change rights	</a:t>
            </a:r>
          </a:p>
          <a:p>
            <a:pPr lvl="1"/>
            <a:r>
              <a:rPr lang="en-US" sz="2400" dirty="0"/>
              <a:t>Analysis of systems that actively change rights is potentially difficult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13:16</a:t>
            </a:fld>
            <a:endParaRPr lang="en-US"/>
          </a:p>
        </p:txBody>
      </p:sp>
      <p:sp>
        <p:nvSpPr>
          <p:cNvPr id="172034" name="Rectangle 2"/>
          <p:cNvSpPr>
            <a:spLocks noGrp="1" noChangeArrowheads="1"/>
          </p:cNvSpPr>
          <p:nvPr>
            <p:ph type="title"/>
          </p:nvPr>
        </p:nvSpPr>
        <p:spPr/>
        <p:txBody>
          <a:bodyPr/>
          <a:lstStyle/>
          <a:p>
            <a:r>
              <a:rPr lang="en-US" dirty="0"/>
              <a:t>Limitations on Mechanisms</a:t>
            </a:r>
          </a:p>
        </p:txBody>
      </p:sp>
      <p:sp>
        <p:nvSpPr>
          <p:cNvPr id="172035" name="Rectangle 3"/>
          <p:cNvSpPr>
            <a:spLocks noGrp="1" noChangeArrowheads="1"/>
          </p:cNvSpPr>
          <p:nvPr>
            <p:ph type="body" idx="1"/>
          </p:nvPr>
        </p:nvSpPr>
        <p:spPr/>
        <p:txBody>
          <a:bodyPr/>
          <a:lstStyle/>
          <a:p>
            <a:r>
              <a:rPr lang="en-US"/>
              <a:t>Simple mechanisms are preferred</a:t>
            </a:r>
          </a:p>
          <a:p>
            <a:r>
              <a:rPr lang="en-US"/>
              <a:t>All computational mechanisms must be decidable</a:t>
            </a:r>
          </a:p>
          <a:p>
            <a:r>
              <a:rPr lang="en-US"/>
              <a:t>In general, useful mechanisms must be computationally cheap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13:16</a:t>
            </a:fld>
            <a:endParaRPr lang="en-US"/>
          </a:p>
        </p:txBody>
      </p:sp>
      <p:sp>
        <p:nvSpPr>
          <p:cNvPr id="180226" name="Rectangle 2"/>
          <p:cNvSpPr>
            <a:spLocks noGrp="1" noChangeArrowheads="1"/>
          </p:cNvSpPr>
          <p:nvPr>
            <p:ph type="title"/>
          </p:nvPr>
        </p:nvSpPr>
        <p:spPr/>
        <p:txBody>
          <a:bodyPr/>
          <a:lstStyle/>
          <a:p>
            <a:r>
              <a:rPr lang="en-US" dirty="0" smtClean="0"/>
              <a:t>Access </a:t>
            </a:r>
            <a:r>
              <a:rPr lang="en-US" dirty="0"/>
              <a:t>Control</a:t>
            </a:r>
          </a:p>
        </p:txBody>
      </p:sp>
      <p:sp>
        <p:nvSpPr>
          <p:cNvPr id="180227" name="Rectangle 3"/>
          <p:cNvSpPr>
            <a:spLocks noGrp="1" noChangeArrowheads="1"/>
          </p:cNvSpPr>
          <p:nvPr>
            <p:ph type="body" idx="1"/>
          </p:nvPr>
        </p:nvSpPr>
        <p:spPr/>
        <p:txBody>
          <a:bodyPr/>
          <a:lstStyle/>
          <a:p>
            <a:r>
              <a:rPr lang="en-US"/>
              <a:t>Is Access Control biased to </a:t>
            </a:r>
          </a:p>
          <a:p>
            <a:pPr lvl="1"/>
            <a:r>
              <a:rPr lang="en-US"/>
              <a:t>Confidentiality</a:t>
            </a:r>
          </a:p>
          <a:p>
            <a:pPr lvl="1"/>
            <a:r>
              <a:rPr lang="en-US"/>
              <a:t>Integrity</a:t>
            </a:r>
          </a:p>
          <a:p>
            <a:pPr lvl="1"/>
            <a:r>
              <a:rPr lang="en-US"/>
              <a:t>Availability</a:t>
            </a:r>
          </a:p>
          <a:p>
            <a:r>
              <a:rPr lang="en-US"/>
              <a:t>Exercise</a:t>
            </a:r>
          </a:p>
          <a:p>
            <a:pPr lvl="1"/>
            <a:r>
              <a:rPr lang="en-US"/>
              <a:t>Develop scenarios in which a confidentiality (integrity, availability) property is expressed using an access control matrix</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13:16</a:t>
            </a:fld>
            <a:endParaRPr lang="en-US"/>
          </a:p>
        </p:txBody>
      </p:sp>
      <p:sp>
        <p:nvSpPr>
          <p:cNvPr id="182274" name="Rectangle 2"/>
          <p:cNvSpPr>
            <a:spLocks noGrp="1" noChangeArrowheads="1"/>
          </p:cNvSpPr>
          <p:nvPr>
            <p:ph type="title"/>
          </p:nvPr>
        </p:nvSpPr>
        <p:spPr/>
        <p:txBody>
          <a:bodyPr/>
          <a:lstStyle/>
          <a:p>
            <a:r>
              <a:rPr lang="en-US" dirty="0"/>
              <a:t>Model vs. Mechanism</a:t>
            </a:r>
          </a:p>
        </p:txBody>
      </p:sp>
      <p:sp>
        <p:nvSpPr>
          <p:cNvPr id="182275" name="Rectangle 3"/>
          <p:cNvSpPr>
            <a:spLocks noGrp="1" noChangeArrowheads="1"/>
          </p:cNvSpPr>
          <p:nvPr>
            <p:ph type="body" idx="1"/>
          </p:nvPr>
        </p:nvSpPr>
        <p:spPr/>
        <p:txBody>
          <a:bodyPr/>
          <a:lstStyle/>
          <a:p>
            <a:pPr>
              <a:lnSpc>
                <a:spcPct val="90000"/>
              </a:lnSpc>
            </a:pPr>
            <a:r>
              <a:rPr lang="en-US"/>
              <a:t>Earlier I presented the model of the AC Matrix</a:t>
            </a:r>
          </a:p>
          <a:p>
            <a:pPr>
              <a:lnSpc>
                <a:spcPct val="90000"/>
              </a:lnSpc>
            </a:pPr>
            <a:r>
              <a:rPr lang="en-US"/>
              <a:t>Does UNIX implement the full AC Matrix?</a:t>
            </a:r>
          </a:p>
          <a:p>
            <a:pPr lvl="1">
              <a:lnSpc>
                <a:spcPct val="90000"/>
              </a:lnSpc>
            </a:pPr>
            <a:r>
              <a:rPr lang="en-US"/>
              <a:t>What key simplifications does UNIX adopt?</a:t>
            </a:r>
          </a:p>
          <a:p>
            <a:pPr lvl="1">
              <a:lnSpc>
                <a:spcPct val="90000"/>
              </a:lnSpc>
            </a:pPr>
            <a:r>
              <a:rPr lang="en-US"/>
              <a:t>Why?</a:t>
            </a:r>
          </a:p>
          <a:p>
            <a:pPr>
              <a:lnSpc>
                <a:spcPct val="90000"/>
              </a:lnSpc>
            </a:pPr>
            <a:r>
              <a:rPr lang="en-US"/>
              <a:t>Is the full ACM mechanism a good idea?</a:t>
            </a:r>
          </a:p>
          <a:p>
            <a:pPr lvl="1">
              <a:lnSpc>
                <a:spcPct val="90000"/>
              </a:lnSpc>
            </a:pPr>
            <a:r>
              <a:rPr lang="en-US"/>
              <a:t>Is it a good model?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13:16</a:t>
            </a:fld>
            <a:endParaRPr lang="en-US"/>
          </a:p>
        </p:txBody>
      </p:sp>
      <p:sp>
        <p:nvSpPr>
          <p:cNvPr id="184322" name="Rectangle 2"/>
          <p:cNvSpPr>
            <a:spLocks noGrp="1" noChangeArrowheads="1"/>
          </p:cNvSpPr>
          <p:nvPr>
            <p:ph type="title"/>
          </p:nvPr>
        </p:nvSpPr>
        <p:spPr/>
        <p:txBody>
          <a:bodyPr/>
          <a:lstStyle/>
          <a:p>
            <a:r>
              <a:rPr lang="en-US" dirty="0"/>
              <a:t>A Good Model</a:t>
            </a:r>
          </a:p>
        </p:txBody>
      </p:sp>
      <p:sp>
        <p:nvSpPr>
          <p:cNvPr id="184323" name="Rectangle 3"/>
          <p:cNvSpPr>
            <a:spLocks noGrp="1" noChangeArrowheads="1"/>
          </p:cNvSpPr>
          <p:nvPr>
            <p:ph type="body" idx="1"/>
          </p:nvPr>
        </p:nvSpPr>
        <p:spPr/>
        <p:txBody>
          <a:bodyPr/>
          <a:lstStyle/>
          <a:p>
            <a:r>
              <a:rPr lang="en-US" dirty="0"/>
              <a:t>ACM is a good model because any mechanism of compatible granularity can be described in terms of how it approximates the ACM </a:t>
            </a:r>
            <a:r>
              <a:rPr lang="en-US" dirty="0" smtClean="0"/>
              <a:t>model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8263910F-F18B-3D46-AE8E-287768C0262A}" type="datetime8">
              <a:rPr lang="en-US" smtClean="0"/>
              <a:pPr/>
              <a:t>10/5/09 13:16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200706" name="Rectangle 2"/>
          <p:cNvSpPr>
            <a:spLocks noGrp="1" noChangeArrowheads="1"/>
          </p:cNvSpPr>
          <p:nvPr>
            <p:ph type="title"/>
          </p:nvPr>
        </p:nvSpPr>
        <p:spPr/>
        <p:txBody>
          <a:bodyPr/>
          <a:lstStyle/>
          <a:p>
            <a:r>
              <a:rPr lang="en-US"/>
              <a:t>Access Control Model</a:t>
            </a:r>
          </a:p>
        </p:txBody>
      </p:sp>
      <p:sp>
        <p:nvSpPr>
          <p:cNvPr id="20070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06850" name="Rectangle 2"/>
          <p:cNvSpPr>
            <a:spLocks noGrp="1" noChangeArrowheads="1"/>
          </p:cNvSpPr>
          <p:nvPr>
            <p:ph type="title"/>
          </p:nvPr>
        </p:nvSpPr>
        <p:spPr/>
        <p:txBody>
          <a:bodyPr/>
          <a:lstStyle/>
          <a:p>
            <a:r>
              <a:rPr lang="en-US" dirty="0"/>
              <a:t>Military Security</a:t>
            </a:r>
          </a:p>
        </p:txBody>
      </p:sp>
      <p:sp>
        <p:nvSpPr>
          <p:cNvPr id="206851" name="Rectangle 3"/>
          <p:cNvSpPr>
            <a:spLocks noGrp="1" noChangeArrowheads="1"/>
          </p:cNvSpPr>
          <p:nvPr>
            <p:ph type="body" idx="1"/>
          </p:nvPr>
        </p:nvSpPr>
        <p:spPr/>
        <p:txBody>
          <a:bodyPr/>
          <a:lstStyle/>
          <a:p>
            <a:r>
              <a:rPr lang="en-US" sz="2800" dirty="0"/>
              <a:t>Protection of information has been part of warfare throughout recoded history</a:t>
            </a:r>
          </a:p>
          <a:p>
            <a:r>
              <a:rPr lang="en-US" sz="2800" dirty="0"/>
              <a:t>“World War II and the Cold War led to a common protective marking scheme for … documents”  [Ross </a:t>
            </a:r>
            <a:r>
              <a:rPr lang="en-US" sz="2800" dirty="0" smtClean="0"/>
              <a:t>Anderson 8.3.1</a:t>
            </a:r>
            <a:r>
              <a:rPr lang="en-US" sz="2800" dirty="0"/>
              <a:t>]</a:t>
            </a:r>
          </a:p>
          <a:p>
            <a:pPr lvl="1"/>
            <a:r>
              <a:rPr lang="en-US" sz="2400" dirty="0"/>
              <a:t>Top </a:t>
            </a:r>
            <a:r>
              <a:rPr lang="en-US" sz="2400" dirty="0" smtClean="0"/>
              <a:t>Secret (many lives lost)</a:t>
            </a:r>
          </a:p>
          <a:p>
            <a:pPr lvl="1"/>
            <a:r>
              <a:rPr lang="en-US" sz="2400" dirty="0" smtClean="0"/>
              <a:t>Secret (lives lost)</a:t>
            </a:r>
          </a:p>
          <a:p>
            <a:pPr lvl="1"/>
            <a:r>
              <a:rPr lang="en-US" sz="2400" dirty="0" smtClean="0"/>
              <a:t>Confidential (operational failure)</a:t>
            </a:r>
          </a:p>
          <a:p>
            <a:pPr lvl="1"/>
            <a:r>
              <a:rPr lang="en-US" sz="2400" dirty="0"/>
              <a:t>Open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08898" name="Rectangle 2"/>
          <p:cNvSpPr>
            <a:spLocks noGrp="1" noChangeArrowheads="1"/>
          </p:cNvSpPr>
          <p:nvPr>
            <p:ph type="title"/>
          </p:nvPr>
        </p:nvSpPr>
        <p:spPr/>
        <p:txBody>
          <a:bodyPr/>
          <a:lstStyle/>
          <a:p>
            <a:r>
              <a:rPr lang="en-US" dirty="0"/>
              <a:t>Batch Computing</a:t>
            </a:r>
          </a:p>
        </p:txBody>
      </p:sp>
      <p:sp>
        <p:nvSpPr>
          <p:cNvPr id="208899" name="Rectangle 3"/>
          <p:cNvSpPr>
            <a:spLocks noGrp="1" noChangeArrowheads="1"/>
          </p:cNvSpPr>
          <p:nvPr>
            <p:ph type="body" idx="1"/>
          </p:nvPr>
        </p:nvSpPr>
        <p:spPr/>
        <p:txBody>
          <a:bodyPr/>
          <a:lstStyle/>
          <a:p>
            <a:pPr>
              <a:lnSpc>
                <a:spcPct val="90000"/>
              </a:lnSpc>
            </a:pPr>
            <a:r>
              <a:rPr lang="en-US" sz="2800"/>
              <a:t>Early computers were simple, small machines, with little persistent state</a:t>
            </a:r>
          </a:p>
          <a:p>
            <a:pPr>
              <a:lnSpc>
                <a:spcPct val="90000"/>
              </a:lnSpc>
            </a:pPr>
            <a:r>
              <a:rPr lang="en-US" sz="2800"/>
              <a:t>To run a job for a user, an operator would:</a:t>
            </a:r>
          </a:p>
          <a:p>
            <a:pPr lvl="1">
              <a:lnSpc>
                <a:spcPct val="90000"/>
              </a:lnSpc>
            </a:pPr>
            <a:r>
              <a:rPr lang="en-US" sz="2400"/>
              <a:t>Mount the removable media (disks and tapes) requested by the user</a:t>
            </a:r>
          </a:p>
          <a:p>
            <a:pPr lvl="1">
              <a:lnSpc>
                <a:spcPct val="90000"/>
              </a:lnSpc>
            </a:pPr>
            <a:r>
              <a:rPr lang="en-US" sz="2400"/>
              <a:t>Completely initialize the computer by pressing an “Initial Program Load” button that read the boot loader from the card deck supplied by the user</a:t>
            </a:r>
          </a:p>
          <a:p>
            <a:pPr lvl="1">
              <a:lnSpc>
                <a:spcPct val="90000"/>
              </a:lnSpc>
            </a:pPr>
            <a:r>
              <a:rPr lang="en-US" sz="2400"/>
              <a:t>Execute the operating system loaded by the boot loader, found on the removable media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10946" name="Rectangle 2"/>
          <p:cNvSpPr>
            <a:spLocks noGrp="1" noChangeArrowheads="1"/>
          </p:cNvSpPr>
          <p:nvPr>
            <p:ph type="title"/>
          </p:nvPr>
        </p:nvSpPr>
        <p:spPr/>
        <p:txBody>
          <a:bodyPr/>
          <a:lstStyle/>
          <a:p>
            <a:r>
              <a:rPr lang="en-US" dirty="0"/>
              <a:t>Secure batch computing</a:t>
            </a:r>
          </a:p>
        </p:txBody>
      </p:sp>
      <p:sp>
        <p:nvSpPr>
          <p:cNvPr id="210947" name="Rectangle 3"/>
          <p:cNvSpPr>
            <a:spLocks noGrp="1" noChangeArrowheads="1"/>
          </p:cNvSpPr>
          <p:nvPr>
            <p:ph type="body" idx="1"/>
          </p:nvPr>
        </p:nvSpPr>
        <p:spPr/>
        <p:txBody>
          <a:bodyPr/>
          <a:lstStyle/>
          <a:p>
            <a:r>
              <a:rPr lang="en-US"/>
              <a:t>To make this style of batch computing secure it was only necessary to focus on </a:t>
            </a:r>
          </a:p>
          <a:p>
            <a:pPr lvl="1"/>
            <a:r>
              <a:rPr lang="en-US"/>
              <a:t>the physical security of the room, </a:t>
            </a:r>
          </a:p>
          <a:p>
            <a:pPr lvl="1"/>
            <a:r>
              <a:rPr lang="en-US"/>
              <a:t>insure that the state was initialized, and </a:t>
            </a:r>
          </a:p>
          <a:p>
            <a:pPr lvl="1"/>
            <a:r>
              <a:rPr lang="en-US"/>
              <a:t>handle all removable media according to the rules for handling classified documents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12994" name="Rectangle 2"/>
          <p:cNvSpPr>
            <a:spLocks noGrp="1" noChangeArrowheads="1"/>
          </p:cNvSpPr>
          <p:nvPr>
            <p:ph type="title"/>
          </p:nvPr>
        </p:nvSpPr>
        <p:spPr/>
        <p:txBody>
          <a:bodyPr/>
          <a:lstStyle/>
          <a:p>
            <a:r>
              <a:rPr lang="en-US" dirty="0"/>
              <a:t>Cold War Computing</a:t>
            </a:r>
          </a:p>
        </p:txBody>
      </p:sp>
      <p:sp>
        <p:nvSpPr>
          <p:cNvPr id="212995" name="Rectangle 3"/>
          <p:cNvSpPr>
            <a:spLocks noGrp="1" noChangeArrowheads="1"/>
          </p:cNvSpPr>
          <p:nvPr>
            <p:ph type="body" idx="1"/>
          </p:nvPr>
        </p:nvSpPr>
        <p:spPr/>
        <p:txBody>
          <a:bodyPr/>
          <a:lstStyle/>
          <a:p>
            <a:r>
              <a:rPr lang="en-US"/>
              <a:t>The cold war relied on aircraft capable of dropping nuclear bombs</a:t>
            </a:r>
          </a:p>
          <a:p>
            <a:r>
              <a:rPr lang="en-US"/>
              <a:t>Aircraft need to know about weather</a:t>
            </a:r>
          </a:p>
          <a:p>
            <a:r>
              <a:rPr lang="en-US"/>
              <a:t>Global weather prediction was one of the most important computational tasks in the cold war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15042" name="Rectangle 2"/>
          <p:cNvSpPr>
            <a:spLocks noGrp="1" noChangeArrowheads="1"/>
          </p:cNvSpPr>
          <p:nvPr>
            <p:ph type="title"/>
          </p:nvPr>
        </p:nvSpPr>
        <p:spPr/>
        <p:txBody>
          <a:bodyPr/>
          <a:lstStyle/>
          <a:p>
            <a:r>
              <a:rPr lang="en-US" dirty="0"/>
              <a:t>Computers Communicate</a:t>
            </a:r>
          </a:p>
        </p:txBody>
      </p:sp>
      <p:sp>
        <p:nvSpPr>
          <p:cNvPr id="215043" name="Rectangle 3"/>
          <p:cNvSpPr>
            <a:spLocks noGrp="1" noChangeArrowheads="1"/>
          </p:cNvSpPr>
          <p:nvPr>
            <p:ph type="body" idx="1"/>
          </p:nvPr>
        </p:nvSpPr>
        <p:spPr/>
        <p:txBody>
          <a:bodyPr/>
          <a:lstStyle/>
          <a:p>
            <a:r>
              <a:rPr lang="en-US"/>
              <a:t>Weather prediction needs input from weather stations</a:t>
            </a:r>
          </a:p>
          <a:p>
            <a:r>
              <a:rPr lang="en-US"/>
              <a:t>The batch model of military computing had to be abandoned</a:t>
            </a:r>
          </a:p>
          <a:p>
            <a:r>
              <a:rPr lang="en-US"/>
              <a:t>The security perimeter of the weather prediction system was no longer the computer room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16066" name="Rectangle 2"/>
          <p:cNvSpPr>
            <a:spLocks noGrp="1" noChangeArrowheads="1"/>
          </p:cNvSpPr>
          <p:nvPr>
            <p:ph type="title"/>
          </p:nvPr>
        </p:nvSpPr>
        <p:spPr/>
        <p:txBody>
          <a:bodyPr/>
          <a:lstStyle/>
          <a:p>
            <a:r>
              <a:rPr lang="en-US" dirty="0"/>
              <a:t>Practice beyond Policy</a:t>
            </a:r>
          </a:p>
        </p:txBody>
      </p:sp>
      <p:sp>
        <p:nvSpPr>
          <p:cNvPr id="216067" name="Rectangle 3"/>
          <p:cNvSpPr>
            <a:spLocks noGrp="1" noChangeArrowheads="1"/>
          </p:cNvSpPr>
          <p:nvPr>
            <p:ph type="body" idx="1"/>
          </p:nvPr>
        </p:nvSpPr>
        <p:spPr/>
        <p:txBody>
          <a:bodyPr/>
          <a:lstStyle/>
          <a:p>
            <a:r>
              <a:rPr lang="en-US" sz="2800"/>
              <a:t>The weather system evolved to collect data from around the globe and give reports to pilots at Strategic Air Command centers</a:t>
            </a:r>
          </a:p>
          <a:p>
            <a:r>
              <a:rPr lang="en-US" sz="2800"/>
              <a:t>Recognizing that this practice was outside of policy doctrine, the Air Force commissioned a study on Computer Security</a:t>
            </a:r>
          </a:p>
          <a:p>
            <a:r>
              <a:rPr lang="en-US" sz="2800"/>
              <a:t>James P. Anderson wrote the report:  Computer Security Technology Planning Study (1972)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4258" name="Rectangle 2"/>
          <p:cNvSpPr>
            <a:spLocks noGrp="1" noChangeArrowheads="1"/>
          </p:cNvSpPr>
          <p:nvPr>
            <p:ph type="title"/>
          </p:nvPr>
        </p:nvSpPr>
        <p:spPr/>
        <p:txBody>
          <a:bodyPr/>
          <a:lstStyle/>
          <a:p>
            <a:r>
              <a:rPr lang="en-US" dirty="0"/>
              <a:t>Anderson’s study</a:t>
            </a:r>
          </a:p>
        </p:txBody>
      </p:sp>
      <p:sp>
        <p:nvSpPr>
          <p:cNvPr id="224259" name="Rectangle 3"/>
          <p:cNvSpPr>
            <a:spLocks noGrp="1" noChangeArrowheads="1"/>
          </p:cNvSpPr>
          <p:nvPr>
            <p:ph type="body" idx="1"/>
          </p:nvPr>
        </p:nvSpPr>
        <p:spPr/>
        <p:txBody>
          <a:bodyPr/>
          <a:lstStyle/>
          <a:p>
            <a:r>
              <a:rPr lang="en-US"/>
              <a:t>Forward looking study focused on driving forces:</a:t>
            </a:r>
          </a:p>
          <a:p>
            <a:pPr lvl="1"/>
            <a:r>
              <a:rPr lang="en-US"/>
              <a:t>Time shared computing</a:t>
            </a:r>
          </a:p>
          <a:p>
            <a:pPr lvl="1"/>
            <a:r>
              <a:rPr lang="en-US"/>
              <a:t>Communication and Networking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18114" name="Rectangle 2"/>
          <p:cNvSpPr>
            <a:spLocks noGrp="1" noChangeArrowheads="1"/>
          </p:cNvSpPr>
          <p:nvPr>
            <p:ph type="title"/>
          </p:nvPr>
        </p:nvSpPr>
        <p:spPr/>
        <p:txBody>
          <a:bodyPr/>
          <a:lstStyle/>
          <a:p>
            <a:r>
              <a:rPr lang="en-US" dirty="0"/>
              <a:t>Anderson’s study</a:t>
            </a:r>
          </a:p>
        </p:txBody>
      </p:sp>
      <p:sp>
        <p:nvSpPr>
          <p:cNvPr id="218115" name="Rectangle 3"/>
          <p:cNvSpPr>
            <a:spLocks noGrp="1" noChangeArrowheads="1"/>
          </p:cNvSpPr>
          <p:nvPr>
            <p:ph type="body" idx="1"/>
          </p:nvPr>
        </p:nvSpPr>
        <p:spPr/>
        <p:txBody>
          <a:bodyPr/>
          <a:lstStyle/>
          <a:p>
            <a:endParaRPr lang="en-US"/>
          </a:p>
        </p:txBody>
      </p:sp>
      <p:pic>
        <p:nvPicPr>
          <p:cNvPr id="218116" name="Picture 4"/>
          <p:cNvPicPr>
            <a:picLocks noChangeAspect="1" noChangeArrowheads="1"/>
          </p:cNvPicPr>
          <p:nvPr/>
        </p:nvPicPr>
        <p:blipFill>
          <a:blip r:embed="rId3"/>
          <a:srcRect/>
          <a:stretch>
            <a:fillRect/>
          </a:stretch>
        </p:blipFill>
        <p:spPr bwMode="auto">
          <a:xfrm>
            <a:off x="762000" y="838200"/>
            <a:ext cx="7543800" cy="2616200"/>
          </a:xfrm>
          <a:prstGeom prst="rect">
            <a:avLst/>
          </a:prstGeom>
          <a:noFill/>
          <a:ln w="9525">
            <a:noFill/>
            <a:miter lim="800000"/>
            <a:headEnd/>
            <a:tailEnd/>
          </a:ln>
          <a:effectLst/>
        </p:spPr>
      </p:pic>
      <p:pic>
        <p:nvPicPr>
          <p:cNvPr id="218117" name="Picture 5"/>
          <p:cNvPicPr>
            <a:picLocks noChangeAspect="1" noChangeArrowheads="1"/>
          </p:cNvPicPr>
          <p:nvPr/>
        </p:nvPicPr>
        <p:blipFill>
          <a:blip r:embed="rId4"/>
          <a:srcRect/>
          <a:stretch>
            <a:fillRect/>
          </a:stretch>
        </p:blipFill>
        <p:spPr bwMode="auto">
          <a:xfrm>
            <a:off x="3124200" y="3797300"/>
            <a:ext cx="5613400" cy="3060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0162" name="Rectangle 2"/>
          <p:cNvSpPr>
            <a:spLocks noGrp="1" noChangeArrowheads="1"/>
          </p:cNvSpPr>
          <p:nvPr>
            <p:ph type="title"/>
          </p:nvPr>
        </p:nvSpPr>
        <p:spPr/>
        <p:txBody>
          <a:bodyPr/>
          <a:lstStyle/>
          <a:p>
            <a:r>
              <a:rPr lang="en-US" dirty="0"/>
              <a:t>Anderson on networks</a:t>
            </a:r>
          </a:p>
        </p:txBody>
      </p:sp>
      <p:pic>
        <p:nvPicPr>
          <p:cNvPr id="220164" name="Picture 4"/>
          <p:cNvPicPr>
            <a:picLocks noGrp="1" noChangeAspect="1" noChangeArrowheads="1"/>
          </p:cNvPicPr>
          <p:nvPr>
            <p:ph type="body" idx="1"/>
          </p:nvPr>
        </p:nvPicPr>
        <p:blipFill>
          <a:blip r:embed="rId3"/>
          <a:srcRect/>
          <a:stretch>
            <a:fillRect/>
          </a:stretch>
        </p:blipFill>
        <p:spPr>
          <a:xfrm>
            <a:off x="685800" y="2644775"/>
            <a:ext cx="7772400" cy="2786063"/>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1186" name="Rectangle 2"/>
          <p:cNvSpPr>
            <a:spLocks noGrp="1" noChangeArrowheads="1"/>
          </p:cNvSpPr>
          <p:nvPr>
            <p:ph type="title"/>
          </p:nvPr>
        </p:nvSpPr>
        <p:spPr/>
        <p:txBody>
          <a:bodyPr/>
          <a:lstStyle/>
          <a:p>
            <a:r>
              <a:rPr lang="en-US" dirty="0"/>
              <a:t>The Insider Threat</a:t>
            </a:r>
          </a:p>
        </p:txBody>
      </p:sp>
      <p:pic>
        <p:nvPicPr>
          <p:cNvPr id="221188" name="Picture 4"/>
          <p:cNvPicPr>
            <a:picLocks noGrp="1" noChangeAspect="1" noChangeArrowheads="1"/>
          </p:cNvPicPr>
          <p:nvPr>
            <p:ph type="body" idx="1"/>
          </p:nvPr>
        </p:nvPicPr>
        <p:blipFill>
          <a:blip r:embed="rId3"/>
          <a:srcRect/>
          <a:stretch>
            <a:fillRect/>
          </a:stretch>
        </p:blipFill>
        <p:spPr>
          <a:xfrm>
            <a:off x="685800" y="3240088"/>
            <a:ext cx="7772400" cy="1595437"/>
          </a:xfrm>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48482" name="Rectangle 2"/>
          <p:cNvSpPr>
            <a:spLocks noGrp="1" noChangeArrowheads="1"/>
          </p:cNvSpPr>
          <p:nvPr>
            <p:ph type="title"/>
          </p:nvPr>
        </p:nvSpPr>
        <p:spPr/>
        <p:txBody>
          <a:bodyPr/>
          <a:lstStyle/>
          <a:p>
            <a:r>
              <a:rPr lang="en-US"/>
              <a:t>Articulating Policy</a:t>
            </a:r>
          </a:p>
        </p:txBody>
      </p:sp>
      <p:sp>
        <p:nvSpPr>
          <p:cNvPr id="148483" name="Rectangle 3"/>
          <p:cNvSpPr>
            <a:spLocks noGrp="1" noChangeArrowheads="1"/>
          </p:cNvSpPr>
          <p:nvPr>
            <p:ph type="body" idx="1"/>
          </p:nvPr>
        </p:nvSpPr>
        <p:spPr/>
        <p:txBody>
          <a:bodyPr/>
          <a:lstStyle/>
          <a:p>
            <a:pPr>
              <a:lnSpc>
                <a:spcPct val="90000"/>
              </a:lnSpc>
            </a:pPr>
            <a:r>
              <a:rPr lang="en-US" sz="2800"/>
              <a:t>How do we articulate a security policy?</a:t>
            </a:r>
          </a:p>
          <a:p>
            <a:pPr>
              <a:lnSpc>
                <a:spcPct val="90000"/>
              </a:lnSpc>
            </a:pPr>
            <a:r>
              <a:rPr lang="en-US" sz="2800"/>
              <a:t>How do we provide mechanisms to enforce policy?</a:t>
            </a:r>
          </a:p>
          <a:p>
            <a:pPr>
              <a:lnSpc>
                <a:spcPct val="90000"/>
              </a:lnSpc>
            </a:pPr>
            <a:r>
              <a:rPr lang="en-US" sz="2800"/>
              <a:t>Voting</a:t>
            </a:r>
          </a:p>
          <a:p>
            <a:pPr lvl="1">
              <a:lnSpc>
                <a:spcPct val="90000"/>
              </a:lnSpc>
            </a:pPr>
            <a:r>
              <a:rPr lang="en-US" sz="2400"/>
              <a:t>Different individuals in different roles</a:t>
            </a:r>
          </a:p>
          <a:p>
            <a:pPr lvl="2">
              <a:lnSpc>
                <a:spcPct val="90000"/>
              </a:lnSpc>
            </a:pPr>
            <a:r>
              <a:rPr lang="en-US" sz="2000"/>
              <a:t>Voter, Poll worker, …</a:t>
            </a:r>
          </a:p>
          <a:p>
            <a:pPr lvl="1">
              <a:lnSpc>
                <a:spcPct val="90000"/>
              </a:lnSpc>
            </a:pPr>
            <a:r>
              <a:rPr lang="en-US" sz="2400"/>
              <a:t>Different actions</a:t>
            </a:r>
          </a:p>
          <a:p>
            <a:pPr lvl="2">
              <a:lnSpc>
                <a:spcPct val="90000"/>
              </a:lnSpc>
            </a:pPr>
            <a:r>
              <a:rPr lang="en-US" sz="2000"/>
              <a:t>Vote, define ballot, start and stop election, …</a:t>
            </a:r>
          </a:p>
          <a:p>
            <a:pPr lvl="1">
              <a:lnSpc>
                <a:spcPct val="90000"/>
              </a:lnSpc>
            </a:pPr>
            <a:r>
              <a:rPr lang="en-US" sz="2400"/>
              <a:t>Logical and physical entities</a:t>
            </a:r>
          </a:p>
          <a:p>
            <a:pPr lvl="2">
              <a:lnSpc>
                <a:spcPct val="90000"/>
              </a:lnSpc>
            </a:pPr>
            <a:r>
              <a:rPr lang="en-US" sz="2000"/>
              <a:t>Ballot, stored tally, final tally, voting machine, removable flash, on-board flash,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2210" name="Rectangle 2"/>
          <p:cNvSpPr>
            <a:spLocks noGrp="1" noChangeArrowheads="1"/>
          </p:cNvSpPr>
          <p:nvPr>
            <p:ph type="title"/>
          </p:nvPr>
        </p:nvSpPr>
        <p:spPr/>
        <p:txBody>
          <a:bodyPr/>
          <a:lstStyle/>
          <a:p>
            <a:r>
              <a:rPr lang="en-US" dirty="0"/>
              <a:t>The Handbook</a:t>
            </a:r>
          </a:p>
        </p:txBody>
      </p:sp>
      <p:pic>
        <p:nvPicPr>
          <p:cNvPr id="222212" name="Picture 4"/>
          <p:cNvPicPr>
            <a:picLocks noGrp="1" noChangeAspect="1" noChangeArrowheads="1"/>
          </p:cNvPicPr>
          <p:nvPr>
            <p:ph type="body" idx="1"/>
          </p:nvPr>
        </p:nvPicPr>
        <p:blipFill>
          <a:blip r:embed="rId3"/>
          <a:srcRect/>
          <a:stretch>
            <a:fillRect/>
          </a:stretch>
        </p:blipFill>
        <p:spPr>
          <a:xfrm>
            <a:off x="685800" y="3149600"/>
            <a:ext cx="7772400" cy="1778000"/>
          </a:xfrm>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6306" name="Rectangle 2"/>
          <p:cNvSpPr>
            <a:spLocks noGrp="1" noChangeArrowheads="1"/>
          </p:cNvSpPr>
          <p:nvPr>
            <p:ph type="title"/>
          </p:nvPr>
        </p:nvSpPr>
        <p:spPr/>
        <p:txBody>
          <a:bodyPr/>
          <a:lstStyle/>
          <a:p>
            <a:r>
              <a:rPr lang="en-US" dirty="0" err="1"/>
              <a:t>DoD</a:t>
            </a:r>
            <a:r>
              <a:rPr lang="en-US" dirty="0"/>
              <a:t> Security Research</a:t>
            </a:r>
          </a:p>
        </p:txBody>
      </p:sp>
      <p:sp>
        <p:nvSpPr>
          <p:cNvPr id="226307" name="Rectangle 3"/>
          <p:cNvSpPr>
            <a:spLocks noGrp="1" noChangeArrowheads="1"/>
          </p:cNvSpPr>
          <p:nvPr>
            <p:ph type="body" idx="1"/>
          </p:nvPr>
        </p:nvSpPr>
        <p:spPr/>
        <p:txBody>
          <a:bodyPr/>
          <a:lstStyle/>
          <a:p>
            <a:pPr>
              <a:lnSpc>
                <a:spcPct val="90000"/>
              </a:lnSpc>
            </a:pPr>
            <a:r>
              <a:rPr lang="en-US"/>
              <a:t>With publication of Anderson’s report significant research funds were allocated to Computer Security</a:t>
            </a:r>
          </a:p>
          <a:p>
            <a:pPr>
              <a:lnSpc>
                <a:spcPct val="90000"/>
              </a:lnSpc>
            </a:pPr>
            <a:r>
              <a:rPr lang="en-US"/>
              <a:t>Two goals:</a:t>
            </a:r>
          </a:p>
          <a:p>
            <a:pPr lvl="1">
              <a:lnSpc>
                <a:spcPct val="90000"/>
              </a:lnSpc>
            </a:pPr>
            <a:r>
              <a:rPr lang="en-US"/>
              <a:t>Solve aspects of the Security Problem as articulated by Anderson</a:t>
            </a:r>
          </a:p>
          <a:p>
            <a:pPr lvl="1">
              <a:lnSpc>
                <a:spcPct val="90000"/>
              </a:lnSpc>
            </a:pPr>
            <a:r>
              <a:rPr lang="en-US"/>
              <a:t>Give guidance to military procurement officers on how to acquire secure computing systems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28354" name="Rectangle 2"/>
          <p:cNvSpPr>
            <a:spLocks noGrp="1" noChangeArrowheads="1"/>
          </p:cNvSpPr>
          <p:nvPr>
            <p:ph type="title"/>
          </p:nvPr>
        </p:nvSpPr>
        <p:spPr/>
        <p:txBody>
          <a:bodyPr/>
          <a:lstStyle/>
          <a:p>
            <a:r>
              <a:rPr lang="en-US" dirty="0" err="1"/>
              <a:t>DoD</a:t>
            </a:r>
            <a:r>
              <a:rPr lang="en-US" dirty="0"/>
              <a:t> Research dominates ‘70’s</a:t>
            </a:r>
          </a:p>
        </p:txBody>
      </p:sp>
      <p:sp>
        <p:nvSpPr>
          <p:cNvPr id="228355" name="Rectangle 3"/>
          <p:cNvSpPr>
            <a:spLocks noGrp="1" noChangeArrowheads="1"/>
          </p:cNvSpPr>
          <p:nvPr>
            <p:ph type="body" idx="1"/>
          </p:nvPr>
        </p:nvSpPr>
        <p:spPr/>
        <p:txBody>
          <a:bodyPr/>
          <a:lstStyle/>
          <a:p>
            <a:pPr>
              <a:lnSpc>
                <a:spcPct val="90000"/>
              </a:lnSpc>
            </a:pPr>
            <a:r>
              <a:rPr lang="en-US"/>
              <a:t>Although not all security challenges were related to defense, defense sponsored research dominates publications in 70’s and 80’s</a:t>
            </a:r>
          </a:p>
          <a:p>
            <a:pPr>
              <a:lnSpc>
                <a:spcPct val="90000"/>
              </a:lnSpc>
            </a:pPr>
            <a:r>
              <a:rPr lang="en-US"/>
              <a:t>In that period Confidentiality was stressed</a:t>
            </a:r>
          </a:p>
          <a:p>
            <a:pPr>
              <a:lnSpc>
                <a:spcPct val="90000"/>
              </a:lnSpc>
            </a:pPr>
            <a:r>
              <a:rPr lang="en-US"/>
              <a:t>The neglect of Availability would bite on September 11, 2001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204802" name="Rectangle 2"/>
          <p:cNvSpPr>
            <a:spLocks noGrp="1" noChangeArrowheads="1"/>
          </p:cNvSpPr>
          <p:nvPr>
            <p:ph type="title"/>
          </p:nvPr>
        </p:nvSpPr>
        <p:spPr/>
        <p:txBody>
          <a:bodyPr/>
          <a:lstStyle/>
          <a:p>
            <a:r>
              <a:rPr lang="en-US" dirty="0"/>
              <a:t>Policy</a:t>
            </a:r>
          </a:p>
        </p:txBody>
      </p:sp>
      <p:sp>
        <p:nvSpPr>
          <p:cNvPr id="204803"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3074" name="Rectangle 2"/>
          <p:cNvSpPr>
            <a:spLocks noGrp="1" noChangeArrowheads="1"/>
          </p:cNvSpPr>
          <p:nvPr>
            <p:ph type="title"/>
          </p:nvPr>
        </p:nvSpPr>
        <p:spPr/>
        <p:txBody>
          <a:bodyPr/>
          <a:lstStyle/>
          <a:p>
            <a:r>
              <a:rPr lang="en-US" dirty="0"/>
              <a:t>Objectives</a:t>
            </a:r>
          </a:p>
        </p:txBody>
      </p:sp>
      <p:sp>
        <p:nvSpPr>
          <p:cNvPr id="3075" name="Rectangle 3"/>
          <p:cNvSpPr>
            <a:spLocks noGrp="1" noChangeArrowheads="1"/>
          </p:cNvSpPr>
          <p:nvPr>
            <p:ph type="body" idx="1"/>
          </p:nvPr>
        </p:nvSpPr>
        <p:spPr/>
        <p:txBody>
          <a:bodyPr/>
          <a:lstStyle/>
          <a:p>
            <a:r>
              <a:rPr lang="en-US"/>
              <a:t>Explore what a security policy is; develop a vocabulary to discuss policies</a:t>
            </a:r>
          </a:p>
          <a:p>
            <a:r>
              <a:rPr lang="en-US"/>
              <a:t>Examine the role of trust in policy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88066" name="Rectangle 2"/>
          <p:cNvSpPr>
            <a:spLocks noGrp="1" noChangeArrowheads="1"/>
          </p:cNvSpPr>
          <p:nvPr>
            <p:ph type="title"/>
          </p:nvPr>
        </p:nvSpPr>
        <p:spPr/>
        <p:txBody>
          <a:bodyPr/>
          <a:lstStyle/>
          <a:p>
            <a:r>
              <a:rPr lang="en-US" dirty="0"/>
              <a:t>What is a Security Policy?</a:t>
            </a:r>
          </a:p>
        </p:txBody>
      </p:sp>
      <p:sp>
        <p:nvSpPr>
          <p:cNvPr id="88067" name="Rectangle 3"/>
          <p:cNvSpPr>
            <a:spLocks noGrp="1" noChangeArrowheads="1"/>
          </p:cNvSpPr>
          <p:nvPr>
            <p:ph type="body" idx="1"/>
          </p:nvPr>
        </p:nvSpPr>
        <p:spPr/>
        <p:txBody>
          <a:bodyPr/>
          <a:lstStyle/>
          <a:p>
            <a:r>
              <a:rPr lang="en-US" sz="2800"/>
              <a:t>Statement that articulates the security goal</a:t>
            </a:r>
          </a:p>
          <a:p>
            <a:r>
              <a:rPr lang="en-US" sz="2800"/>
              <a:t>In the state machine model it identifies the </a:t>
            </a:r>
            <a:r>
              <a:rPr lang="en-US" sz="2800" i="1"/>
              <a:t>authorized</a:t>
            </a:r>
            <a:r>
              <a:rPr lang="en-US" sz="2800"/>
              <a:t> or </a:t>
            </a:r>
            <a:r>
              <a:rPr lang="en-US" sz="2800" i="1"/>
              <a:t>secure</a:t>
            </a:r>
            <a:r>
              <a:rPr lang="en-US" sz="2800"/>
              <a:t> states (which are distinct from the </a:t>
            </a:r>
            <a:r>
              <a:rPr lang="en-US" sz="2800" i="1"/>
              <a:t>unauthorized</a:t>
            </a:r>
            <a:r>
              <a:rPr lang="en-US" sz="2800"/>
              <a:t> or </a:t>
            </a:r>
            <a:r>
              <a:rPr lang="en-US" sz="2800" i="1"/>
              <a:t>nonsecure</a:t>
            </a:r>
            <a:r>
              <a:rPr lang="en-US" sz="2800"/>
              <a:t> states)</a:t>
            </a:r>
          </a:p>
          <a:p>
            <a:r>
              <a:rPr lang="en-US" sz="2800"/>
              <a:t>A </a:t>
            </a:r>
            <a:r>
              <a:rPr lang="en-US" sz="2800" i="1"/>
              <a:t>secure system</a:t>
            </a:r>
            <a:r>
              <a:rPr lang="en-US" sz="2800"/>
              <a:t> is one in which the system can only enter authorized states</a:t>
            </a:r>
          </a:p>
          <a:p>
            <a:pPr lvl="1"/>
            <a:r>
              <a:rPr lang="en-US" sz="2400"/>
              <a:t>Note:  The policy doesn’t make the system secure; it defines what secure is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sz="2800" dirty="0" smtClean="0"/>
              <a:t>Protection of information</a:t>
            </a:r>
            <a:r>
              <a:rPr lang="en-US" sz="2800" baseline="0" dirty="0" smtClean="0"/>
              <a:t> from a set of principles</a:t>
            </a:r>
          </a:p>
          <a:p>
            <a:r>
              <a:rPr lang="en-US" sz="2800" baseline="0" dirty="0" smtClean="0"/>
              <a:t>Anderson’s use is somewhat non-standard</a:t>
            </a:r>
          </a:p>
          <a:p>
            <a:pPr lvl="1"/>
            <a:r>
              <a:rPr lang="en-US" sz="2400" dirty="0" smtClean="0"/>
              <a:t>Secrecy:  … mechanisms used to limit the … principals who can access information …</a:t>
            </a:r>
          </a:p>
          <a:p>
            <a:pPr lvl="1"/>
            <a:r>
              <a:rPr lang="en-US" sz="2400" dirty="0" smtClean="0"/>
              <a:t>Confidentiality:  … obligation to protect .</a:t>
            </a:r>
            <a:r>
              <a:rPr lang="en-US" sz="2400" dirty="0"/>
              <a:t>.</a:t>
            </a:r>
            <a:r>
              <a:rPr lang="en-US" sz="2400" dirty="0" smtClean="0"/>
              <a:t>. other’s … secrets …</a:t>
            </a:r>
          </a:p>
          <a:p>
            <a:pPr lvl="1"/>
            <a:r>
              <a:rPr lang="en-US" sz="2400" dirty="0" smtClean="0"/>
              <a:t>Privacy: … ability and/or right to protect your personal information … and/or to prevent invasions of your personal space …</a:t>
            </a:r>
            <a:endParaRPr lang="en-US" sz="2400" dirty="0"/>
          </a:p>
        </p:txBody>
      </p:sp>
      <p:sp>
        <p:nvSpPr>
          <p:cNvPr id="4" name="Date Placeholder 3"/>
          <p:cNvSpPr>
            <a:spLocks noGrp="1"/>
          </p:cNvSpPr>
          <p:nvPr>
            <p:ph type="dt" sz="half" idx="10"/>
          </p:nvPr>
        </p:nvSpPr>
        <p:spPr/>
        <p:txBody>
          <a:bodyPr/>
          <a:lstStyle/>
          <a:p>
            <a:fld id="{8263910F-F18B-3D46-AE8E-287768C0262A}" type="datetime8">
              <a:rPr lang="en-US" smtClean="0"/>
              <a:pPr/>
              <a:t>10/5/09 13:16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92162" name="Rectangle 2"/>
          <p:cNvSpPr>
            <a:spLocks noGrp="1" noChangeArrowheads="1"/>
          </p:cNvSpPr>
          <p:nvPr>
            <p:ph type="title"/>
          </p:nvPr>
        </p:nvSpPr>
        <p:spPr/>
        <p:txBody>
          <a:bodyPr/>
          <a:lstStyle/>
          <a:p>
            <a:r>
              <a:rPr lang="en-US" dirty="0"/>
              <a:t>Confidentiality Scenario</a:t>
            </a:r>
          </a:p>
        </p:txBody>
      </p:sp>
      <p:sp>
        <p:nvSpPr>
          <p:cNvPr id="92163" name="Rectangle 3"/>
          <p:cNvSpPr>
            <a:spLocks noGrp="1" noChangeArrowheads="1"/>
          </p:cNvSpPr>
          <p:nvPr>
            <p:ph type="body" idx="1"/>
          </p:nvPr>
        </p:nvSpPr>
        <p:spPr/>
        <p:txBody>
          <a:bodyPr/>
          <a:lstStyle/>
          <a:p>
            <a:r>
              <a:rPr lang="en-US" sz="2800" dirty="0"/>
              <a:t>If an instructor wishes to keep class grades confidential from the students which of the following can the instructor do?</a:t>
            </a:r>
          </a:p>
          <a:p>
            <a:pPr lvl="1"/>
            <a:r>
              <a:rPr lang="en-US" sz="2400" dirty="0"/>
              <a:t>Email the grade file to the class mailing list</a:t>
            </a:r>
          </a:p>
          <a:p>
            <a:pPr lvl="1"/>
            <a:r>
              <a:rPr lang="en-US" sz="2400" dirty="0"/>
              <a:t>Email an encrypted grade file to the class mailing list</a:t>
            </a:r>
          </a:p>
          <a:p>
            <a:pPr lvl="1"/>
            <a:r>
              <a:rPr lang="en-US" sz="2400" dirty="0"/>
              <a:t>Email summary statistics (mean, median, max, and min) to the class mailing list</a:t>
            </a:r>
          </a:p>
          <a:p>
            <a:r>
              <a:rPr lang="en-US" sz="2800" dirty="0"/>
              <a:t>What is information?  What is data?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94210" name="Rectangle 2"/>
          <p:cNvSpPr>
            <a:spLocks noGrp="1" noChangeArrowheads="1"/>
          </p:cNvSpPr>
          <p:nvPr>
            <p:ph type="title"/>
          </p:nvPr>
        </p:nvSpPr>
        <p:spPr/>
        <p:txBody>
          <a:bodyPr/>
          <a:lstStyle/>
          <a:p>
            <a:r>
              <a:rPr lang="en-US" dirty="0"/>
              <a:t>Integrity</a:t>
            </a:r>
          </a:p>
        </p:txBody>
      </p:sp>
      <p:sp>
        <p:nvSpPr>
          <p:cNvPr id="94211" name="Rectangle 3"/>
          <p:cNvSpPr>
            <a:spLocks noGrp="1" noChangeArrowheads="1"/>
          </p:cNvSpPr>
          <p:nvPr>
            <p:ph type="body" idx="1"/>
          </p:nvPr>
        </p:nvSpPr>
        <p:spPr>
          <a:xfrm>
            <a:off x="152400" y="1981200"/>
            <a:ext cx="8763000" cy="4114800"/>
          </a:xfrm>
        </p:spPr>
        <p:txBody>
          <a:bodyPr/>
          <a:lstStyle/>
          <a:p>
            <a:pPr>
              <a:lnSpc>
                <a:spcPct val="90000"/>
              </a:lnSpc>
            </a:pPr>
            <a:r>
              <a:rPr lang="en-US" sz="2800" dirty="0" smtClean="0"/>
              <a:t>Dictionary </a:t>
            </a:r>
            <a:r>
              <a:rPr lang="en-US" sz="2800" dirty="0"/>
              <a:t>(</a:t>
            </a:r>
            <a:r>
              <a:rPr lang="en-US" sz="2400" dirty="0">
                <a:hlinkClick r:id="rId3"/>
              </a:rPr>
              <a:t>http://www.m-w.com/dictionary/integrity</a:t>
            </a:r>
            <a:r>
              <a:rPr lang="en-US" sz="2800" dirty="0"/>
              <a:t>)</a:t>
            </a:r>
          </a:p>
          <a:p>
            <a:pPr lvl="1">
              <a:lnSpc>
                <a:spcPct val="90000"/>
              </a:lnSpc>
            </a:pPr>
            <a:r>
              <a:rPr lang="en-US" sz="2400" dirty="0"/>
              <a:t>1 : firm adherence to a code of especially moral or artistic values : INCORRUPTIBILITY</a:t>
            </a:r>
          </a:p>
          <a:p>
            <a:pPr lvl="1">
              <a:lnSpc>
                <a:spcPct val="90000"/>
              </a:lnSpc>
            </a:pPr>
            <a:r>
              <a:rPr lang="en-US" sz="2400" dirty="0"/>
              <a:t>2 : an unimpaired condition : SOUNDNESS</a:t>
            </a:r>
          </a:p>
          <a:p>
            <a:pPr lvl="1">
              <a:lnSpc>
                <a:spcPct val="90000"/>
              </a:lnSpc>
            </a:pPr>
            <a:r>
              <a:rPr lang="en-US" sz="2400" dirty="0"/>
              <a:t>3 : the quality or state of being complete or undivided : COMPLETENESS</a:t>
            </a:r>
          </a:p>
          <a:p>
            <a:pPr lvl="1">
              <a:lnSpc>
                <a:spcPct val="90000"/>
              </a:lnSpc>
            </a:pPr>
            <a:endParaRPr 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96258" name="Rectangle 2"/>
          <p:cNvSpPr>
            <a:spLocks noGrp="1" noChangeArrowheads="1"/>
          </p:cNvSpPr>
          <p:nvPr>
            <p:ph type="title"/>
          </p:nvPr>
        </p:nvSpPr>
        <p:spPr/>
        <p:txBody>
          <a:bodyPr/>
          <a:lstStyle/>
          <a:p>
            <a:r>
              <a:rPr lang="en-US" dirty="0"/>
              <a:t>Integrity</a:t>
            </a:r>
          </a:p>
        </p:txBody>
      </p:sp>
      <p:sp>
        <p:nvSpPr>
          <p:cNvPr id="96259" name="Rectangle 3"/>
          <p:cNvSpPr>
            <a:spLocks noGrp="1" noChangeArrowheads="1"/>
          </p:cNvSpPr>
          <p:nvPr>
            <p:ph type="body" idx="1"/>
          </p:nvPr>
        </p:nvSpPr>
        <p:spPr/>
        <p:txBody>
          <a:bodyPr/>
          <a:lstStyle/>
          <a:p>
            <a:pPr>
              <a:lnSpc>
                <a:spcPct val="90000"/>
              </a:lnSpc>
            </a:pPr>
            <a:r>
              <a:rPr lang="en-US" sz="2800" dirty="0" smtClean="0"/>
              <a:t>If </a:t>
            </a:r>
            <a:r>
              <a:rPr lang="en-US" sz="2800" dirty="0"/>
              <a:t>the users of a system trust the file system does it have integrity?</a:t>
            </a:r>
          </a:p>
          <a:p>
            <a:pPr>
              <a:lnSpc>
                <a:spcPct val="90000"/>
              </a:lnSpc>
            </a:pPr>
            <a:r>
              <a:rPr lang="en-US" sz="2800" dirty="0"/>
              <a:t>Is it reasonable for integrity to be based on user perception?</a:t>
            </a:r>
          </a:p>
          <a:p>
            <a:pPr>
              <a:lnSpc>
                <a:spcPct val="90000"/>
              </a:lnSpc>
            </a:pPr>
            <a:r>
              <a:rPr lang="en-US" sz="2800" dirty="0"/>
              <a:t>If the public loses confidence in voting machines can even a perfect DRE machine have integrity?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50530" name="Rectangle 2"/>
          <p:cNvSpPr>
            <a:spLocks noGrp="1" noChangeArrowheads="1"/>
          </p:cNvSpPr>
          <p:nvPr>
            <p:ph type="title"/>
          </p:nvPr>
        </p:nvSpPr>
        <p:spPr/>
        <p:txBody>
          <a:bodyPr/>
          <a:lstStyle/>
          <a:p>
            <a:r>
              <a:rPr lang="en-US"/>
              <a:t>Ad hoc policies</a:t>
            </a:r>
          </a:p>
        </p:txBody>
      </p:sp>
      <p:sp>
        <p:nvSpPr>
          <p:cNvPr id="150531" name="Rectangle 3"/>
          <p:cNvSpPr>
            <a:spLocks noGrp="1" noChangeArrowheads="1"/>
          </p:cNvSpPr>
          <p:nvPr>
            <p:ph type="body" idx="1"/>
          </p:nvPr>
        </p:nvSpPr>
        <p:spPr/>
        <p:txBody>
          <a:bodyPr/>
          <a:lstStyle/>
          <a:p>
            <a:r>
              <a:rPr lang="en-US"/>
              <a:t>Discus</a:t>
            </a:r>
          </a:p>
          <a:p>
            <a:pPr lvl="1"/>
            <a:r>
              <a:rPr lang="en-US"/>
              <a:t>Only voters should vote</a:t>
            </a:r>
          </a:p>
          <a:p>
            <a:pPr lvl="1"/>
            <a:r>
              <a:rPr lang="en-US"/>
              <a:t>Only poll workers should start and start elections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98306" name="Rectangle 2"/>
          <p:cNvSpPr>
            <a:spLocks noGrp="1" noChangeArrowheads="1"/>
          </p:cNvSpPr>
          <p:nvPr>
            <p:ph type="title"/>
          </p:nvPr>
        </p:nvSpPr>
        <p:spPr/>
        <p:txBody>
          <a:bodyPr/>
          <a:lstStyle/>
          <a:p>
            <a:r>
              <a:rPr lang="en-US" dirty="0"/>
              <a:t>Assurance</a:t>
            </a:r>
          </a:p>
        </p:txBody>
      </p:sp>
      <p:sp>
        <p:nvSpPr>
          <p:cNvPr id="98307" name="Rectangle 3"/>
          <p:cNvSpPr>
            <a:spLocks noGrp="1" noChangeArrowheads="1"/>
          </p:cNvSpPr>
          <p:nvPr>
            <p:ph type="body" idx="1"/>
          </p:nvPr>
        </p:nvSpPr>
        <p:spPr/>
        <p:txBody>
          <a:bodyPr/>
          <a:lstStyle/>
          <a:p>
            <a:r>
              <a:rPr lang="en-US" sz="2800"/>
              <a:t>Assurance aims to provide intrinsic evidence of integrity</a:t>
            </a:r>
          </a:p>
          <a:p>
            <a:r>
              <a:rPr lang="en-US" sz="2800"/>
              <a:t>We trust the integrity of the bank because we trust the accounting practices used by banks</a:t>
            </a:r>
          </a:p>
          <a:p>
            <a:r>
              <a:rPr lang="en-US" sz="2800"/>
              <a:t>We also trust the bank because </a:t>
            </a:r>
          </a:p>
          <a:p>
            <a:pPr lvl="1"/>
            <a:r>
              <a:rPr lang="en-US" sz="2400"/>
              <a:t>The bank is audited for compliance with these trusted practices</a:t>
            </a:r>
          </a:p>
          <a:p>
            <a:pPr lvl="1"/>
            <a:r>
              <a:rPr lang="en-US" sz="2400"/>
              <a:t>The bank’s data is scrutinized for signatures of fraud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00354" name="Rectangle 2"/>
          <p:cNvSpPr>
            <a:spLocks noGrp="1" noChangeArrowheads="1"/>
          </p:cNvSpPr>
          <p:nvPr>
            <p:ph type="title"/>
          </p:nvPr>
        </p:nvSpPr>
        <p:spPr/>
        <p:txBody>
          <a:bodyPr/>
          <a:lstStyle/>
          <a:p>
            <a:r>
              <a:rPr lang="en-US" dirty="0"/>
              <a:t>Integrity</a:t>
            </a:r>
          </a:p>
        </p:txBody>
      </p:sp>
      <p:sp>
        <p:nvSpPr>
          <p:cNvPr id="100355" name="Rectangle 3"/>
          <p:cNvSpPr>
            <a:spLocks noGrp="1" noChangeArrowheads="1"/>
          </p:cNvSpPr>
          <p:nvPr>
            <p:ph type="body" idx="1"/>
          </p:nvPr>
        </p:nvSpPr>
        <p:spPr/>
        <p:txBody>
          <a:bodyPr/>
          <a:lstStyle/>
          <a:p>
            <a:r>
              <a:rPr lang="en-US"/>
              <a:t>Although we may desire an intrinsic notion of integrity we must accept the perception of trust in the general case</a:t>
            </a:r>
          </a:p>
          <a:p>
            <a:r>
              <a:rPr lang="en-US"/>
              <a:t>If we do not have intrinsic assurance  the best we can demand is that no agent can refute integrity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02402" name="Rectangle 2"/>
          <p:cNvSpPr>
            <a:spLocks noGrp="1" noChangeArrowheads="1"/>
          </p:cNvSpPr>
          <p:nvPr>
            <p:ph type="title"/>
          </p:nvPr>
        </p:nvSpPr>
        <p:spPr/>
        <p:txBody>
          <a:bodyPr/>
          <a:lstStyle/>
          <a:p>
            <a:r>
              <a:rPr lang="en-US" dirty="0"/>
              <a:t>Availability</a:t>
            </a:r>
          </a:p>
        </p:txBody>
      </p:sp>
      <p:sp>
        <p:nvSpPr>
          <p:cNvPr id="102403" name="Rectangle 3"/>
          <p:cNvSpPr>
            <a:spLocks noGrp="1" noChangeArrowheads="1"/>
          </p:cNvSpPr>
          <p:nvPr>
            <p:ph type="body" idx="1"/>
          </p:nvPr>
        </p:nvSpPr>
        <p:spPr/>
        <p:txBody>
          <a:bodyPr/>
          <a:lstStyle/>
          <a:p>
            <a:r>
              <a:rPr lang="en-US" dirty="0" smtClean="0"/>
              <a:t>A </a:t>
            </a:r>
            <a:r>
              <a:rPr lang="en-US" dirty="0" smtClean="0"/>
              <a:t>resource </a:t>
            </a:r>
            <a:r>
              <a:rPr lang="en-US" dirty="0" smtClean="0"/>
              <a:t>is available to a set of principles if they can access it to perform their mission</a:t>
            </a:r>
            <a:endParaRPr lang="en-US" i="1" dirty="0" smtClean="0"/>
          </a:p>
          <a:p>
            <a:endParaRPr lang="en-US" i="1" dirty="0"/>
          </a:p>
          <a:p>
            <a:r>
              <a:rPr lang="en-US" dirty="0"/>
              <a:t>What is access?</a:t>
            </a:r>
          </a:p>
          <a:p>
            <a:r>
              <a:rPr lang="en-US" dirty="0"/>
              <a:t>Quality of service is not always binary</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05474" name="Rectangle 2"/>
          <p:cNvSpPr>
            <a:spLocks noGrp="1" noChangeArrowheads="1"/>
          </p:cNvSpPr>
          <p:nvPr>
            <p:ph type="title"/>
          </p:nvPr>
        </p:nvSpPr>
        <p:spPr/>
        <p:txBody>
          <a:bodyPr/>
          <a:lstStyle/>
          <a:p>
            <a:r>
              <a:rPr lang="en-US" dirty="0"/>
              <a:t>Setting the bar on access</a:t>
            </a:r>
          </a:p>
        </p:txBody>
      </p:sp>
      <p:sp>
        <p:nvSpPr>
          <p:cNvPr id="105475" name="Rectangle 3"/>
          <p:cNvSpPr>
            <a:spLocks noGrp="1" noChangeArrowheads="1"/>
          </p:cNvSpPr>
          <p:nvPr>
            <p:ph type="body" idx="1"/>
          </p:nvPr>
        </p:nvSpPr>
        <p:spPr>
          <a:xfrm>
            <a:off x="685800" y="1981200"/>
            <a:ext cx="8001000" cy="4114800"/>
          </a:xfrm>
        </p:spPr>
        <p:txBody>
          <a:bodyPr/>
          <a:lstStyle/>
          <a:p>
            <a:r>
              <a:rPr lang="en-US" sz="2800" dirty="0"/>
              <a:t>Organizational context is critical</a:t>
            </a:r>
          </a:p>
          <a:p>
            <a:r>
              <a:rPr lang="en-US" sz="2800" dirty="0"/>
              <a:t>For a person, access sufficient to perform their job function</a:t>
            </a:r>
          </a:p>
          <a:p>
            <a:pPr lvl="1"/>
            <a:r>
              <a:rPr lang="en-US" sz="2400" dirty="0"/>
              <a:t>Avionics system:  micro-/</a:t>
            </a:r>
            <a:r>
              <a:rPr lang="en-US" sz="2400" dirty="0" err="1"/>
              <a:t>milli</a:t>
            </a:r>
            <a:r>
              <a:rPr lang="en-US" sz="2400" dirty="0"/>
              <a:t> second (some military airframes are aerodynamically unstable; avionics system is required to keep them in the air)</a:t>
            </a:r>
          </a:p>
          <a:p>
            <a:pPr lvl="1"/>
            <a:r>
              <a:rPr lang="en-US" sz="2400" dirty="0"/>
              <a:t>Air Traffic control:  100s of milliseconds</a:t>
            </a:r>
          </a:p>
          <a:p>
            <a:pPr lvl="1"/>
            <a:r>
              <a:rPr lang="en-US" sz="2400" dirty="0"/>
              <a:t>Airline reservations:  10s of seconds</a:t>
            </a:r>
          </a:p>
          <a:p>
            <a:pPr lvl="1"/>
            <a:r>
              <a:rPr lang="en-US" sz="2400" dirty="0"/>
              <a:t>[These numbers are </a:t>
            </a:r>
            <a:r>
              <a:rPr lang="en-US" sz="2400" dirty="0" smtClean="0"/>
              <a:t>notional]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Availability</a:t>
            </a:r>
            <a:r>
              <a:rPr lang="en-US" baseline="0" dirty="0" smtClean="0"/>
              <a:t> failure</a:t>
            </a:r>
            <a:endParaRPr lang="en-US" dirty="0"/>
          </a:p>
        </p:txBody>
      </p:sp>
      <p:sp>
        <p:nvSpPr>
          <p:cNvPr id="3" name="Content Placeholder 2"/>
          <p:cNvSpPr>
            <a:spLocks noGrp="1"/>
          </p:cNvSpPr>
          <p:nvPr>
            <p:ph idx="1"/>
          </p:nvPr>
        </p:nvSpPr>
        <p:spPr/>
        <p:txBody>
          <a:bodyPr/>
          <a:lstStyle/>
          <a:p>
            <a:r>
              <a:rPr lang="en-US" sz="2400" dirty="0" smtClean="0"/>
              <a:t>Operation Redwing in Afghanistan</a:t>
            </a:r>
          </a:p>
          <a:p>
            <a:r>
              <a:rPr lang="en-US" sz="2400" dirty="0" smtClean="0"/>
              <a:t>Navy SEALS in trouble had secure radios fail</a:t>
            </a:r>
          </a:p>
          <a:p>
            <a:r>
              <a:rPr lang="en-US" sz="2400" dirty="0" smtClean="0"/>
              <a:t>Ultimately</a:t>
            </a:r>
            <a:r>
              <a:rPr lang="en-US" sz="2400" baseline="0" dirty="0" smtClean="0"/>
              <a:t> shot while using cell phone to call for help</a:t>
            </a:r>
          </a:p>
          <a:p>
            <a:r>
              <a:rPr lang="en-US" sz="2400" baseline="0" dirty="0" smtClean="0"/>
              <a:t>End result:  largest loss of life since the invasion began </a:t>
            </a:r>
          </a:p>
          <a:p>
            <a:pPr lvl="1"/>
            <a:r>
              <a:rPr lang="en-US" sz="2000" dirty="0" smtClean="0"/>
              <a:t>3 Seals</a:t>
            </a:r>
          </a:p>
          <a:p>
            <a:pPr lvl="1"/>
            <a:r>
              <a:rPr lang="en-US" sz="2000" baseline="0" dirty="0" smtClean="0"/>
              <a:t>16 Special Ops</a:t>
            </a:r>
          </a:p>
          <a:p>
            <a:r>
              <a:rPr lang="en-US" sz="2400" dirty="0" smtClean="0"/>
              <a:t>http://</a:t>
            </a:r>
            <a:r>
              <a:rPr lang="en-US" sz="2400" dirty="0" err="1" smtClean="0"/>
              <a:t>en.wikipedia.org/wiki/Operation_Red_Wing</a:t>
            </a:r>
            <a:endParaRPr lang="en-US" sz="2400" dirty="0"/>
          </a:p>
        </p:txBody>
      </p:sp>
      <p:sp>
        <p:nvSpPr>
          <p:cNvPr id="4" name="Date Placeholder 3"/>
          <p:cNvSpPr>
            <a:spLocks noGrp="1"/>
          </p:cNvSpPr>
          <p:nvPr>
            <p:ph type="dt" sz="half" idx="10"/>
          </p:nvPr>
        </p:nvSpPr>
        <p:spPr/>
        <p:txBody>
          <a:bodyPr/>
          <a:lstStyle/>
          <a:p>
            <a:fld id="{8263910F-F18B-3D46-AE8E-287768C0262A}" type="datetime8">
              <a:rPr lang="en-US" smtClean="0"/>
              <a:pPr/>
              <a:t>10/5/09 13:37</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07522" name="Rectangle 2"/>
          <p:cNvSpPr>
            <a:spLocks noGrp="1" noChangeArrowheads="1"/>
          </p:cNvSpPr>
          <p:nvPr>
            <p:ph type="title"/>
          </p:nvPr>
        </p:nvSpPr>
        <p:spPr/>
        <p:txBody>
          <a:bodyPr/>
          <a:lstStyle/>
          <a:p>
            <a:r>
              <a:rPr lang="en-US" dirty="0"/>
              <a:t>Access and Quality of Service</a:t>
            </a:r>
          </a:p>
        </p:txBody>
      </p:sp>
      <p:sp>
        <p:nvSpPr>
          <p:cNvPr id="107523" name="Rectangle 3"/>
          <p:cNvSpPr>
            <a:spLocks noGrp="1" noChangeArrowheads="1"/>
          </p:cNvSpPr>
          <p:nvPr>
            <p:ph type="body" idx="1"/>
          </p:nvPr>
        </p:nvSpPr>
        <p:spPr/>
        <p:txBody>
          <a:bodyPr/>
          <a:lstStyle/>
          <a:p>
            <a:r>
              <a:rPr lang="en-US" dirty="0"/>
              <a:t>Behavior of service under load may be important</a:t>
            </a:r>
          </a:p>
          <a:p>
            <a:pPr lvl="1"/>
            <a:r>
              <a:rPr lang="en-US" dirty="0"/>
              <a:t>Graceful degradation</a:t>
            </a:r>
          </a:p>
          <a:p>
            <a:pPr lvl="1"/>
            <a:r>
              <a:rPr lang="en-US" dirty="0" err="1"/>
              <a:t>QoS</a:t>
            </a:r>
            <a:r>
              <a:rPr lang="en-US" dirty="0"/>
              <a:t> threshold</a:t>
            </a:r>
          </a:p>
          <a:p>
            <a:r>
              <a:rPr lang="en-US" dirty="0"/>
              <a:t>When is it better to do a few things quickly than all things slowly?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09570" name="Rectangle 2"/>
          <p:cNvSpPr>
            <a:spLocks noGrp="1" noChangeArrowheads="1"/>
          </p:cNvSpPr>
          <p:nvPr>
            <p:ph type="title"/>
          </p:nvPr>
        </p:nvSpPr>
        <p:spPr/>
        <p:txBody>
          <a:bodyPr/>
          <a:lstStyle/>
          <a:p>
            <a:r>
              <a:rPr lang="en-US"/>
              <a:t>Dimensions of Policy</a:t>
            </a:r>
          </a:p>
        </p:txBody>
      </p:sp>
      <p:sp>
        <p:nvSpPr>
          <p:cNvPr id="109571" name="Rectangle 3"/>
          <p:cNvSpPr>
            <a:spLocks noGrp="1" noChangeArrowheads="1"/>
          </p:cNvSpPr>
          <p:nvPr>
            <p:ph type="body" idx="1"/>
          </p:nvPr>
        </p:nvSpPr>
        <p:spPr/>
        <p:txBody>
          <a:bodyPr/>
          <a:lstStyle/>
          <a:p>
            <a:r>
              <a:rPr lang="en-US" sz="2800"/>
              <a:t>Policy defines security objective:</a:t>
            </a:r>
          </a:p>
          <a:p>
            <a:pPr lvl="1"/>
            <a:r>
              <a:rPr lang="en-US" sz="2400"/>
              <a:t>Confidentiality:  Protect Information and Resources </a:t>
            </a:r>
            <a:r>
              <a:rPr lang="en-US" sz="2400" i="1"/>
              <a:t>I</a:t>
            </a:r>
            <a:r>
              <a:rPr lang="en-US" sz="2400"/>
              <a:t> from </a:t>
            </a:r>
            <a:r>
              <a:rPr lang="en-US" sz="2400" i="1"/>
              <a:t>X</a:t>
            </a:r>
            <a:endParaRPr lang="en-US" sz="2400"/>
          </a:p>
          <a:p>
            <a:pPr lvl="1"/>
            <a:r>
              <a:rPr lang="en-US" sz="2400"/>
              <a:t>Integrity:  …in a manner trusted by </a:t>
            </a:r>
            <a:r>
              <a:rPr lang="en-US" sz="2400" i="1"/>
              <a:t>Y</a:t>
            </a:r>
            <a:endParaRPr lang="en-US" sz="2400"/>
          </a:p>
          <a:p>
            <a:pPr lvl="1"/>
            <a:r>
              <a:rPr lang="en-US" sz="2400"/>
              <a:t>Availability:  …to be accessible to </a:t>
            </a:r>
            <a:r>
              <a:rPr lang="en-US" sz="2400" i="1"/>
              <a:t>Z</a:t>
            </a:r>
          </a:p>
          <a:p>
            <a:pPr lvl="1"/>
            <a:endParaRPr lang="en-US" sz="2400" i="1"/>
          </a:p>
          <a:p>
            <a:r>
              <a:rPr lang="en-US" sz="2800"/>
              <a:t>Mechanisms can be evaluated to determine if they help meet the objective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5714" name="Rectangle 2"/>
          <p:cNvSpPr>
            <a:spLocks noGrp="1" noChangeArrowheads="1"/>
          </p:cNvSpPr>
          <p:nvPr>
            <p:ph type="title"/>
          </p:nvPr>
        </p:nvSpPr>
        <p:spPr/>
        <p:txBody>
          <a:bodyPr/>
          <a:lstStyle/>
          <a:p>
            <a:r>
              <a:rPr lang="en-US"/>
              <a:t>Does this model match reality?</a:t>
            </a:r>
          </a:p>
        </p:txBody>
      </p:sp>
      <p:sp>
        <p:nvSpPr>
          <p:cNvPr id="115715" name="Rectangle 3"/>
          <p:cNvSpPr>
            <a:spLocks noGrp="1" noChangeArrowheads="1"/>
          </p:cNvSpPr>
          <p:nvPr>
            <p:ph type="body" idx="1"/>
          </p:nvPr>
        </p:nvSpPr>
        <p:spPr/>
        <p:txBody>
          <a:bodyPr/>
          <a:lstStyle/>
          <a:p>
            <a:r>
              <a:rPr lang="en-US"/>
              <a:t>Recall PSU AUP</a:t>
            </a:r>
          </a:p>
          <a:p>
            <a:r>
              <a:rPr lang="en-US"/>
              <a:t>What facets focus on </a:t>
            </a:r>
          </a:p>
          <a:p>
            <a:pPr lvl="1"/>
            <a:r>
              <a:rPr lang="en-US"/>
              <a:t>Confidentiality: what is I? who/what is X?</a:t>
            </a:r>
          </a:p>
          <a:p>
            <a:pPr lvl="1"/>
            <a:r>
              <a:rPr lang="en-US"/>
              <a:t>Integrity: I? X?</a:t>
            </a:r>
          </a:p>
          <a:p>
            <a:pPr lvl="1"/>
            <a:r>
              <a:rPr lang="en-US"/>
              <a:t>Availability: I? X?</a:t>
            </a:r>
          </a:p>
          <a:p>
            <a:r>
              <a:rPr lang="en-US"/>
              <a:t>What facets are outside of this model?</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2642" name="Rectangle 2"/>
          <p:cNvSpPr>
            <a:spLocks noGrp="1" noChangeArrowheads="1"/>
          </p:cNvSpPr>
          <p:nvPr>
            <p:ph type="title"/>
          </p:nvPr>
        </p:nvSpPr>
        <p:spPr/>
        <p:txBody>
          <a:bodyPr/>
          <a:lstStyle/>
          <a:p>
            <a:r>
              <a:rPr lang="en-US" b="1">
                <a:latin typeface="Verdana-Bold" charset="0"/>
              </a:rPr>
              <a:t>PSU Computer &amp; Network Acceptable Use Policy</a:t>
            </a:r>
          </a:p>
        </p:txBody>
      </p:sp>
      <p:sp>
        <p:nvSpPr>
          <p:cNvPr id="112643" name="Rectangle 3"/>
          <p:cNvSpPr>
            <a:spLocks noGrp="1" noChangeArrowheads="1"/>
          </p:cNvSpPr>
          <p:nvPr>
            <p:ph type="body" idx="1"/>
          </p:nvPr>
        </p:nvSpPr>
        <p:spPr/>
        <p:txBody>
          <a:bodyPr/>
          <a:lstStyle/>
          <a:p>
            <a:r>
              <a:rPr lang="en-US" sz="1600">
                <a:latin typeface="Verdana" charset="0"/>
              </a:rPr>
              <a:t>This acceptable use policy governs the use of computers and networks at Portland State University (PSU).  As a user of these resources, you are responsible for reading and understanding this document.  … </a:t>
            </a:r>
          </a:p>
          <a:p>
            <a:r>
              <a:rPr lang="en-US" sz="1600">
                <a:latin typeface="Verdana" charset="0"/>
              </a:rPr>
              <a:t>Portland State University encourages the use and application of information technologies to support the research, instruction, and public service mission of the institution.  PSU computers and networks can provide access to resources on and off campus, as well as the ability to communicate with other users worldwide.  Such open access is a privilege and requires that individual users act responsibly.  Users must respect the rights of other users, respect the integrity of systems and related physical resources, and observe all relevant laws, regulations, and contractual obligations.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3666" name="Rectangle 2"/>
          <p:cNvSpPr>
            <a:spLocks noGrp="1" noChangeArrowheads="1"/>
          </p:cNvSpPr>
          <p:nvPr>
            <p:ph type="title"/>
          </p:nvPr>
        </p:nvSpPr>
        <p:spPr>
          <a:xfrm>
            <a:off x="685800" y="304800"/>
            <a:ext cx="7772400" cy="1143000"/>
          </a:xfrm>
        </p:spPr>
        <p:txBody>
          <a:bodyPr/>
          <a:lstStyle/>
          <a:p>
            <a:r>
              <a:rPr lang="en-US" sz="3200" b="1" i="1">
                <a:latin typeface="Verdana-BoldItalic" charset="0"/>
              </a:rPr>
              <a:t>PSU AUP (cont)</a:t>
            </a:r>
          </a:p>
        </p:txBody>
      </p:sp>
      <p:sp>
        <p:nvSpPr>
          <p:cNvPr id="113667" name="Rectangle 3"/>
          <p:cNvSpPr>
            <a:spLocks noGrp="1" noChangeArrowheads="1"/>
          </p:cNvSpPr>
          <p:nvPr>
            <p:ph type="body" idx="1"/>
          </p:nvPr>
        </p:nvSpPr>
        <p:spPr>
          <a:xfrm>
            <a:off x="685800" y="1371600"/>
            <a:ext cx="8001000" cy="4114800"/>
          </a:xfrm>
        </p:spPr>
        <p:txBody>
          <a:bodyPr/>
          <a:lstStyle/>
          <a:p>
            <a:pPr>
              <a:lnSpc>
                <a:spcPct val="90000"/>
              </a:lnSpc>
            </a:pPr>
            <a:r>
              <a:rPr lang="en-US" sz="1600" b="1" i="1">
                <a:latin typeface="Verdana-BoldItalic" charset="0"/>
              </a:rPr>
              <a:t>Acceptable use terms and conditions:</a:t>
            </a:r>
          </a:p>
          <a:p>
            <a:pPr lvl="1">
              <a:lnSpc>
                <a:spcPct val="90000"/>
              </a:lnSpc>
            </a:pPr>
            <a:r>
              <a:rPr lang="en-US" sz="1400">
                <a:latin typeface="Verdana" charset="0"/>
              </a:rPr>
              <a:t>The primary purpose of electronic systems and communications resources is for University-related activities only.</a:t>
            </a:r>
          </a:p>
          <a:p>
            <a:pPr lvl="1">
              <a:lnSpc>
                <a:spcPct val="90000"/>
              </a:lnSpc>
            </a:pPr>
            <a:r>
              <a:rPr lang="en-US" sz="1400">
                <a:latin typeface="Verdana" charset="0"/>
              </a:rPr>
              <a:t>Users do not own accounts on University computers, but are granted the privilege of exclusive use.  Users may not share their accounts with others, and must keep account passwords confidential.</a:t>
            </a:r>
          </a:p>
          <a:p>
            <a:pPr lvl="1">
              <a:lnSpc>
                <a:spcPct val="90000"/>
              </a:lnSpc>
            </a:pPr>
            <a:r>
              <a:rPr lang="en-US" sz="1400">
                <a:latin typeface="Verdana" charset="0"/>
              </a:rPr>
              <a:t>Each account granted on a University system is the responsibility of the individual who applies for the account. Groups seeking accounts must select an individual with responsibility for accounts that represent groups.</a:t>
            </a:r>
          </a:p>
          <a:p>
            <a:pPr lvl="1">
              <a:lnSpc>
                <a:spcPct val="90000"/>
              </a:lnSpc>
            </a:pPr>
            <a:r>
              <a:rPr lang="en-US" sz="1400">
                <a:latin typeface="Verdana" charset="0"/>
              </a:rPr>
              <a:t>The University cannot guarantee that messages or files are private or secure.  The University may monitor and record usage to enforce its policies and may use information gained in this way in disciplinary and criminal proceedings.</a:t>
            </a:r>
          </a:p>
          <a:p>
            <a:pPr lvl="1">
              <a:lnSpc>
                <a:spcPct val="90000"/>
              </a:lnSpc>
            </a:pPr>
            <a:r>
              <a:rPr lang="en-US" sz="1400">
                <a:latin typeface="Verdana" charset="0"/>
              </a:rPr>
              <a:t>Users must adhere strictly to licensing agreements and copyright laws that govern all material accessed or stored using PSU computers and networks.</a:t>
            </a:r>
          </a:p>
          <a:p>
            <a:pPr lvl="1">
              <a:lnSpc>
                <a:spcPct val="90000"/>
              </a:lnSpc>
            </a:pPr>
            <a:r>
              <a:rPr lang="en-US" sz="1400">
                <a:latin typeface="Verdana" charset="0"/>
              </a:rPr>
              <a:t>When accessing remote systems from PSU systems, users are responsible for obeying the policies set forth herein as well as the policies of other organizations.</a:t>
            </a:r>
          </a:p>
          <a:p>
            <a:pPr lvl="1">
              <a:lnSpc>
                <a:spcPct val="90000"/>
              </a:lnSpc>
            </a:pPr>
            <a:r>
              <a:rPr lang="en-US" sz="1400">
                <a:latin typeface="Verdana" charset="0"/>
              </a:rPr>
              <a:t>Misuse of University computing, networking, or information resources may result in the immediate loss of computing and/or network access. Any violation of this policy or local, state, or federal laws may be referred to appropriate University offices and/or, as appropriate, law enforcement authorities.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53602" name="Rectangle 2"/>
          <p:cNvSpPr>
            <a:spLocks noGrp="1" noChangeArrowheads="1"/>
          </p:cNvSpPr>
          <p:nvPr>
            <p:ph type="title"/>
          </p:nvPr>
        </p:nvSpPr>
        <p:spPr/>
        <p:txBody>
          <a:bodyPr/>
          <a:lstStyle/>
          <a:p>
            <a:pPr>
              <a:buFont typeface="Times" charset="0"/>
              <a:buNone/>
            </a:pPr>
            <a:r>
              <a:rPr lang="en-US"/>
              <a:t>Access Control Matrix Model</a:t>
            </a:r>
          </a:p>
        </p:txBody>
      </p:sp>
      <p:sp>
        <p:nvSpPr>
          <p:cNvPr id="153603" name="Rectangle 3"/>
          <p:cNvSpPr>
            <a:spLocks noGrp="1" noChangeArrowheads="1"/>
          </p:cNvSpPr>
          <p:nvPr>
            <p:ph type="body" idx="1"/>
          </p:nvPr>
        </p:nvSpPr>
        <p:spPr>
          <a:xfrm>
            <a:off x="533400" y="1981200"/>
            <a:ext cx="8229600" cy="4114800"/>
          </a:xfrm>
        </p:spPr>
        <p:txBody>
          <a:bodyPr/>
          <a:lstStyle/>
          <a:p>
            <a:pPr>
              <a:lnSpc>
                <a:spcPct val="90000"/>
              </a:lnSpc>
              <a:buFont typeface="Times" charset="0"/>
              <a:buChar char="–"/>
            </a:pPr>
            <a:r>
              <a:rPr lang="en-US" sz="2400"/>
              <a:t>Lampson ‘71, refined by Graham and Denning (‘71, ‘72)</a:t>
            </a:r>
          </a:p>
          <a:p>
            <a:pPr>
              <a:lnSpc>
                <a:spcPct val="90000"/>
              </a:lnSpc>
              <a:buFont typeface="Times" charset="0"/>
              <a:buChar char="–"/>
            </a:pPr>
            <a:r>
              <a:rPr lang="en-US" sz="2800"/>
              <a:t>Concepts</a:t>
            </a:r>
          </a:p>
          <a:p>
            <a:pPr lvl="1">
              <a:lnSpc>
                <a:spcPct val="90000"/>
              </a:lnSpc>
            </a:pPr>
            <a:r>
              <a:rPr lang="en-US" sz="2400" b="1"/>
              <a:t>Objects</a:t>
            </a:r>
            <a:r>
              <a:rPr lang="en-US" sz="2400"/>
              <a:t>, the protected entities, O</a:t>
            </a:r>
          </a:p>
          <a:p>
            <a:pPr lvl="1">
              <a:lnSpc>
                <a:spcPct val="90000"/>
              </a:lnSpc>
            </a:pPr>
            <a:r>
              <a:rPr lang="en-US" sz="2400" b="1"/>
              <a:t>Subjects</a:t>
            </a:r>
            <a:r>
              <a:rPr lang="en-US" sz="2400"/>
              <a:t>, the active entities acting on the objects, S</a:t>
            </a:r>
          </a:p>
          <a:p>
            <a:pPr lvl="1">
              <a:lnSpc>
                <a:spcPct val="90000"/>
              </a:lnSpc>
            </a:pPr>
            <a:r>
              <a:rPr lang="en-US" sz="2400" b="1"/>
              <a:t>Rights</a:t>
            </a:r>
            <a:r>
              <a:rPr lang="en-US" sz="2400"/>
              <a:t>, the controlled operations subjects can perform on objects, R</a:t>
            </a:r>
          </a:p>
          <a:p>
            <a:pPr lvl="1">
              <a:lnSpc>
                <a:spcPct val="90000"/>
              </a:lnSpc>
            </a:pPr>
            <a:endParaRPr lang="en-US" sz="2400"/>
          </a:p>
          <a:p>
            <a:pPr lvl="1">
              <a:lnSpc>
                <a:spcPct val="90000"/>
              </a:lnSpc>
            </a:pPr>
            <a:r>
              <a:rPr lang="en-US" sz="2400" b="1"/>
              <a:t>Access Control Matrix</a:t>
            </a:r>
            <a:r>
              <a:rPr lang="en-US" sz="2400"/>
              <a:t>,  A, maps Objects and Subjects to sets of Rights</a:t>
            </a:r>
          </a:p>
          <a:p>
            <a:pPr lvl="1">
              <a:lnSpc>
                <a:spcPct val="90000"/>
              </a:lnSpc>
            </a:pPr>
            <a:r>
              <a:rPr lang="en-US" sz="2400"/>
              <a:t>State:  (S, O, 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4690" name="Rectangle 2"/>
          <p:cNvSpPr>
            <a:spLocks noGrp="1" noChangeArrowheads="1"/>
          </p:cNvSpPr>
          <p:nvPr>
            <p:ph type="title"/>
          </p:nvPr>
        </p:nvSpPr>
        <p:spPr>
          <a:xfrm>
            <a:off x="685800" y="228600"/>
            <a:ext cx="7772400" cy="1143000"/>
          </a:xfrm>
        </p:spPr>
        <p:txBody>
          <a:bodyPr/>
          <a:lstStyle/>
          <a:p>
            <a:r>
              <a:rPr lang="en-US" sz="3200">
                <a:latin typeface="Verdana" charset="0"/>
              </a:rPr>
              <a:t>PSU AUP (cont)</a:t>
            </a:r>
          </a:p>
        </p:txBody>
      </p:sp>
      <p:sp>
        <p:nvSpPr>
          <p:cNvPr id="114691" name="Rectangle 3"/>
          <p:cNvSpPr>
            <a:spLocks noGrp="1" noChangeArrowheads="1"/>
          </p:cNvSpPr>
          <p:nvPr>
            <p:ph type="body" idx="1"/>
          </p:nvPr>
        </p:nvSpPr>
        <p:spPr>
          <a:xfrm>
            <a:off x="685800" y="1371600"/>
            <a:ext cx="8077200" cy="4114800"/>
          </a:xfrm>
        </p:spPr>
        <p:txBody>
          <a:bodyPr/>
          <a:lstStyle/>
          <a:p>
            <a:pPr>
              <a:lnSpc>
                <a:spcPct val="90000"/>
              </a:lnSpc>
            </a:pPr>
            <a:r>
              <a:rPr lang="en-US" sz="1600" b="1" i="1">
                <a:latin typeface="Verdana-BoldItalic" charset="0"/>
              </a:rPr>
              <a:t>Conduct which violates this policy includes, but is not limited to the following:</a:t>
            </a:r>
            <a:endParaRPr lang="en-US" sz="1600">
              <a:latin typeface="Verdana" charset="0"/>
            </a:endParaRPr>
          </a:p>
          <a:p>
            <a:pPr lvl="1">
              <a:lnSpc>
                <a:spcPct val="90000"/>
              </a:lnSpc>
            </a:pPr>
            <a:r>
              <a:rPr lang="en-US" sz="1400">
                <a:latin typeface="Verdana" charset="0"/>
              </a:rPr>
              <a:t>Unauthorized attempts to view and/or use another person’s accounts, computer files, programs, or data.</a:t>
            </a:r>
          </a:p>
          <a:p>
            <a:pPr lvl="1">
              <a:lnSpc>
                <a:spcPct val="90000"/>
              </a:lnSpc>
            </a:pPr>
            <a:r>
              <a:rPr lang="en-US" sz="1400">
                <a:latin typeface="Verdana" charset="0"/>
              </a:rPr>
              <a:t>Using PSU computers, accounts, and/or networks to gain unauthorized access to University systems or other systems.</a:t>
            </a:r>
          </a:p>
          <a:p>
            <a:pPr lvl="1">
              <a:lnSpc>
                <a:spcPct val="90000"/>
              </a:lnSpc>
            </a:pPr>
            <a:r>
              <a:rPr lang="en-US" sz="1400">
                <a:latin typeface="Verdana" charset="0"/>
              </a:rPr>
              <a:t>Using PSU computers, accounts, and/or networks for: threat of imminent physical harm, sexual or other harassment, stalking, forgery, fraud, generally offensive conduct, or any criminal activity.</a:t>
            </a:r>
          </a:p>
          <a:p>
            <a:pPr lvl="1">
              <a:lnSpc>
                <a:spcPct val="90000"/>
              </a:lnSpc>
            </a:pPr>
            <a:r>
              <a:rPr lang="en-US" sz="1400">
                <a:latin typeface="Verdana" charset="0"/>
              </a:rPr>
              <a:t>Attempting to degrade performance of University computers and/or networks.</a:t>
            </a:r>
          </a:p>
          <a:p>
            <a:pPr lvl="1">
              <a:lnSpc>
                <a:spcPct val="90000"/>
              </a:lnSpc>
            </a:pPr>
            <a:r>
              <a:rPr lang="en-US" sz="1400">
                <a:latin typeface="Verdana" charset="0"/>
              </a:rPr>
              <a:t>Attempting to deprive other users of University technology resources or access to systems/networks.</a:t>
            </a:r>
          </a:p>
          <a:p>
            <a:pPr lvl="1">
              <a:lnSpc>
                <a:spcPct val="90000"/>
              </a:lnSpc>
            </a:pPr>
            <a:r>
              <a:rPr lang="en-US" sz="1400">
                <a:latin typeface="Verdana" charset="0"/>
              </a:rPr>
              <a:t>Using University resources for commercial activity such as creating products or services for sale.</a:t>
            </a:r>
          </a:p>
          <a:p>
            <a:pPr lvl="1">
              <a:lnSpc>
                <a:spcPct val="90000"/>
              </a:lnSpc>
            </a:pPr>
            <a:r>
              <a:rPr lang="en-US" sz="1400">
                <a:latin typeface="Verdana" charset="0"/>
              </a:rPr>
              <a:t>Copying, storing, sharing, installing or distributing software, movies, music, and other materials currently protected by copyright, except as permitted by licensing agreements or fair use laws. </a:t>
            </a:r>
          </a:p>
          <a:p>
            <a:pPr lvl="1">
              <a:lnSpc>
                <a:spcPct val="90000"/>
              </a:lnSpc>
            </a:pPr>
            <a:r>
              <a:rPr lang="en-US" sz="1400">
                <a:latin typeface="Verdana" charset="0"/>
              </a:rPr>
              <a:t>Unauthorized mass e-mailings to newsgroups, mailing lists, or individuals, i.e. “spamming” or propagating electronic chain letters.</a:t>
            </a:r>
          </a:p>
          <a:p>
            <a:pPr lvl="1">
              <a:lnSpc>
                <a:spcPct val="90000"/>
              </a:lnSpc>
            </a:pPr>
            <a:r>
              <a:rPr lang="en-US" sz="1400">
                <a:latin typeface="Verdana" charset="0"/>
              </a:rPr>
              <a:t>Unauthorized “broadcasting” of unsolicited mail, material, or information using University computers/networks.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9810" name="Rectangle 2"/>
          <p:cNvSpPr>
            <a:spLocks noGrp="1" noChangeArrowheads="1"/>
          </p:cNvSpPr>
          <p:nvPr>
            <p:ph type="title"/>
          </p:nvPr>
        </p:nvSpPr>
        <p:spPr/>
        <p:txBody>
          <a:bodyPr/>
          <a:lstStyle/>
          <a:p>
            <a:r>
              <a:rPr lang="en-US"/>
              <a:t>Policies and the world</a:t>
            </a:r>
          </a:p>
        </p:txBody>
      </p:sp>
      <p:sp>
        <p:nvSpPr>
          <p:cNvPr id="119811" name="Rectangle 3"/>
          <p:cNvSpPr>
            <a:spLocks noGrp="1" noChangeArrowheads="1"/>
          </p:cNvSpPr>
          <p:nvPr>
            <p:ph type="body" idx="1"/>
          </p:nvPr>
        </p:nvSpPr>
        <p:spPr/>
        <p:txBody>
          <a:bodyPr/>
          <a:lstStyle/>
          <a:p>
            <a:r>
              <a:rPr lang="en-US"/>
              <a:t>What about </a:t>
            </a:r>
          </a:p>
          <a:p>
            <a:pPr lvl="1"/>
            <a:r>
              <a:rPr lang="en-US"/>
              <a:t>Obey the law</a:t>
            </a:r>
          </a:p>
          <a:p>
            <a:pPr lvl="1"/>
            <a:r>
              <a:rPr lang="en-US"/>
              <a:t>Organizational consequences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17764" name="Rectangle 4"/>
          <p:cNvSpPr>
            <a:spLocks noGrp="1" noChangeArrowheads="1"/>
          </p:cNvSpPr>
          <p:nvPr>
            <p:ph type="title"/>
          </p:nvPr>
        </p:nvSpPr>
        <p:spPr/>
        <p:txBody>
          <a:bodyPr/>
          <a:lstStyle/>
          <a:p>
            <a:r>
              <a:rPr lang="en-US"/>
              <a:t>Policy model vs reality</a:t>
            </a:r>
          </a:p>
        </p:txBody>
      </p:sp>
      <p:sp>
        <p:nvSpPr>
          <p:cNvPr id="117765" name="Rectangle 5"/>
          <p:cNvSpPr>
            <a:spLocks noGrp="1" noChangeArrowheads="1"/>
          </p:cNvSpPr>
          <p:nvPr>
            <p:ph type="body" idx="1"/>
          </p:nvPr>
        </p:nvSpPr>
        <p:spPr/>
        <p:txBody>
          <a:bodyPr/>
          <a:lstStyle/>
          <a:p>
            <a:r>
              <a:rPr lang="en-US"/>
              <a:t>Consider password policies (e.g. Sans model policy </a:t>
            </a:r>
            <a:r>
              <a:rPr lang="en-US" sz="2400">
                <a:hlinkClick r:id="rId3"/>
              </a:rPr>
              <a:t>http://www.sans.org/resources/policies/</a:t>
            </a:r>
            <a:r>
              <a:rPr lang="en-US"/>
              <a:t>)</a:t>
            </a:r>
          </a:p>
          <a:p>
            <a:r>
              <a:rPr lang="en-US"/>
              <a:t>What dimension of security do password polices primarily address?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21858" name="Rectangle 2"/>
          <p:cNvSpPr>
            <a:spLocks noGrp="1" noChangeArrowheads="1"/>
          </p:cNvSpPr>
          <p:nvPr>
            <p:ph type="title"/>
          </p:nvPr>
        </p:nvSpPr>
        <p:spPr/>
        <p:txBody>
          <a:bodyPr/>
          <a:lstStyle/>
          <a:p>
            <a:r>
              <a:rPr lang="en-US"/>
              <a:t>Policy informed by experience</a:t>
            </a:r>
          </a:p>
        </p:txBody>
      </p:sp>
      <p:sp>
        <p:nvSpPr>
          <p:cNvPr id="121859" name="Rectangle 3"/>
          <p:cNvSpPr>
            <a:spLocks noGrp="1" noChangeArrowheads="1"/>
          </p:cNvSpPr>
          <p:nvPr>
            <p:ph type="body" idx="1"/>
          </p:nvPr>
        </p:nvSpPr>
        <p:spPr/>
        <p:txBody>
          <a:bodyPr/>
          <a:lstStyle/>
          <a:p>
            <a:r>
              <a:rPr lang="en-US"/>
              <a:t>Most organizations have a policy that has evolved</a:t>
            </a:r>
          </a:p>
          <a:p>
            <a:r>
              <a:rPr lang="en-US"/>
              <a:t>Reflects understanding of threat environment (or at least threat history)</a:t>
            </a:r>
          </a:p>
          <a:p>
            <a:r>
              <a:rPr lang="en-US"/>
              <a:t>Can reveal critical assumptions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23906" name="Rectangle 2"/>
          <p:cNvSpPr>
            <a:spLocks noGrp="1" noChangeArrowheads="1"/>
          </p:cNvSpPr>
          <p:nvPr>
            <p:ph type="title"/>
          </p:nvPr>
        </p:nvSpPr>
        <p:spPr/>
        <p:txBody>
          <a:bodyPr/>
          <a:lstStyle/>
          <a:p>
            <a:r>
              <a:rPr lang="en-US"/>
              <a:t>Policy vs. Mechanism</a:t>
            </a:r>
          </a:p>
        </p:txBody>
      </p:sp>
      <p:sp>
        <p:nvSpPr>
          <p:cNvPr id="123907" name="Rectangle 3"/>
          <p:cNvSpPr>
            <a:spLocks noGrp="1" noChangeArrowheads="1"/>
          </p:cNvSpPr>
          <p:nvPr>
            <p:ph type="body" idx="1"/>
          </p:nvPr>
        </p:nvSpPr>
        <p:spPr/>
        <p:txBody>
          <a:bodyPr/>
          <a:lstStyle/>
          <a:p>
            <a:r>
              <a:rPr lang="en-US" sz="2800"/>
              <a:t>Policy says what is allowed and what isn’t</a:t>
            </a:r>
          </a:p>
          <a:p>
            <a:r>
              <a:rPr lang="en-US" sz="2800"/>
              <a:t>Mechanism is an entity or procedure that enforces some part of the policy</a:t>
            </a:r>
          </a:p>
          <a:p>
            <a:r>
              <a:rPr lang="en-US" sz="2800"/>
              <a:t>Discuss</a:t>
            </a:r>
          </a:p>
          <a:p>
            <a:pPr lvl="1"/>
            <a:r>
              <a:rPr lang="en-US" sz="2400"/>
              <a:t>List some mechanisms</a:t>
            </a:r>
          </a:p>
          <a:p>
            <a:pPr lvl="1"/>
            <a:r>
              <a:rPr lang="en-US" sz="2400"/>
              <a:t>Facets of policy for which mechanisms are appropriate</a:t>
            </a:r>
          </a:p>
          <a:p>
            <a:pPr lvl="1"/>
            <a:r>
              <a:rPr lang="en-US" sz="2400"/>
              <a:t>Facets of policy for which mechanisms are unlikely to be appropriate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25954" name="Rectangle 2"/>
          <p:cNvSpPr>
            <a:spLocks noGrp="1" noChangeArrowheads="1"/>
          </p:cNvSpPr>
          <p:nvPr>
            <p:ph type="title"/>
          </p:nvPr>
        </p:nvSpPr>
        <p:spPr/>
        <p:txBody>
          <a:bodyPr/>
          <a:lstStyle/>
          <a:p>
            <a:r>
              <a:rPr lang="en-US"/>
              <a:t>Security Model</a:t>
            </a:r>
          </a:p>
        </p:txBody>
      </p:sp>
      <p:sp>
        <p:nvSpPr>
          <p:cNvPr id="125955" name="Rectangle 3"/>
          <p:cNvSpPr>
            <a:spLocks noGrp="1" noChangeArrowheads="1"/>
          </p:cNvSpPr>
          <p:nvPr>
            <p:ph type="body" idx="1"/>
          </p:nvPr>
        </p:nvSpPr>
        <p:spPr/>
        <p:txBody>
          <a:bodyPr/>
          <a:lstStyle/>
          <a:p>
            <a:pPr>
              <a:lnSpc>
                <a:spcPct val="90000"/>
              </a:lnSpc>
            </a:pPr>
            <a:r>
              <a:rPr lang="en-US"/>
              <a:t>A security model is a model that represents a particular policy or set of policies</a:t>
            </a:r>
          </a:p>
          <a:p>
            <a:pPr>
              <a:lnSpc>
                <a:spcPct val="90000"/>
              </a:lnSpc>
            </a:pPr>
            <a:r>
              <a:rPr lang="en-US"/>
              <a:t>Abstracts from the policy</a:t>
            </a:r>
          </a:p>
          <a:p>
            <a:pPr lvl="1">
              <a:lnSpc>
                <a:spcPct val="90000"/>
              </a:lnSpc>
            </a:pPr>
            <a:r>
              <a:rPr lang="en-US"/>
              <a:t>We will see various security models:</a:t>
            </a:r>
          </a:p>
          <a:p>
            <a:pPr lvl="1">
              <a:lnSpc>
                <a:spcPct val="90000"/>
              </a:lnSpc>
            </a:pPr>
            <a:r>
              <a:rPr lang="en-US"/>
              <a:t>Bell LaPadula for Confidentiality</a:t>
            </a:r>
          </a:p>
          <a:p>
            <a:pPr lvl="1">
              <a:lnSpc>
                <a:spcPct val="90000"/>
              </a:lnSpc>
            </a:pPr>
            <a:r>
              <a:rPr lang="en-US"/>
              <a:t>Clark-Willson Integrity</a:t>
            </a:r>
          </a:p>
          <a:p>
            <a:pPr lvl="1">
              <a:lnSpc>
                <a:spcPct val="90000"/>
              </a:lnSpc>
            </a:pPr>
            <a:r>
              <a:rPr lang="en-US"/>
              <a:t>Chinese Wall Model</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28002" name="Rectangle 2"/>
          <p:cNvSpPr>
            <a:spLocks noGrp="1" noChangeArrowheads="1"/>
          </p:cNvSpPr>
          <p:nvPr>
            <p:ph type="title"/>
          </p:nvPr>
        </p:nvSpPr>
        <p:spPr/>
        <p:txBody>
          <a:bodyPr/>
          <a:lstStyle/>
          <a:p>
            <a:r>
              <a:rPr lang="en-US"/>
              <a:t>Families of Policies</a:t>
            </a:r>
          </a:p>
        </p:txBody>
      </p:sp>
      <p:sp>
        <p:nvSpPr>
          <p:cNvPr id="128003" name="Rectangle 3"/>
          <p:cNvSpPr>
            <a:spLocks noGrp="1" noChangeArrowheads="1"/>
          </p:cNvSpPr>
          <p:nvPr>
            <p:ph type="body" idx="1"/>
          </p:nvPr>
        </p:nvSpPr>
        <p:spPr/>
        <p:txBody>
          <a:bodyPr/>
          <a:lstStyle/>
          <a:p>
            <a:r>
              <a:rPr lang="en-US" sz="2800"/>
              <a:t>Military Security Policy (Governmental)</a:t>
            </a:r>
          </a:p>
          <a:p>
            <a:pPr lvl="1"/>
            <a:r>
              <a:rPr lang="en-US" sz="2400"/>
              <a:t>Primary goal:  confidentiality</a:t>
            </a:r>
          </a:p>
          <a:p>
            <a:r>
              <a:rPr lang="en-US" sz="2800"/>
              <a:t>Commercial Security Policy</a:t>
            </a:r>
          </a:p>
          <a:p>
            <a:pPr lvl="1"/>
            <a:r>
              <a:rPr lang="en-US" sz="2400"/>
              <a:t>Primary goal:  integrity</a:t>
            </a:r>
          </a:p>
          <a:p>
            <a:pPr lvl="1"/>
            <a:r>
              <a:rPr lang="en-US" sz="2400"/>
              <a:t>Common mechanism:  transactions; transaction-oriented integrity security policies</a:t>
            </a:r>
          </a:p>
          <a:p>
            <a:pPr lvl="1"/>
            <a:r>
              <a:rPr lang="en-US" sz="2400"/>
              <a:t>When you buy a book from Amazon you want to get exactly what you ordered and pay for it exactly once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30050" name="Rectangle 2"/>
          <p:cNvSpPr>
            <a:spLocks noGrp="1" noChangeArrowheads="1"/>
          </p:cNvSpPr>
          <p:nvPr>
            <p:ph type="title"/>
          </p:nvPr>
        </p:nvSpPr>
        <p:spPr/>
        <p:txBody>
          <a:bodyPr/>
          <a:lstStyle/>
          <a:p>
            <a:r>
              <a:rPr lang="en-US"/>
              <a:t>Assumptions and Trust</a:t>
            </a:r>
          </a:p>
        </p:txBody>
      </p:sp>
      <p:sp>
        <p:nvSpPr>
          <p:cNvPr id="130051" name="Rectangle 3"/>
          <p:cNvSpPr>
            <a:spLocks noGrp="1" noChangeArrowheads="1"/>
          </p:cNvSpPr>
          <p:nvPr>
            <p:ph type="body" idx="1"/>
          </p:nvPr>
        </p:nvSpPr>
        <p:spPr/>
        <p:txBody>
          <a:bodyPr/>
          <a:lstStyle/>
          <a:p>
            <a:r>
              <a:rPr lang="en-US" sz="2800"/>
              <a:t>All policies have assumptions</a:t>
            </a:r>
          </a:p>
          <a:p>
            <a:r>
              <a:rPr lang="en-US" sz="2800"/>
              <a:t>Typically something is trusted:</a:t>
            </a:r>
          </a:p>
          <a:p>
            <a:pPr lvl="1"/>
            <a:r>
              <a:rPr lang="en-US" sz="2400"/>
              <a:t>Hardware will faithfully execute the program</a:t>
            </a:r>
          </a:p>
          <a:p>
            <a:pPr lvl="1"/>
            <a:r>
              <a:rPr lang="en-US" sz="2400"/>
              <a:t>Patch is uncorrupted from vendor</a:t>
            </a:r>
          </a:p>
          <a:p>
            <a:pPr lvl="1"/>
            <a:r>
              <a:rPr lang="en-US" sz="2400"/>
              <a:t>Vendor tested patch appropriately</a:t>
            </a:r>
          </a:p>
          <a:p>
            <a:pPr lvl="1"/>
            <a:r>
              <a:rPr lang="en-US" sz="2400"/>
              <a:t>Vendor’s environment similar to system being patched</a:t>
            </a:r>
          </a:p>
          <a:p>
            <a:pPr lvl="1"/>
            <a:r>
              <a:rPr lang="en-US" sz="2400"/>
              <a:t>Patch is installed correctly</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32098" name="Rectangle 2"/>
          <p:cNvSpPr>
            <a:spLocks noGrp="1" noChangeArrowheads="1"/>
          </p:cNvSpPr>
          <p:nvPr>
            <p:ph type="title"/>
          </p:nvPr>
        </p:nvSpPr>
        <p:spPr/>
        <p:txBody>
          <a:bodyPr/>
          <a:lstStyle/>
          <a:p>
            <a:r>
              <a:rPr lang="en-US"/>
              <a:t>Trust</a:t>
            </a:r>
          </a:p>
        </p:txBody>
      </p:sp>
      <p:sp>
        <p:nvSpPr>
          <p:cNvPr id="132099" name="Rectangle 3"/>
          <p:cNvSpPr>
            <a:spLocks noGrp="1" noChangeArrowheads="1"/>
          </p:cNvSpPr>
          <p:nvPr>
            <p:ph type="body" idx="1"/>
          </p:nvPr>
        </p:nvSpPr>
        <p:spPr/>
        <p:txBody>
          <a:bodyPr/>
          <a:lstStyle/>
          <a:p>
            <a:r>
              <a:rPr lang="en-US"/>
              <a:t>What are some assumptions of</a:t>
            </a:r>
          </a:p>
          <a:p>
            <a:pPr lvl="1"/>
            <a:r>
              <a:rPr lang="en-US"/>
              <a:t> the PSU AUP?  </a:t>
            </a:r>
          </a:p>
          <a:p>
            <a:pPr lvl="1"/>
            <a:r>
              <a:rPr lang="en-US"/>
              <a:t>The sans password policy?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34146" name="Rectangle 2"/>
          <p:cNvSpPr>
            <a:spLocks noGrp="1" noChangeArrowheads="1"/>
          </p:cNvSpPr>
          <p:nvPr>
            <p:ph type="title"/>
          </p:nvPr>
        </p:nvSpPr>
        <p:spPr/>
        <p:txBody>
          <a:bodyPr/>
          <a:lstStyle/>
          <a:p>
            <a:r>
              <a:rPr lang="en-US"/>
              <a:t>Access Control Policies</a:t>
            </a:r>
          </a:p>
        </p:txBody>
      </p:sp>
      <p:sp>
        <p:nvSpPr>
          <p:cNvPr id="134147" name="Rectangle 3"/>
          <p:cNvSpPr>
            <a:spLocks noGrp="1" noChangeArrowheads="1"/>
          </p:cNvSpPr>
          <p:nvPr>
            <p:ph type="body" idx="1"/>
          </p:nvPr>
        </p:nvSpPr>
        <p:spPr/>
        <p:txBody>
          <a:bodyPr/>
          <a:lstStyle/>
          <a:p>
            <a:pPr>
              <a:lnSpc>
                <a:spcPct val="90000"/>
              </a:lnSpc>
            </a:pPr>
            <a:r>
              <a:rPr lang="en-US" sz="2800"/>
              <a:t>Discretionary Access Control (DAC)</a:t>
            </a:r>
          </a:p>
          <a:p>
            <a:pPr lvl="1">
              <a:lnSpc>
                <a:spcPct val="90000"/>
              </a:lnSpc>
            </a:pPr>
            <a:r>
              <a:rPr lang="en-US" sz="2400"/>
              <a:t>An individual user can set allow or deny access to an object</a:t>
            </a:r>
          </a:p>
          <a:p>
            <a:pPr>
              <a:lnSpc>
                <a:spcPct val="90000"/>
              </a:lnSpc>
            </a:pPr>
            <a:r>
              <a:rPr lang="en-US" sz="2800"/>
              <a:t>Mandatory Access Control (MAC)</a:t>
            </a:r>
          </a:p>
          <a:p>
            <a:pPr lvl="1">
              <a:lnSpc>
                <a:spcPct val="90000"/>
              </a:lnSpc>
            </a:pPr>
            <a:r>
              <a:rPr lang="en-US" sz="2400"/>
              <a:t>System mechanism controls access</a:t>
            </a:r>
          </a:p>
          <a:p>
            <a:pPr lvl="1">
              <a:lnSpc>
                <a:spcPct val="90000"/>
              </a:lnSpc>
            </a:pPr>
            <a:r>
              <a:rPr lang="en-US" sz="2400"/>
              <a:t>User cannot alter that access</a:t>
            </a:r>
          </a:p>
          <a:p>
            <a:pPr>
              <a:lnSpc>
                <a:spcPct val="90000"/>
              </a:lnSpc>
            </a:pPr>
            <a:r>
              <a:rPr lang="en-US" sz="2800"/>
              <a:t>Originator Controlled Access Control (ORCON)</a:t>
            </a:r>
          </a:p>
          <a:p>
            <a:pPr lvl="1">
              <a:lnSpc>
                <a:spcPct val="90000"/>
              </a:lnSpc>
            </a:pPr>
            <a:r>
              <a:rPr lang="en-US" sz="2400"/>
              <a:t>Access control set by creator of information</a:t>
            </a:r>
          </a:p>
          <a:p>
            <a:pPr lvl="1">
              <a:lnSpc>
                <a:spcPct val="90000"/>
              </a:lnSpc>
            </a:pPr>
            <a:r>
              <a:rPr lang="en-US" sz="2400"/>
              <a:t>Owner (if different) can’t alter AC</a:t>
            </a:r>
          </a:p>
          <a:p>
            <a:pPr lvl="2">
              <a:lnSpc>
                <a:spcPct val="90000"/>
              </a:lnSpc>
            </a:pPr>
            <a:r>
              <a:rPr lang="en-US" sz="2000"/>
              <a:t>Like copyright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57698" name="Rectangle 2"/>
          <p:cNvSpPr>
            <a:spLocks noGrp="1" noChangeArrowheads="1"/>
          </p:cNvSpPr>
          <p:nvPr>
            <p:ph type="title"/>
          </p:nvPr>
        </p:nvSpPr>
        <p:spPr/>
        <p:txBody>
          <a:bodyPr/>
          <a:lstStyle/>
          <a:p>
            <a:pPr>
              <a:lnSpc>
                <a:spcPct val="90000"/>
              </a:lnSpc>
              <a:buFont typeface="Times" charset="0"/>
              <a:buNone/>
            </a:pPr>
            <a:r>
              <a:rPr lang="en-US" sz="4000"/>
              <a:t>Voting: Subjects, Objects, Rights</a:t>
            </a:r>
          </a:p>
        </p:txBody>
      </p:sp>
      <p:sp>
        <p:nvSpPr>
          <p:cNvPr id="157699" name="Rectangle 3"/>
          <p:cNvSpPr>
            <a:spLocks noGrp="1" noChangeArrowheads="1"/>
          </p:cNvSpPr>
          <p:nvPr>
            <p:ph type="body" idx="1"/>
          </p:nvPr>
        </p:nvSpPr>
        <p:spPr>
          <a:xfrm>
            <a:off x="685800" y="1981200"/>
            <a:ext cx="8077200" cy="4114800"/>
          </a:xfrm>
        </p:spPr>
        <p:txBody>
          <a:bodyPr/>
          <a:lstStyle/>
          <a:p>
            <a:pPr>
              <a:lnSpc>
                <a:spcPct val="90000"/>
              </a:lnSpc>
            </a:pPr>
            <a:r>
              <a:rPr lang="en-US" sz="2800"/>
              <a:t>Subjects: (Roles)</a:t>
            </a:r>
          </a:p>
          <a:p>
            <a:pPr lvl="1">
              <a:lnSpc>
                <a:spcPct val="90000"/>
              </a:lnSpc>
            </a:pPr>
            <a:r>
              <a:rPr lang="en-US" sz="2400"/>
              <a:t>Voter, Poll worker, …</a:t>
            </a:r>
          </a:p>
          <a:p>
            <a:pPr>
              <a:lnSpc>
                <a:spcPct val="90000"/>
              </a:lnSpc>
            </a:pPr>
            <a:r>
              <a:rPr lang="en-US" sz="2800"/>
              <a:t>Rights: (Actions)</a:t>
            </a:r>
          </a:p>
          <a:p>
            <a:pPr lvl="1">
              <a:lnSpc>
                <a:spcPct val="90000"/>
              </a:lnSpc>
            </a:pPr>
            <a:r>
              <a:rPr lang="en-US" sz="2400"/>
              <a:t>Vote, define ballot, start and stop election, …</a:t>
            </a:r>
          </a:p>
          <a:p>
            <a:pPr>
              <a:lnSpc>
                <a:spcPct val="90000"/>
              </a:lnSpc>
            </a:pPr>
            <a:r>
              <a:rPr lang="en-US" sz="2800"/>
              <a:t>Objects:  (Logical and physical entities)</a:t>
            </a:r>
          </a:p>
          <a:p>
            <a:pPr lvl="1">
              <a:lnSpc>
                <a:spcPct val="90000"/>
              </a:lnSpc>
            </a:pPr>
            <a:r>
              <a:rPr lang="en-US" sz="2400"/>
              <a:t>Ballot, stored tally, final tally, voting machine, removable flash, on-board flash, …</a:t>
            </a:r>
            <a:br>
              <a:rPr lang="en-US" sz="2400"/>
            </a:br>
            <a:endParaRPr lang="en-US" sz="2400"/>
          </a:p>
          <a:p>
            <a:pPr>
              <a:lnSpc>
                <a:spcPct val="90000"/>
              </a:lnSpc>
            </a:pPr>
            <a:r>
              <a:rPr lang="en-US" sz="2800"/>
              <a:t>Question:  Is every voter a subject?  Or is the role of voter a subject?  One-person-one-vote?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49506" name="Rectangle 2"/>
          <p:cNvSpPr>
            <a:spLocks noGrp="1" noChangeArrowheads="1"/>
          </p:cNvSpPr>
          <p:nvPr>
            <p:ph type="title"/>
          </p:nvPr>
        </p:nvSpPr>
        <p:spPr/>
        <p:txBody>
          <a:bodyPr/>
          <a:lstStyle/>
          <a:p>
            <a:r>
              <a:rPr lang="en-US"/>
              <a:t>Conclusions</a:t>
            </a:r>
          </a:p>
        </p:txBody>
      </p:sp>
      <p:sp>
        <p:nvSpPr>
          <p:cNvPr id="149507" name="Rectangle 3"/>
          <p:cNvSpPr>
            <a:spLocks noGrp="1" noChangeArrowheads="1"/>
          </p:cNvSpPr>
          <p:nvPr>
            <p:ph type="body" idx="1"/>
          </p:nvPr>
        </p:nvSpPr>
        <p:spPr/>
        <p:txBody>
          <a:bodyPr/>
          <a:lstStyle/>
          <a:p>
            <a:pPr>
              <a:lnSpc>
                <a:spcPct val="90000"/>
              </a:lnSpc>
            </a:pPr>
            <a:r>
              <a:rPr lang="en-US" sz="2800"/>
              <a:t>Policy declares security goal</a:t>
            </a:r>
          </a:p>
          <a:p>
            <a:pPr>
              <a:lnSpc>
                <a:spcPct val="90000"/>
              </a:lnSpc>
            </a:pPr>
            <a:r>
              <a:rPr lang="en-US" sz="2800"/>
              <a:t>Policy can be understood in terms of security components:</a:t>
            </a:r>
          </a:p>
          <a:p>
            <a:pPr lvl="1">
              <a:lnSpc>
                <a:spcPct val="90000"/>
              </a:lnSpc>
            </a:pPr>
            <a:r>
              <a:rPr lang="en-US" sz="2400"/>
              <a:t>Confidentiality</a:t>
            </a:r>
          </a:p>
          <a:p>
            <a:pPr lvl="1">
              <a:lnSpc>
                <a:spcPct val="90000"/>
              </a:lnSpc>
            </a:pPr>
            <a:r>
              <a:rPr lang="en-US" sz="2400"/>
              <a:t>Integrity</a:t>
            </a:r>
          </a:p>
          <a:p>
            <a:pPr lvl="1">
              <a:lnSpc>
                <a:spcPct val="90000"/>
              </a:lnSpc>
            </a:pPr>
            <a:r>
              <a:rPr lang="en-US" sz="2400"/>
              <a:t>Availability</a:t>
            </a:r>
          </a:p>
          <a:p>
            <a:pPr>
              <a:lnSpc>
                <a:spcPct val="90000"/>
              </a:lnSpc>
            </a:pPr>
            <a:r>
              <a:rPr lang="en-US" sz="2800"/>
              <a:t>Policy is based on assumptions about the environment</a:t>
            </a:r>
          </a:p>
          <a:p>
            <a:pPr>
              <a:lnSpc>
                <a:spcPct val="90000"/>
              </a:lnSpc>
            </a:pPr>
            <a:r>
              <a:rPr lang="en-US" sz="2800"/>
              <a:t>It is critical to understand what entitie the policy “trusts”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63910F-F18B-3D46-AE8E-287768C0262A}" type="datetime8">
              <a:rPr lang="en-US"/>
              <a:pPr/>
              <a:t>10/5/09 13:16</a:t>
            </a:fld>
            <a:endParaRPr lang="en-US"/>
          </a:p>
        </p:txBody>
      </p:sp>
      <p:sp>
        <p:nvSpPr>
          <p:cNvPr id="151554" name="Rectangle 2"/>
          <p:cNvSpPr>
            <a:spLocks noGrp="1" noChangeArrowheads="1"/>
          </p:cNvSpPr>
          <p:nvPr>
            <p:ph type="title"/>
          </p:nvPr>
        </p:nvSpPr>
        <p:spPr/>
        <p:txBody>
          <a:bodyPr/>
          <a:lstStyle/>
          <a:p>
            <a:r>
              <a:rPr lang="en-US"/>
              <a:t>Looking Forward</a:t>
            </a:r>
          </a:p>
        </p:txBody>
      </p:sp>
      <p:sp>
        <p:nvSpPr>
          <p:cNvPr id="151555" name="Rectangle 3"/>
          <p:cNvSpPr>
            <a:spLocks noGrp="1" noChangeArrowheads="1"/>
          </p:cNvSpPr>
          <p:nvPr>
            <p:ph type="body" idx="1"/>
          </p:nvPr>
        </p:nvSpPr>
        <p:spPr/>
        <p:txBody>
          <a:bodyPr/>
          <a:lstStyle/>
          <a:p>
            <a:pPr>
              <a:lnSpc>
                <a:spcPct val="90000"/>
              </a:lnSpc>
            </a:pPr>
            <a:r>
              <a:rPr lang="en-US" sz="2800" dirty="0"/>
              <a:t>Bell-</a:t>
            </a:r>
            <a:r>
              <a:rPr lang="en-US" sz="2800" dirty="0" err="1"/>
              <a:t>LaPadula</a:t>
            </a:r>
            <a:r>
              <a:rPr lang="en-US" sz="2800" dirty="0"/>
              <a:t> Model</a:t>
            </a:r>
          </a:p>
          <a:p>
            <a:pPr lvl="1">
              <a:lnSpc>
                <a:spcPct val="90000"/>
              </a:lnSpc>
            </a:pPr>
            <a:r>
              <a:rPr lang="en-US" sz="2400" dirty="0"/>
              <a:t>Military style classification of information</a:t>
            </a:r>
          </a:p>
          <a:p>
            <a:pPr lvl="1">
              <a:lnSpc>
                <a:spcPct val="90000"/>
              </a:lnSpc>
            </a:pPr>
            <a:r>
              <a:rPr lang="en-US" sz="2400" dirty="0"/>
              <a:t>Confidentiality</a:t>
            </a:r>
          </a:p>
          <a:p>
            <a:pPr lvl="1">
              <a:lnSpc>
                <a:spcPct val="90000"/>
              </a:lnSpc>
            </a:pPr>
            <a:r>
              <a:rPr lang="en-US" sz="2400" dirty="0"/>
              <a:t>Reading:  </a:t>
            </a:r>
          </a:p>
          <a:p>
            <a:pPr lvl="2">
              <a:lnSpc>
                <a:spcPct val="90000"/>
              </a:lnSpc>
            </a:pPr>
            <a:r>
              <a:rPr lang="en-US" sz="2000" dirty="0"/>
              <a:t>Bell retrospective</a:t>
            </a:r>
            <a:endParaRPr lang="en-US" sz="2000" dirty="0" smtClean="0"/>
          </a:p>
          <a:p>
            <a:pPr lvl="2">
              <a:lnSpc>
                <a:spcPct val="90000"/>
              </a:lnSpc>
            </a:pPr>
            <a:r>
              <a:rPr lang="en-US" sz="2000" dirty="0" smtClean="0"/>
              <a:t>RA</a:t>
            </a:r>
            <a:r>
              <a:rPr lang="en-US" sz="2000" dirty="0"/>
              <a:t>:  Chapter </a:t>
            </a:r>
            <a:r>
              <a:rPr lang="en-US" sz="2000" dirty="0" smtClean="0"/>
              <a:t>8 </a:t>
            </a:r>
          </a:p>
          <a:p>
            <a:pPr>
              <a:lnSpc>
                <a:spcPct val="90000"/>
              </a:lnSpc>
            </a:pPr>
            <a:r>
              <a:rPr lang="en-US" sz="2800" dirty="0"/>
              <a:t>Background</a:t>
            </a:r>
          </a:p>
          <a:p>
            <a:pPr lvl="1">
              <a:lnSpc>
                <a:spcPct val="90000"/>
              </a:lnSpc>
            </a:pPr>
            <a:r>
              <a:rPr lang="en-US" sz="2400" dirty="0"/>
              <a:t>What is a </a:t>
            </a:r>
            <a:r>
              <a:rPr lang="en-US" sz="2400"/>
              <a:t>lattice</a:t>
            </a:r>
            <a:r>
              <a:rPr lang="en-US" sz="2400" smtClean="0"/>
              <a: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56674" name="Rectangle 2"/>
          <p:cNvSpPr>
            <a:spLocks noGrp="1" noChangeArrowheads="1"/>
          </p:cNvSpPr>
          <p:nvPr>
            <p:ph type="title"/>
          </p:nvPr>
        </p:nvSpPr>
        <p:spPr/>
        <p:txBody>
          <a:bodyPr/>
          <a:lstStyle/>
          <a:p>
            <a:r>
              <a:rPr lang="en-US"/>
              <a:t>Exercise</a:t>
            </a:r>
          </a:p>
        </p:txBody>
      </p:sp>
      <p:sp>
        <p:nvSpPr>
          <p:cNvPr id="156675" name="Rectangle 3"/>
          <p:cNvSpPr>
            <a:spLocks noGrp="1" noChangeArrowheads="1"/>
          </p:cNvSpPr>
          <p:nvPr>
            <p:ph type="body" idx="1"/>
          </p:nvPr>
        </p:nvSpPr>
        <p:spPr/>
        <p:txBody>
          <a:bodyPr/>
          <a:lstStyle/>
          <a:p>
            <a:r>
              <a:rPr lang="en-US"/>
              <a:t>Sketch Access Control Matrix (ACM) for Voting</a:t>
            </a:r>
          </a:p>
        </p:txBody>
      </p:sp>
      <p:graphicFrame>
        <p:nvGraphicFramePr>
          <p:cNvPr id="156716" name="Group 44"/>
          <p:cNvGraphicFramePr>
            <a:graphicFrameLocks noGrp="1"/>
          </p:cNvGraphicFramePr>
          <p:nvPr/>
        </p:nvGraphicFramePr>
        <p:xfrm>
          <a:off x="1600200" y="3048000"/>
          <a:ext cx="6934200" cy="3185159"/>
        </p:xfrm>
        <a:graphic>
          <a:graphicData uri="http://schemas.openxmlformats.org/drawingml/2006/table">
            <a:tbl>
              <a:tblPr/>
              <a:tblGrid>
                <a:gridCol w="1371600"/>
                <a:gridCol w="1096963"/>
                <a:gridCol w="1798637"/>
                <a:gridCol w="1752600"/>
                <a:gridCol w="914400"/>
              </a:tblGrid>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Ballot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Stored Tally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Final Tally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Voter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read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increment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Poll Worker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print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ahoma"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59746" name="Rectangle 2"/>
          <p:cNvSpPr>
            <a:spLocks noGrp="1" noChangeArrowheads="1"/>
          </p:cNvSpPr>
          <p:nvPr>
            <p:ph type="title"/>
          </p:nvPr>
        </p:nvSpPr>
        <p:spPr/>
        <p:txBody>
          <a:bodyPr/>
          <a:lstStyle/>
          <a:p>
            <a:r>
              <a:rPr lang="en-US"/>
              <a:t>Questions</a:t>
            </a:r>
          </a:p>
        </p:txBody>
      </p:sp>
      <p:sp>
        <p:nvSpPr>
          <p:cNvPr id="159747" name="Rectangle 3"/>
          <p:cNvSpPr>
            <a:spLocks noGrp="1" noChangeArrowheads="1"/>
          </p:cNvSpPr>
          <p:nvPr>
            <p:ph type="body" idx="1"/>
          </p:nvPr>
        </p:nvSpPr>
        <p:spPr/>
        <p:txBody>
          <a:bodyPr/>
          <a:lstStyle/>
          <a:p>
            <a:r>
              <a:rPr lang="en-US"/>
              <a:t>What about modes?</a:t>
            </a:r>
          </a:p>
          <a:p>
            <a:pPr lvl="1"/>
            <a:r>
              <a:rPr lang="en-US"/>
              <a:t>Once the election starts the ballot should not change</a:t>
            </a:r>
          </a:p>
          <a:p>
            <a:pPr lvl="1"/>
            <a:r>
              <a:rPr lang="en-US"/>
              <a:t>Voters should only vote when the election is happening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01C83A-0C52-8B49-9DDB-D217C26C669B}" type="datetime8">
              <a:rPr lang="en-US"/>
              <a:pPr/>
              <a:t>10/5/09 13:15</a:t>
            </a:fld>
            <a:endParaRPr lang="en-US"/>
          </a:p>
        </p:txBody>
      </p:sp>
      <p:sp>
        <p:nvSpPr>
          <p:cNvPr id="161794" name="Rectangle 2"/>
          <p:cNvSpPr>
            <a:spLocks noGrp="1" noChangeArrowheads="1"/>
          </p:cNvSpPr>
          <p:nvPr>
            <p:ph type="title"/>
          </p:nvPr>
        </p:nvSpPr>
        <p:spPr/>
        <p:txBody>
          <a:bodyPr/>
          <a:lstStyle/>
          <a:p>
            <a:r>
              <a:rPr lang="en-US" dirty="0"/>
              <a:t>Questions</a:t>
            </a:r>
          </a:p>
        </p:txBody>
      </p:sp>
      <p:sp>
        <p:nvSpPr>
          <p:cNvPr id="161795" name="Rectangle 3"/>
          <p:cNvSpPr>
            <a:spLocks noGrp="1" noChangeArrowheads="1"/>
          </p:cNvSpPr>
          <p:nvPr>
            <p:ph type="body" idx="1"/>
          </p:nvPr>
        </p:nvSpPr>
        <p:spPr/>
        <p:txBody>
          <a:bodyPr/>
          <a:lstStyle/>
          <a:p>
            <a:pPr>
              <a:lnSpc>
                <a:spcPct val="90000"/>
              </a:lnSpc>
            </a:pPr>
            <a:r>
              <a:rPr lang="en-US" dirty="0"/>
              <a:t>Levels of abstraction</a:t>
            </a:r>
          </a:p>
          <a:p>
            <a:pPr lvl="1">
              <a:lnSpc>
                <a:spcPct val="90000"/>
              </a:lnSpc>
            </a:pPr>
            <a:r>
              <a:rPr lang="en-US" dirty="0"/>
              <a:t>Some objects are physical, some are logical</a:t>
            </a:r>
          </a:p>
          <a:p>
            <a:pPr lvl="1">
              <a:lnSpc>
                <a:spcPct val="90000"/>
              </a:lnSpc>
            </a:pPr>
            <a:r>
              <a:rPr lang="en-US" dirty="0"/>
              <a:t>When considering the programming model you now have processes and files (and possibly modes of operation)</a:t>
            </a:r>
          </a:p>
          <a:p>
            <a:pPr>
              <a:lnSpc>
                <a:spcPct val="90000"/>
              </a:lnSpc>
            </a:pPr>
            <a:r>
              <a:rPr lang="en-US" dirty="0"/>
              <a:t>Exercise:</a:t>
            </a:r>
          </a:p>
          <a:p>
            <a:pPr lvl="1">
              <a:lnSpc>
                <a:spcPct val="90000"/>
              </a:lnSpc>
            </a:pPr>
            <a:r>
              <a:rPr lang="en-US" dirty="0"/>
              <a:t>Sketch </a:t>
            </a:r>
            <a:r>
              <a:rPr lang="en-US" dirty="0" err="1"/>
              <a:t>ACMs</a:t>
            </a:r>
            <a:r>
              <a:rPr lang="en-US" dirty="0"/>
              <a:t> with processes as subjects and files as objects for voting and post-election modes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13592</TotalTime>
  <Words>2962</Words>
  <Application>Microsoft Macintosh PowerPoint</Application>
  <PresentationFormat>On-screen Show (4:3)</PresentationFormat>
  <Paragraphs>444</Paragraphs>
  <Slides>61</Slides>
  <Notes>57</Notes>
  <HiddenSlides>0</HiddenSlides>
  <MMClips>0</MMClips>
  <ScaleCrop>false</ScaleCrop>
  <HeadingPairs>
    <vt:vector size="4" baseType="variant">
      <vt:variant>
        <vt:lpstr>Design Template</vt:lpstr>
      </vt:variant>
      <vt:variant>
        <vt:i4>1</vt:i4>
      </vt:variant>
      <vt:variant>
        <vt:lpstr>Slide Titles</vt:lpstr>
      </vt:variant>
      <vt:variant>
        <vt:i4>61</vt:i4>
      </vt:variant>
    </vt:vector>
  </HeadingPairs>
  <TitlesOfParts>
    <vt:vector size="62" baseType="lpstr">
      <vt:lpstr>Blank Presentation</vt:lpstr>
      <vt:lpstr>Lecture 3: Access Control, History and Policy</vt:lpstr>
      <vt:lpstr>Access Control Model</vt:lpstr>
      <vt:lpstr>Articulating Policy</vt:lpstr>
      <vt:lpstr>Ad hoc policies</vt:lpstr>
      <vt:lpstr>Access Control Matrix Model</vt:lpstr>
      <vt:lpstr>Voting: Subjects, Objects, Rights</vt:lpstr>
      <vt:lpstr>Exercise</vt:lpstr>
      <vt:lpstr>Questions</vt:lpstr>
      <vt:lpstr>Questions</vt:lpstr>
      <vt:lpstr>Exercise</vt:lpstr>
      <vt:lpstr>Mechanisms</vt:lpstr>
      <vt:lpstr>Access Control Mechanisms</vt:lpstr>
      <vt:lpstr>Access Mechanisms</vt:lpstr>
      <vt:lpstr>Applying the Mechanism</vt:lpstr>
      <vt:lpstr>Limitations on Mechanisms</vt:lpstr>
      <vt:lpstr>Access Control</vt:lpstr>
      <vt:lpstr>Model vs. Mechanism</vt:lpstr>
      <vt:lpstr>A Good Model</vt:lpstr>
      <vt:lpstr>History</vt:lpstr>
      <vt:lpstr>Military Security</vt:lpstr>
      <vt:lpstr>Batch Computing</vt:lpstr>
      <vt:lpstr>Secure batch computing</vt:lpstr>
      <vt:lpstr>Cold War Computing</vt:lpstr>
      <vt:lpstr>Computers Communicate</vt:lpstr>
      <vt:lpstr>Practice beyond Policy</vt:lpstr>
      <vt:lpstr>Anderson’s study</vt:lpstr>
      <vt:lpstr>Anderson’s study</vt:lpstr>
      <vt:lpstr>Anderson on networks</vt:lpstr>
      <vt:lpstr>The Insider Threat</vt:lpstr>
      <vt:lpstr>The Handbook</vt:lpstr>
      <vt:lpstr>DoD Security Research</vt:lpstr>
      <vt:lpstr>DoD Research dominates ‘70’s</vt:lpstr>
      <vt:lpstr>Policy</vt:lpstr>
      <vt:lpstr>Objectives</vt:lpstr>
      <vt:lpstr>What is a Security Policy?</vt:lpstr>
      <vt:lpstr>Confidentiality</vt:lpstr>
      <vt:lpstr>Confidentiality Scenario</vt:lpstr>
      <vt:lpstr>Integrity</vt:lpstr>
      <vt:lpstr>Integrity</vt:lpstr>
      <vt:lpstr>Assurance</vt:lpstr>
      <vt:lpstr>Integrity</vt:lpstr>
      <vt:lpstr>Availability</vt:lpstr>
      <vt:lpstr>Setting the bar on access</vt:lpstr>
      <vt:lpstr> Availability failure</vt:lpstr>
      <vt:lpstr>Access and Quality of Service</vt:lpstr>
      <vt:lpstr>Dimensions of Policy</vt:lpstr>
      <vt:lpstr>Does this model match reality?</vt:lpstr>
      <vt:lpstr>PSU Computer &amp; Network Acceptable Use Policy</vt:lpstr>
      <vt:lpstr>PSU AUP (cont)</vt:lpstr>
      <vt:lpstr>PSU AUP (cont)</vt:lpstr>
      <vt:lpstr>Policies and the world</vt:lpstr>
      <vt:lpstr>Policy model vs reality</vt:lpstr>
      <vt:lpstr>Policy informed by experience</vt:lpstr>
      <vt:lpstr>Policy vs. Mechanism</vt:lpstr>
      <vt:lpstr>Security Model</vt:lpstr>
      <vt:lpstr>Families of Policies</vt:lpstr>
      <vt:lpstr>Assumptions and Trust</vt:lpstr>
      <vt:lpstr>Trust</vt:lpstr>
      <vt:lpstr>Access Control Policies</vt:lpstr>
      <vt:lpstr>Conclusions</vt:lpstr>
      <vt:lpstr>Looking Forward</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79</cp:revision>
  <cp:lastPrinted>2005-10-03T22:29:35Z</cp:lastPrinted>
  <dcterms:created xsi:type="dcterms:W3CDTF">2009-10-05T20:14:51Z</dcterms:created>
  <dcterms:modified xsi:type="dcterms:W3CDTF">2009-10-05T20:37:39Z</dcterms:modified>
</cp:coreProperties>
</file>