
<file path=[Content_Types].xml><?xml version="1.0" encoding="utf-8"?>
<Types xmlns="http://schemas.openxmlformats.org/package/2006/content-types">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Lst>
  <p:notesMasterIdLst>
    <p:notesMasterId r:id="rId60"/>
  </p:notesMasterIdLst>
  <p:sldIdLst>
    <p:sldId id="300" r:id="rId2"/>
    <p:sldId id="301" r:id="rId3"/>
    <p:sldId id="340" r:id="rId4"/>
    <p:sldId id="311" r:id="rId5"/>
    <p:sldId id="313" r:id="rId6"/>
    <p:sldId id="312" r:id="rId7"/>
    <p:sldId id="303" r:id="rId8"/>
    <p:sldId id="321" r:id="rId9"/>
    <p:sldId id="385" r:id="rId10"/>
    <p:sldId id="302" r:id="rId11"/>
    <p:sldId id="322" r:id="rId12"/>
    <p:sldId id="388" r:id="rId13"/>
    <p:sldId id="323" r:id="rId14"/>
    <p:sldId id="387" r:id="rId15"/>
    <p:sldId id="306" r:id="rId16"/>
    <p:sldId id="389" r:id="rId17"/>
    <p:sldId id="324" r:id="rId18"/>
    <p:sldId id="325" r:id="rId19"/>
    <p:sldId id="392" r:id="rId20"/>
    <p:sldId id="327" r:id="rId21"/>
    <p:sldId id="328" r:id="rId22"/>
    <p:sldId id="329" r:id="rId23"/>
    <p:sldId id="331" r:id="rId24"/>
    <p:sldId id="330" r:id="rId25"/>
    <p:sldId id="332" r:id="rId26"/>
    <p:sldId id="333" r:id="rId27"/>
    <p:sldId id="334" r:id="rId28"/>
    <p:sldId id="335" r:id="rId29"/>
    <p:sldId id="393" r:id="rId30"/>
    <p:sldId id="337" r:id="rId31"/>
    <p:sldId id="338" r:id="rId32"/>
    <p:sldId id="339" r:id="rId33"/>
    <p:sldId id="394" r:id="rId34"/>
    <p:sldId id="304" r:id="rId35"/>
    <p:sldId id="305" r:id="rId36"/>
    <p:sldId id="307" r:id="rId37"/>
    <p:sldId id="326" r:id="rId38"/>
    <p:sldId id="395" r:id="rId39"/>
    <p:sldId id="396" r:id="rId40"/>
    <p:sldId id="336" r:id="rId41"/>
    <p:sldId id="386" r:id="rId42"/>
    <p:sldId id="349" r:id="rId43"/>
    <p:sldId id="350" r:id="rId44"/>
    <p:sldId id="351" r:id="rId45"/>
    <p:sldId id="352" r:id="rId46"/>
    <p:sldId id="353" r:id="rId47"/>
    <p:sldId id="354" r:id="rId48"/>
    <p:sldId id="355" r:id="rId49"/>
    <p:sldId id="356" r:id="rId50"/>
    <p:sldId id="357" r:id="rId51"/>
    <p:sldId id="397" r:id="rId52"/>
    <p:sldId id="399" r:id="rId53"/>
    <p:sldId id="398" r:id="rId54"/>
    <p:sldId id="370" r:id="rId55"/>
    <p:sldId id="367" r:id="rId56"/>
    <p:sldId id="368" r:id="rId57"/>
    <p:sldId id="369" r:id="rId58"/>
    <p:sldId id="371" r:id="rId5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78598" autoAdjust="0"/>
  </p:normalViewPr>
  <p:slideViewPr>
    <p:cSldViewPr snapToGrid="0">
      <p:cViewPr varScale="1">
        <p:scale>
          <a:sx n="76" d="100"/>
          <a:sy n="76" d="100"/>
        </p:scale>
        <p:origin x="126" y="264"/>
      </p:cViewPr>
      <p:guideLst/>
    </p:cSldViewPr>
  </p:slideViewPr>
  <p:notesTextViewPr>
    <p:cViewPr>
      <p:scale>
        <a:sx n="3" d="2"/>
        <a:sy n="3" d="2"/>
      </p:scale>
      <p:origin x="0" y="0"/>
    </p:cViewPr>
  </p:notesTextViewPr>
  <p:sorterViewPr>
    <p:cViewPr>
      <p:scale>
        <a:sx n="100" d="100"/>
        <a:sy n="100" d="100"/>
      </p:scale>
      <p:origin x="0" y="-69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3B4D4BE-A57A-4662-932B-4F631C906C29}" type="datetimeFigureOut">
              <a:rPr lang="en-US" smtClean="0"/>
              <a:t>1/19/2023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2CB719C-DE4A-40C4-82DA-D6E259C45638}" type="slidenum">
              <a:rPr lang="en-US" smtClean="0"/>
              <a:t>‹#›</a:t>
            </a:fld>
            <a:endParaRPr lang="en-US"/>
          </a:p>
        </p:txBody>
      </p:sp>
    </p:spTree>
    <p:extLst>
      <p:ext uri="{BB962C8B-B14F-4D97-AF65-F5344CB8AC3E}">
        <p14:creationId xmlns:p14="http://schemas.microsoft.com/office/powerpoint/2010/main" val="4137211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Unlike the contact surfaces, the order in which fit features are specified does not make a difference – Any order is acceptable.  However, it is common to specify the fit features with tighter fits first.  </a:t>
            </a:r>
          </a:p>
        </p:txBody>
      </p:sp>
      <p:sp>
        <p:nvSpPr>
          <p:cNvPr id="4" name="Slide Number Placeholder 3"/>
          <p:cNvSpPr>
            <a:spLocks noGrp="1"/>
          </p:cNvSpPr>
          <p:nvPr>
            <p:ph type="sldNum" sz="quarter" idx="5"/>
          </p:nvPr>
        </p:nvSpPr>
        <p:spPr/>
        <p:txBody>
          <a:bodyPr/>
          <a:lstStyle/>
          <a:p>
            <a:fld id="{12CB719C-DE4A-40C4-82DA-D6E259C45638}" type="slidenum">
              <a:rPr lang="en-US" smtClean="0"/>
              <a:t>4</a:t>
            </a:fld>
            <a:endParaRPr lang="en-US"/>
          </a:p>
        </p:txBody>
      </p:sp>
    </p:spTree>
    <p:extLst>
      <p:ext uri="{BB962C8B-B14F-4D97-AF65-F5344CB8AC3E}">
        <p14:creationId xmlns:p14="http://schemas.microsoft.com/office/powerpoint/2010/main" val="2303864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dialog window for the first or the primary fit feature.  The fit feature is a pattern of two bosses.  The bottom part of the Feature Type selection is for fastener fit features which will be covered later.  </a:t>
            </a:r>
          </a:p>
        </p:txBody>
      </p:sp>
      <p:sp>
        <p:nvSpPr>
          <p:cNvPr id="4" name="Slide Number Placeholder 3"/>
          <p:cNvSpPr>
            <a:spLocks noGrp="1"/>
          </p:cNvSpPr>
          <p:nvPr>
            <p:ph type="sldNum" sz="quarter" idx="5"/>
          </p:nvPr>
        </p:nvSpPr>
        <p:spPr/>
        <p:txBody>
          <a:bodyPr/>
          <a:lstStyle/>
          <a:p>
            <a:fld id="{12CB719C-DE4A-40C4-82DA-D6E259C45638}" type="slidenum">
              <a:rPr lang="en-US" smtClean="0"/>
              <a:t>18</a:t>
            </a:fld>
            <a:endParaRPr lang="en-US"/>
          </a:p>
        </p:txBody>
      </p:sp>
    </p:spTree>
    <p:extLst>
      <p:ext uri="{BB962C8B-B14F-4D97-AF65-F5344CB8AC3E}">
        <p14:creationId xmlns:p14="http://schemas.microsoft.com/office/powerpoint/2010/main" val="3827110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selecting the three contact surfaces along with the primary fit feature the program indicates that the task is finished.  This might be puzzling because we have not done the second pattern of fit features yet.  This will be explained shortly.</a:t>
            </a:r>
          </a:p>
        </p:txBody>
      </p:sp>
      <p:sp>
        <p:nvSpPr>
          <p:cNvPr id="4" name="Slide Number Placeholder 3"/>
          <p:cNvSpPr>
            <a:spLocks noGrp="1"/>
          </p:cNvSpPr>
          <p:nvPr>
            <p:ph type="sldNum" sz="quarter" idx="5"/>
          </p:nvPr>
        </p:nvSpPr>
        <p:spPr/>
        <p:txBody>
          <a:bodyPr/>
          <a:lstStyle/>
          <a:p>
            <a:fld id="{12CB719C-DE4A-40C4-82DA-D6E259C45638}" type="slidenum">
              <a:rPr lang="en-US" smtClean="0"/>
              <a:t>20</a:t>
            </a:fld>
            <a:endParaRPr lang="en-US"/>
          </a:p>
        </p:txBody>
      </p:sp>
    </p:spTree>
    <p:extLst>
      <p:ext uri="{BB962C8B-B14F-4D97-AF65-F5344CB8AC3E}">
        <p14:creationId xmlns:p14="http://schemas.microsoft.com/office/powerpoint/2010/main" val="3296613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we have 3 contact surfaces and 2 fit features we must run the program again selecting exactly the same three contact surfaces but this time with the new pattern of fit features.  </a:t>
            </a:r>
          </a:p>
        </p:txBody>
      </p:sp>
      <p:sp>
        <p:nvSpPr>
          <p:cNvPr id="4" name="Slide Number Placeholder 3"/>
          <p:cNvSpPr>
            <a:spLocks noGrp="1"/>
          </p:cNvSpPr>
          <p:nvPr>
            <p:ph type="sldNum" sz="quarter" idx="5"/>
          </p:nvPr>
        </p:nvSpPr>
        <p:spPr/>
        <p:txBody>
          <a:bodyPr/>
          <a:lstStyle/>
          <a:p>
            <a:fld id="{12CB719C-DE4A-40C4-82DA-D6E259C45638}" type="slidenum">
              <a:rPr lang="en-US" smtClean="0"/>
              <a:t>24</a:t>
            </a:fld>
            <a:endParaRPr lang="en-US"/>
          </a:p>
        </p:txBody>
      </p:sp>
    </p:spTree>
    <p:extLst>
      <p:ext uri="{BB962C8B-B14F-4D97-AF65-F5344CB8AC3E}">
        <p14:creationId xmlns:p14="http://schemas.microsoft.com/office/powerpoint/2010/main" val="17407485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4A2174E-3890-40B1-8FBD-B04B9322982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3607908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A2174E-3890-40B1-8FBD-B04B9322982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1437886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A2174E-3890-40B1-8FBD-B04B9322982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3024484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A2174E-3890-40B1-8FBD-B04B9322982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5C5D1324-474B-4EFB-BD9C-D15217587FD0}"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457535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A2174E-3890-40B1-8FBD-B04B9322982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886289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74A2174E-3890-40B1-8FBD-B04B93229829}" type="datetimeFigureOut">
              <a:rPr lang="en-US" smtClean="0"/>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1961411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74A2174E-3890-40B1-8FBD-B04B93229829}" type="datetimeFigureOut">
              <a:rPr lang="en-US" smtClean="0"/>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3771016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A2174E-3890-40B1-8FBD-B04B9322982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2475142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74A2174E-3890-40B1-8FBD-B04B93229829}" type="datetimeFigureOut">
              <a:rPr lang="en-US" smtClean="0"/>
              <a:t>1/19/2023</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5C5D1324-474B-4EFB-BD9C-D15217587FD0}" type="slidenum">
              <a:rPr lang="en-US" smtClean="0"/>
              <a:t>‹#›</a:t>
            </a:fld>
            <a:endParaRPr lang="en-US"/>
          </a:p>
        </p:txBody>
      </p:sp>
    </p:spTree>
    <p:extLst>
      <p:ext uri="{BB962C8B-B14F-4D97-AF65-F5344CB8AC3E}">
        <p14:creationId xmlns:p14="http://schemas.microsoft.com/office/powerpoint/2010/main" val="22641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A2174E-3890-40B1-8FBD-B04B9322982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2422069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A2174E-3890-40B1-8FBD-B04B9322982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2031162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A2174E-3890-40B1-8FBD-B04B9322982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1462638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A2174E-3890-40B1-8FBD-B04B93229829}" type="datetimeFigureOut">
              <a:rPr lang="en-US" smtClean="0"/>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3105382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A2174E-3890-40B1-8FBD-B04B93229829}" type="datetimeFigureOut">
              <a:rPr lang="en-US" smtClean="0"/>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3734068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74A2174E-3890-40B1-8FBD-B04B93229829}" type="datetimeFigureOut">
              <a:rPr lang="en-US" smtClean="0"/>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1737467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A2174E-3890-40B1-8FBD-B04B9322982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1971076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A2174E-3890-40B1-8FBD-B04B9322982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5D1324-474B-4EFB-BD9C-D15217587FD0}" type="slidenum">
              <a:rPr lang="en-US" smtClean="0"/>
              <a:t>‹#›</a:t>
            </a:fld>
            <a:endParaRPr lang="en-US"/>
          </a:p>
        </p:txBody>
      </p:sp>
    </p:spTree>
    <p:extLst>
      <p:ext uri="{BB962C8B-B14F-4D97-AF65-F5344CB8AC3E}">
        <p14:creationId xmlns:p14="http://schemas.microsoft.com/office/powerpoint/2010/main" val="3032665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4A2174E-3890-40B1-8FBD-B04B93229829}" type="datetimeFigureOut">
              <a:rPr lang="en-US" smtClean="0"/>
              <a:t>1/19/2023</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5C5D1324-474B-4EFB-BD9C-D15217587FD0}" type="slidenum">
              <a:rPr lang="en-US" smtClean="0"/>
              <a:t>‹#›</a:t>
            </a:fld>
            <a:endParaRPr lang="en-US"/>
          </a:p>
        </p:txBody>
      </p:sp>
    </p:spTree>
    <p:extLst>
      <p:ext uri="{BB962C8B-B14F-4D97-AF65-F5344CB8AC3E}">
        <p14:creationId xmlns:p14="http://schemas.microsoft.com/office/powerpoint/2010/main" val="1464136645"/>
      </p:ext>
    </p:extLst>
  </p:cSld>
  <p:clrMap bg1="dk1" tx1="lt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hyperlink" Target="https://openclipart.org/detail/298683/pointing-finger-5"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hyperlink" Target="https://openclipart.org/detail/298683/pointing-finger-5"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hyperlink" Target="https://openclipart.org/detail/298683/pointing-finger-5"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hyperlink" Target="https://openclipart.org/detail/298683/pointing-finger-5"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4.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hyperlink" Target="https://openclipart.org/detail/298683/pointing-finger-5"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hyperlink" Target="https://openclipart.org/detail/298683/pointing-finger-5"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hyperlink" Target="https://openclipart.org/detail/298683/pointing-finger-5"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hyperlink" Target="https://openclipart.org/detail/298683/pointing-finger-5"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hyperlink" Target="https://openclipart.org/detail/298683/pointing-finger-5"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hyperlink" Target="https://openclipart.org/detail/298683/pointing-finger-5" TargetMode="Externa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hyperlink" Target="https://openclipart.org/detail/298683/pointing-finger-5"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hyperlink" Target="https://openclipart.org/detail/298683/pointing-finger-5"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hyperlink" Target="https://openclipart.org/detail/298683/pointing-finger-5"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hyperlink" Target="https://openclipart.org/detail/298683/pointing-finger-5"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43.png"/><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40.png"/><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44E278-4B56-4A07-86CC-245EB1EDF135}"/>
              </a:ext>
            </a:extLst>
          </p:cNvPr>
          <p:cNvSpPr txBox="1"/>
          <p:nvPr/>
        </p:nvSpPr>
        <p:spPr>
          <a:xfrm>
            <a:off x="724394" y="510641"/>
            <a:ext cx="3990109" cy="461665"/>
          </a:xfrm>
          <a:prstGeom prst="rect">
            <a:avLst/>
          </a:prstGeom>
          <a:noFill/>
        </p:spPr>
        <p:txBody>
          <a:bodyPr wrap="square" rtlCol="0">
            <a:spAutoFit/>
          </a:bodyPr>
          <a:lstStyle/>
          <a:p>
            <a:r>
              <a:rPr lang="en-US" sz="2400" b="1" dirty="0">
                <a:solidFill>
                  <a:schemeClr val="bg1"/>
                </a:solidFill>
              </a:rPr>
              <a:t>Location-Constrained Fits</a:t>
            </a:r>
          </a:p>
        </p:txBody>
      </p:sp>
      <p:pic>
        <p:nvPicPr>
          <p:cNvPr id="3" name="Picture 2">
            <a:extLst>
              <a:ext uri="{FF2B5EF4-FFF2-40B4-BE49-F238E27FC236}">
                <a16:creationId xmlns:a16="http://schemas.microsoft.com/office/drawing/2014/main" id="{8BA79423-E78A-4669-BC92-9D4931F29E86}"/>
              </a:ext>
            </a:extLst>
          </p:cNvPr>
          <p:cNvPicPr>
            <a:picLocks noChangeAspect="1"/>
          </p:cNvPicPr>
          <p:nvPr/>
        </p:nvPicPr>
        <p:blipFill>
          <a:blip r:embed="rId4"/>
          <a:stretch>
            <a:fillRect/>
          </a:stretch>
        </p:blipFill>
        <p:spPr>
          <a:xfrm>
            <a:off x="4322619" y="1187533"/>
            <a:ext cx="5476469" cy="5048620"/>
          </a:xfrm>
          <a:prstGeom prst="rect">
            <a:avLst/>
          </a:prstGeom>
        </p:spPr>
      </p:pic>
      <p:pic>
        <p:nvPicPr>
          <p:cNvPr id="4" name="Recorded Sound">
            <a:hlinkClick r:id="" action="ppaction://media"/>
            <a:extLst>
              <a:ext uri="{FF2B5EF4-FFF2-40B4-BE49-F238E27FC236}">
                <a16:creationId xmlns:a16="http://schemas.microsoft.com/office/drawing/2014/main" id="{06D8D24D-4024-4D04-B146-BFF1C32D0F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24841" y="5343896"/>
            <a:ext cx="609600" cy="563088"/>
          </a:xfrm>
          <a:prstGeom prst="rect">
            <a:avLst/>
          </a:prstGeom>
        </p:spPr>
      </p:pic>
    </p:spTree>
    <p:extLst>
      <p:ext uri="{BB962C8B-B14F-4D97-AF65-F5344CB8AC3E}">
        <p14:creationId xmlns:p14="http://schemas.microsoft.com/office/powerpoint/2010/main" val="33920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166DB5-76AD-460D-999E-0E4F012D9479}"/>
              </a:ext>
            </a:extLst>
          </p:cNvPr>
          <p:cNvPicPr>
            <a:picLocks noChangeAspect="1"/>
          </p:cNvPicPr>
          <p:nvPr/>
        </p:nvPicPr>
        <p:blipFill>
          <a:blip r:embed="rId2"/>
          <a:stretch>
            <a:fillRect/>
          </a:stretch>
        </p:blipFill>
        <p:spPr>
          <a:xfrm>
            <a:off x="2968830" y="1199408"/>
            <a:ext cx="7296952" cy="5221520"/>
          </a:xfrm>
          <a:prstGeom prst="rect">
            <a:avLst/>
          </a:prstGeom>
        </p:spPr>
      </p:pic>
      <p:sp>
        <p:nvSpPr>
          <p:cNvPr id="3" name="TextBox 2">
            <a:extLst>
              <a:ext uri="{FF2B5EF4-FFF2-40B4-BE49-F238E27FC236}">
                <a16:creationId xmlns:a16="http://schemas.microsoft.com/office/drawing/2014/main" id="{63F98E3F-8854-4F13-8C47-84BDF8CD112C}"/>
              </a:ext>
            </a:extLst>
          </p:cNvPr>
          <p:cNvSpPr txBox="1"/>
          <p:nvPr/>
        </p:nvSpPr>
        <p:spPr>
          <a:xfrm>
            <a:off x="724394" y="510641"/>
            <a:ext cx="9298380" cy="461665"/>
          </a:xfrm>
          <a:prstGeom prst="rect">
            <a:avLst/>
          </a:prstGeom>
          <a:noFill/>
        </p:spPr>
        <p:txBody>
          <a:bodyPr wrap="square" rtlCol="0">
            <a:spAutoFit/>
          </a:bodyPr>
          <a:lstStyle/>
          <a:p>
            <a:r>
              <a:rPr lang="en-US" sz="2400" b="1" dirty="0">
                <a:solidFill>
                  <a:schemeClr val="bg1"/>
                </a:solidFill>
              </a:rPr>
              <a:t>Dialog window for selecting the Primary Contact Surface (PCS)</a:t>
            </a:r>
          </a:p>
        </p:txBody>
      </p:sp>
    </p:spTree>
    <p:extLst>
      <p:ext uri="{BB962C8B-B14F-4D97-AF65-F5344CB8AC3E}">
        <p14:creationId xmlns:p14="http://schemas.microsoft.com/office/powerpoint/2010/main" val="3184972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A9322C-5572-4A7A-ADE5-C0E692BDEF52}"/>
              </a:ext>
            </a:extLst>
          </p:cNvPr>
          <p:cNvSpPr txBox="1"/>
          <p:nvPr/>
        </p:nvSpPr>
        <p:spPr>
          <a:xfrm>
            <a:off x="546264" y="498764"/>
            <a:ext cx="2707575" cy="461665"/>
          </a:xfrm>
          <a:prstGeom prst="rect">
            <a:avLst/>
          </a:prstGeom>
          <a:noFill/>
        </p:spPr>
        <p:txBody>
          <a:bodyPr wrap="square" rtlCol="0">
            <a:spAutoFit/>
          </a:bodyPr>
          <a:lstStyle/>
          <a:p>
            <a:r>
              <a:rPr lang="en-US" sz="2400" b="1" dirty="0">
                <a:solidFill>
                  <a:schemeClr val="bg1"/>
                </a:solidFill>
              </a:rPr>
              <a:t>Contact Surfaces</a:t>
            </a:r>
          </a:p>
        </p:txBody>
      </p:sp>
      <p:grpSp>
        <p:nvGrpSpPr>
          <p:cNvPr id="44" name="Group 43">
            <a:extLst>
              <a:ext uri="{FF2B5EF4-FFF2-40B4-BE49-F238E27FC236}">
                <a16:creationId xmlns:a16="http://schemas.microsoft.com/office/drawing/2014/main" id="{D6962669-F6E9-4610-B59E-28836ADD7CF4}"/>
              </a:ext>
            </a:extLst>
          </p:cNvPr>
          <p:cNvGrpSpPr/>
          <p:nvPr/>
        </p:nvGrpSpPr>
        <p:grpSpPr>
          <a:xfrm>
            <a:off x="1876302" y="1228874"/>
            <a:ext cx="8421594" cy="4717210"/>
            <a:chOff x="1472541" y="1597009"/>
            <a:chExt cx="8421594" cy="4717210"/>
          </a:xfrm>
        </p:grpSpPr>
        <p:pic>
          <p:nvPicPr>
            <p:cNvPr id="27" name="Picture 26">
              <a:extLst>
                <a:ext uri="{FF2B5EF4-FFF2-40B4-BE49-F238E27FC236}">
                  <a16:creationId xmlns:a16="http://schemas.microsoft.com/office/drawing/2014/main" id="{E7BFFED2-5B0B-4C4F-9449-61E618FF606D}"/>
                </a:ext>
              </a:extLst>
            </p:cNvPr>
            <p:cNvPicPr>
              <a:picLocks noChangeAspect="1"/>
            </p:cNvPicPr>
            <p:nvPr/>
          </p:nvPicPr>
          <p:blipFill>
            <a:blip r:embed="rId2"/>
            <a:stretch>
              <a:fillRect/>
            </a:stretch>
          </p:blipFill>
          <p:spPr>
            <a:xfrm>
              <a:off x="2654125" y="1597009"/>
              <a:ext cx="7240010" cy="4067743"/>
            </a:xfrm>
            <a:prstGeom prst="rect">
              <a:avLst/>
            </a:prstGeom>
          </p:spPr>
        </p:pic>
        <p:cxnSp>
          <p:nvCxnSpPr>
            <p:cNvPr id="6" name="Straight Arrow Connector 5">
              <a:extLst>
                <a:ext uri="{FF2B5EF4-FFF2-40B4-BE49-F238E27FC236}">
                  <a16:creationId xmlns:a16="http://schemas.microsoft.com/office/drawing/2014/main" id="{69658E3D-EF75-4569-A113-774D0293B79C}"/>
                </a:ext>
              </a:extLst>
            </p:cNvPr>
            <p:cNvCxnSpPr>
              <a:cxnSpLocks/>
              <a:stCxn id="9" idx="3"/>
            </p:cNvCxnSpPr>
            <p:nvPr/>
          </p:nvCxnSpPr>
          <p:spPr>
            <a:xfrm>
              <a:off x="2434443" y="3045285"/>
              <a:ext cx="2553193" cy="63606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FC4D4CD0-53A1-46B4-980A-E251D79BCFC3}"/>
                </a:ext>
              </a:extLst>
            </p:cNvPr>
            <p:cNvSpPr txBox="1"/>
            <p:nvPr/>
          </p:nvSpPr>
          <p:spPr>
            <a:xfrm>
              <a:off x="1472541" y="2814452"/>
              <a:ext cx="961902" cy="461665"/>
            </a:xfrm>
            <a:prstGeom prst="rect">
              <a:avLst/>
            </a:prstGeom>
            <a:noFill/>
          </p:spPr>
          <p:txBody>
            <a:bodyPr wrap="square" rtlCol="0">
              <a:spAutoFit/>
            </a:bodyPr>
            <a:lstStyle/>
            <a:p>
              <a:r>
                <a:rPr lang="en-US" sz="2400" b="1" dirty="0"/>
                <a:t>PCS</a:t>
              </a:r>
            </a:p>
          </p:txBody>
        </p:sp>
        <p:cxnSp>
          <p:nvCxnSpPr>
            <p:cNvPr id="18" name="Straight Arrow Connector 17">
              <a:extLst>
                <a:ext uri="{FF2B5EF4-FFF2-40B4-BE49-F238E27FC236}">
                  <a16:creationId xmlns:a16="http://schemas.microsoft.com/office/drawing/2014/main" id="{15AF2F2E-A5C9-4519-87CB-1AF83E129244}"/>
                </a:ext>
              </a:extLst>
            </p:cNvPr>
            <p:cNvCxnSpPr>
              <a:cxnSpLocks/>
              <a:stCxn id="36" idx="0"/>
            </p:cNvCxnSpPr>
            <p:nvPr/>
          </p:nvCxnSpPr>
          <p:spPr>
            <a:xfrm flipV="1">
              <a:off x="7563592" y="3621974"/>
              <a:ext cx="998517" cy="2230580"/>
            </a:xfrm>
            <a:prstGeom prst="straightConnector1">
              <a:avLst/>
            </a:prstGeom>
            <a:ln w="38100">
              <a:solidFill>
                <a:schemeClr val="bg1"/>
              </a:solidFill>
              <a:tailEnd type="triangle"/>
            </a:ln>
          </p:spPr>
          <p:style>
            <a:lnRef idx="3">
              <a:schemeClr val="accent6"/>
            </a:lnRef>
            <a:fillRef idx="0">
              <a:schemeClr val="accent6"/>
            </a:fillRef>
            <a:effectRef idx="2">
              <a:schemeClr val="accent6"/>
            </a:effectRef>
            <a:fontRef idx="minor">
              <a:schemeClr val="tx1"/>
            </a:fontRef>
          </p:style>
        </p:cxnSp>
        <p:sp>
          <p:nvSpPr>
            <p:cNvPr id="36" name="TextBox 35">
              <a:extLst>
                <a:ext uri="{FF2B5EF4-FFF2-40B4-BE49-F238E27FC236}">
                  <a16:creationId xmlns:a16="http://schemas.microsoft.com/office/drawing/2014/main" id="{85459495-4C41-4D95-8E5F-BAA34BDC10C9}"/>
                </a:ext>
              </a:extLst>
            </p:cNvPr>
            <p:cNvSpPr txBox="1"/>
            <p:nvPr/>
          </p:nvSpPr>
          <p:spPr>
            <a:xfrm>
              <a:off x="7111339" y="5852554"/>
              <a:ext cx="904506" cy="461665"/>
            </a:xfrm>
            <a:prstGeom prst="rect">
              <a:avLst/>
            </a:prstGeom>
            <a:noFill/>
          </p:spPr>
          <p:txBody>
            <a:bodyPr wrap="square" rtlCol="0">
              <a:spAutoFit/>
            </a:bodyPr>
            <a:lstStyle/>
            <a:p>
              <a:r>
                <a:rPr lang="en-US" sz="2400" b="1" dirty="0"/>
                <a:t>SCS</a:t>
              </a:r>
            </a:p>
          </p:txBody>
        </p:sp>
      </p:grpSp>
      <p:sp>
        <p:nvSpPr>
          <p:cNvPr id="16" name="TextBox 15">
            <a:extLst>
              <a:ext uri="{FF2B5EF4-FFF2-40B4-BE49-F238E27FC236}">
                <a16:creationId xmlns:a16="http://schemas.microsoft.com/office/drawing/2014/main" id="{03076B5F-ADAC-496E-9AD6-C48AB69C391F}"/>
              </a:ext>
            </a:extLst>
          </p:cNvPr>
          <p:cNvSpPr txBox="1"/>
          <p:nvPr/>
        </p:nvSpPr>
        <p:spPr>
          <a:xfrm>
            <a:off x="7431972" y="330530"/>
            <a:ext cx="928256" cy="461665"/>
          </a:xfrm>
          <a:prstGeom prst="rect">
            <a:avLst/>
          </a:prstGeom>
          <a:noFill/>
        </p:spPr>
        <p:txBody>
          <a:bodyPr wrap="square" rtlCol="0">
            <a:spAutoFit/>
          </a:bodyPr>
          <a:lstStyle/>
          <a:p>
            <a:r>
              <a:rPr lang="en-US" sz="2400" b="1" dirty="0"/>
              <a:t>TCS</a:t>
            </a:r>
          </a:p>
        </p:txBody>
      </p:sp>
      <p:cxnSp>
        <p:nvCxnSpPr>
          <p:cNvPr id="17" name="Straight Arrow Connector 16">
            <a:extLst>
              <a:ext uri="{FF2B5EF4-FFF2-40B4-BE49-F238E27FC236}">
                <a16:creationId xmlns:a16="http://schemas.microsoft.com/office/drawing/2014/main" id="{C693E896-C5DB-40B0-AAEF-D6892308B0AD}"/>
              </a:ext>
            </a:extLst>
          </p:cNvPr>
          <p:cNvCxnSpPr>
            <a:cxnSpLocks/>
            <a:stCxn id="16" idx="1"/>
          </p:cNvCxnSpPr>
          <p:nvPr/>
        </p:nvCxnSpPr>
        <p:spPr>
          <a:xfrm flipH="1">
            <a:off x="5070764" y="561363"/>
            <a:ext cx="2361208" cy="151681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60447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7F65D1-B3F7-4558-947B-FF943E852468}"/>
              </a:ext>
            </a:extLst>
          </p:cNvPr>
          <p:cNvSpPr txBox="1"/>
          <p:nvPr/>
        </p:nvSpPr>
        <p:spPr>
          <a:xfrm>
            <a:off x="249381" y="344387"/>
            <a:ext cx="8253351" cy="461665"/>
          </a:xfrm>
          <a:prstGeom prst="rect">
            <a:avLst/>
          </a:prstGeom>
          <a:noFill/>
        </p:spPr>
        <p:txBody>
          <a:bodyPr wrap="square" rtlCol="0">
            <a:spAutoFit/>
          </a:bodyPr>
          <a:lstStyle/>
          <a:p>
            <a:r>
              <a:rPr lang="en-US" sz="2400" b="1" dirty="0">
                <a:solidFill>
                  <a:schemeClr val="bg1"/>
                </a:solidFill>
              </a:rPr>
              <a:t>Result after selecting the primary contact surface</a:t>
            </a:r>
          </a:p>
        </p:txBody>
      </p:sp>
      <p:pic>
        <p:nvPicPr>
          <p:cNvPr id="4" name="Picture 3">
            <a:extLst>
              <a:ext uri="{FF2B5EF4-FFF2-40B4-BE49-F238E27FC236}">
                <a16:creationId xmlns:a16="http://schemas.microsoft.com/office/drawing/2014/main" id="{BC2D9118-9A3A-4709-BC79-9F89D0A83F50}"/>
              </a:ext>
            </a:extLst>
          </p:cNvPr>
          <p:cNvPicPr>
            <a:picLocks noChangeAspect="1"/>
          </p:cNvPicPr>
          <p:nvPr/>
        </p:nvPicPr>
        <p:blipFill>
          <a:blip r:embed="rId2"/>
          <a:stretch>
            <a:fillRect/>
          </a:stretch>
        </p:blipFill>
        <p:spPr>
          <a:xfrm>
            <a:off x="1549400" y="1041400"/>
            <a:ext cx="7996701" cy="5649843"/>
          </a:xfrm>
          <a:prstGeom prst="rect">
            <a:avLst/>
          </a:prstGeom>
        </p:spPr>
      </p:pic>
      <p:pic>
        <p:nvPicPr>
          <p:cNvPr id="5" name="Picture 4">
            <a:extLst>
              <a:ext uri="{FF2B5EF4-FFF2-40B4-BE49-F238E27FC236}">
                <a16:creationId xmlns:a16="http://schemas.microsoft.com/office/drawing/2014/main" id="{644D502F-493D-4C8D-A4D8-B96B7FF62D2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456921" y="1350328"/>
            <a:ext cx="1781920" cy="947387"/>
          </a:xfrm>
          <a:prstGeom prst="rect">
            <a:avLst/>
          </a:prstGeom>
        </p:spPr>
      </p:pic>
    </p:spTree>
    <p:extLst>
      <p:ext uri="{BB962C8B-B14F-4D97-AF65-F5344CB8AC3E}">
        <p14:creationId xmlns:p14="http://schemas.microsoft.com/office/powerpoint/2010/main" val="979471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CD811A-4B93-4964-BFE1-E5DE6B1AC63C}"/>
              </a:ext>
            </a:extLst>
          </p:cNvPr>
          <p:cNvPicPr>
            <a:picLocks noChangeAspect="1"/>
          </p:cNvPicPr>
          <p:nvPr/>
        </p:nvPicPr>
        <p:blipFill>
          <a:blip r:embed="rId2"/>
          <a:stretch>
            <a:fillRect/>
          </a:stretch>
        </p:blipFill>
        <p:spPr>
          <a:xfrm>
            <a:off x="2329834" y="1131376"/>
            <a:ext cx="7594483" cy="5377912"/>
          </a:xfrm>
          <a:prstGeom prst="rect">
            <a:avLst/>
          </a:prstGeom>
        </p:spPr>
      </p:pic>
      <p:sp>
        <p:nvSpPr>
          <p:cNvPr id="3" name="TextBox 2">
            <a:extLst>
              <a:ext uri="{FF2B5EF4-FFF2-40B4-BE49-F238E27FC236}">
                <a16:creationId xmlns:a16="http://schemas.microsoft.com/office/drawing/2014/main" id="{71BA7742-ACB8-4DB1-AD3C-6C26F3223136}"/>
              </a:ext>
            </a:extLst>
          </p:cNvPr>
          <p:cNvSpPr txBox="1"/>
          <p:nvPr/>
        </p:nvSpPr>
        <p:spPr>
          <a:xfrm>
            <a:off x="495946" y="510641"/>
            <a:ext cx="9526828" cy="461665"/>
          </a:xfrm>
          <a:prstGeom prst="rect">
            <a:avLst/>
          </a:prstGeom>
          <a:noFill/>
        </p:spPr>
        <p:txBody>
          <a:bodyPr wrap="square" rtlCol="0">
            <a:spAutoFit/>
          </a:bodyPr>
          <a:lstStyle/>
          <a:p>
            <a:r>
              <a:rPr lang="en-US" sz="2400" b="1" dirty="0">
                <a:solidFill>
                  <a:schemeClr val="bg1"/>
                </a:solidFill>
              </a:rPr>
              <a:t>Dialog window for selecting the Secondary Contact Surface (SCS)</a:t>
            </a:r>
          </a:p>
        </p:txBody>
      </p:sp>
    </p:spTree>
    <p:extLst>
      <p:ext uri="{BB962C8B-B14F-4D97-AF65-F5344CB8AC3E}">
        <p14:creationId xmlns:p14="http://schemas.microsoft.com/office/powerpoint/2010/main" val="947679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DF6371-D99F-4E4E-8549-B3D234F69C6E}"/>
              </a:ext>
            </a:extLst>
          </p:cNvPr>
          <p:cNvPicPr>
            <a:picLocks noChangeAspect="1"/>
          </p:cNvPicPr>
          <p:nvPr/>
        </p:nvPicPr>
        <p:blipFill>
          <a:blip r:embed="rId2"/>
          <a:stretch>
            <a:fillRect/>
          </a:stretch>
        </p:blipFill>
        <p:spPr>
          <a:xfrm>
            <a:off x="1658357" y="874074"/>
            <a:ext cx="7892043" cy="5722410"/>
          </a:xfrm>
          <a:prstGeom prst="rect">
            <a:avLst/>
          </a:prstGeom>
        </p:spPr>
      </p:pic>
      <p:sp>
        <p:nvSpPr>
          <p:cNvPr id="3" name="TextBox 2">
            <a:extLst>
              <a:ext uri="{FF2B5EF4-FFF2-40B4-BE49-F238E27FC236}">
                <a16:creationId xmlns:a16="http://schemas.microsoft.com/office/drawing/2014/main" id="{5A7E92AE-86F6-407B-90F5-A0742ADB029B}"/>
              </a:ext>
            </a:extLst>
          </p:cNvPr>
          <p:cNvSpPr txBox="1"/>
          <p:nvPr/>
        </p:nvSpPr>
        <p:spPr>
          <a:xfrm>
            <a:off x="249381" y="344387"/>
            <a:ext cx="8253351" cy="461665"/>
          </a:xfrm>
          <a:prstGeom prst="rect">
            <a:avLst/>
          </a:prstGeom>
          <a:noFill/>
        </p:spPr>
        <p:txBody>
          <a:bodyPr wrap="square" rtlCol="0">
            <a:spAutoFit/>
          </a:bodyPr>
          <a:lstStyle/>
          <a:p>
            <a:r>
              <a:rPr lang="en-US" sz="2400" b="1" dirty="0">
                <a:solidFill>
                  <a:schemeClr val="bg1"/>
                </a:solidFill>
              </a:rPr>
              <a:t>Result after selecting the secondary contact surface</a:t>
            </a:r>
          </a:p>
        </p:txBody>
      </p:sp>
      <p:pic>
        <p:nvPicPr>
          <p:cNvPr id="4" name="Picture 3">
            <a:extLst>
              <a:ext uri="{FF2B5EF4-FFF2-40B4-BE49-F238E27FC236}">
                <a16:creationId xmlns:a16="http://schemas.microsoft.com/office/drawing/2014/main" id="{4313472A-BC4F-41C6-B8C1-F05C553F13D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0295913">
            <a:off x="9293833" y="5111801"/>
            <a:ext cx="1781920" cy="952557"/>
          </a:xfrm>
          <a:prstGeom prst="rect">
            <a:avLst/>
          </a:prstGeom>
        </p:spPr>
      </p:pic>
    </p:spTree>
    <p:extLst>
      <p:ext uri="{BB962C8B-B14F-4D97-AF65-F5344CB8AC3E}">
        <p14:creationId xmlns:p14="http://schemas.microsoft.com/office/powerpoint/2010/main" val="4242767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D4C04C-46EE-4CDD-89D8-0D924BE960C9}"/>
              </a:ext>
            </a:extLst>
          </p:cNvPr>
          <p:cNvPicPr>
            <a:picLocks noChangeAspect="1"/>
          </p:cNvPicPr>
          <p:nvPr/>
        </p:nvPicPr>
        <p:blipFill>
          <a:blip r:embed="rId2"/>
          <a:stretch>
            <a:fillRect/>
          </a:stretch>
        </p:blipFill>
        <p:spPr>
          <a:xfrm>
            <a:off x="2492168" y="1158073"/>
            <a:ext cx="7281223" cy="5040847"/>
          </a:xfrm>
          <a:prstGeom prst="rect">
            <a:avLst/>
          </a:prstGeom>
        </p:spPr>
      </p:pic>
      <p:sp>
        <p:nvSpPr>
          <p:cNvPr id="3" name="TextBox 2">
            <a:extLst>
              <a:ext uri="{FF2B5EF4-FFF2-40B4-BE49-F238E27FC236}">
                <a16:creationId xmlns:a16="http://schemas.microsoft.com/office/drawing/2014/main" id="{9C340D00-A6AB-47C0-9F2F-A4D1E9C86E6B}"/>
              </a:ext>
            </a:extLst>
          </p:cNvPr>
          <p:cNvSpPr txBox="1"/>
          <p:nvPr/>
        </p:nvSpPr>
        <p:spPr>
          <a:xfrm>
            <a:off x="724394" y="510641"/>
            <a:ext cx="9298380" cy="461665"/>
          </a:xfrm>
          <a:prstGeom prst="rect">
            <a:avLst/>
          </a:prstGeom>
          <a:noFill/>
        </p:spPr>
        <p:txBody>
          <a:bodyPr wrap="square" rtlCol="0">
            <a:spAutoFit/>
          </a:bodyPr>
          <a:lstStyle/>
          <a:p>
            <a:r>
              <a:rPr lang="en-US" sz="2400" b="1" dirty="0">
                <a:solidFill>
                  <a:schemeClr val="bg1"/>
                </a:solidFill>
              </a:rPr>
              <a:t>Dialog window for selecting the Tertiary Contact Surface (TCS)</a:t>
            </a:r>
          </a:p>
        </p:txBody>
      </p:sp>
    </p:spTree>
    <p:extLst>
      <p:ext uri="{BB962C8B-B14F-4D97-AF65-F5344CB8AC3E}">
        <p14:creationId xmlns:p14="http://schemas.microsoft.com/office/powerpoint/2010/main" val="1800933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C7FB6D-0E8F-4DBE-B5CE-7C80ABE5E8BD}"/>
              </a:ext>
            </a:extLst>
          </p:cNvPr>
          <p:cNvPicPr>
            <a:picLocks noChangeAspect="1"/>
          </p:cNvPicPr>
          <p:nvPr/>
        </p:nvPicPr>
        <p:blipFill>
          <a:blip r:embed="rId2"/>
          <a:stretch>
            <a:fillRect/>
          </a:stretch>
        </p:blipFill>
        <p:spPr>
          <a:xfrm>
            <a:off x="3149600" y="874138"/>
            <a:ext cx="7547537" cy="5781092"/>
          </a:xfrm>
          <a:prstGeom prst="rect">
            <a:avLst/>
          </a:prstGeom>
        </p:spPr>
      </p:pic>
      <p:pic>
        <p:nvPicPr>
          <p:cNvPr id="3" name="Picture 2">
            <a:extLst>
              <a:ext uri="{FF2B5EF4-FFF2-40B4-BE49-F238E27FC236}">
                <a16:creationId xmlns:a16="http://schemas.microsoft.com/office/drawing/2014/main" id="{D3DD8A93-6F96-47AC-8FC9-C57C2228178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005033" y="2394001"/>
            <a:ext cx="1781920" cy="952557"/>
          </a:xfrm>
          <a:prstGeom prst="rect">
            <a:avLst/>
          </a:prstGeom>
        </p:spPr>
      </p:pic>
      <p:sp>
        <p:nvSpPr>
          <p:cNvPr id="4" name="TextBox 3">
            <a:extLst>
              <a:ext uri="{FF2B5EF4-FFF2-40B4-BE49-F238E27FC236}">
                <a16:creationId xmlns:a16="http://schemas.microsoft.com/office/drawing/2014/main" id="{FBDF9C39-E958-4EFD-8652-9CCA1CA2FCD0}"/>
              </a:ext>
            </a:extLst>
          </p:cNvPr>
          <p:cNvSpPr txBox="1"/>
          <p:nvPr/>
        </p:nvSpPr>
        <p:spPr>
          <a:xfrm>
            <a:off x="249381" y="344387"/>
            <a:ext cx="8253351" cy="461665"/>
          </a:xfrm>
          <a:prstGeom prst="rect">
            <a:avLst/>
          </a:prstGeom>
          <a:noFill/>
        </p:spPr>
        <p:txBody>
          <a:bodyPr wrap="square" rtlCol="0">
            <a:spAutoFit/>
          </a:bodyPr>
          <a:lstStyle/>
          <a:p>
            <a:r>
              <a:rPr lang="en-US" sz="2400" b="1" dirty="0">
                <a:solidFill>
                  <a:schemeClr val="bg1"/>
                </a:solidFill>
              </a:rPr>
              <a:t>Result after selecting the Tertiary Contact Surface</a:t>
            </a:r>
          </a:p>
        </p:txBody>
      </p:sp>
    </p:spTree>
    <p:extLst>
      <p:ext uri="{BB962C8B-B14F-4D97-AF65-F5344CB8AC3E}">
        <p14:creationId xmlns:p14="http://schemas.microsoft.com/office/powerpoint/2010/main" val="1570548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A9322C-5572-4A7A-ADE5-C0E692BDEF52}"/>
              </a:ext>
            </a:extLst>
          </p:cNvPr>
          <p:cNvSpPr txBox="1"/>
          <p:nvPr/>
        </p:nvSpPr>
        <p:spPr>
          <a:xfrm>
            <a:off x="546264" y="498764"/>
            <a:ext cx="2707575" cy="461665"/>
          </a:xfrm>
          <a:prstGeom prst="rect">
            <a:avLst/>
          </a:prstGeom>
          <a:noFill/>
        </p:spPr>
        <p:txBody>
          <a:bodyPr wrap="square" rtlCol="0">
            <a:spAutoFit/>
          </a:bodyPr>
          <a:lstStyle/>
          <a:p>
            <a:r>
              <a:rPr lang="en-US" sz="2400" b="1" dirty="0">
                <a:solidFill>
                  <a:schemeClr val="bg1"/>
                </a:solidFill>
              </a:rPr>
              <a:t>Fit Features</a:t>
            </a:r>
          </a:p>
        </p:txBody>
      </p:sp>
      <p:grpSp>
        <p:nvGrpSpPr>
          <p:cNvPr id="44" name="Group 43">
            <a:extLst>
              <a:ext uri="{FF2B5EF4-FFF2-40B4-BE49-F238E27FC236}">
                <a16:creationId xmlns:a16="http://schemas.microsoft.com/office/drawing/2014/main" id="{D6962669-F6E9-4610-B59E-28836ADD7CF4}"/>
              </a:ext>
            </a:extLst>
          </p:cNvPr>
          <p:cNvGrpSpPr/>
          <p:nvPr/>
        </p:nvGrpSpPr>
        <p:grpSpPr>
          <a:xfrm>
            <a:off x="285008" y="1228874"/>
            <a:ext cx="10012888" cy="4067743"/>
            <a:chOff x="-118753" y="1597009"/>
            <a:chExt cx="10012888" cy="4067743"/>
          </a:xfrm>
        </p:grpSpPr>
        <p:pic>
          <p:nvPicPr>
            <p:cNvPr id="27" name="Picture 26">
              <a:extLst>
                <a:ext uri="{FF2B5EF4-FFF2-40B4-BE49-F238E27FC236}">
                  <a16:creationId xmlns:a16="http://schemas.microsoft.com/office/drawing/2014/main" id="{E7BFFED2-5B0B-4C4F-9449-61E618FF606D}"/>
                </a:ext>
              </a:extLst>
            </p:cNvPr>
            <p:cNvPicPr>
              <a:picLocks noChangeAspect="1"/>
            </p:cNvPicPr>
            <p:nvPr/>
          </p:nvPicPr>
          <p:blipFill>
            <a:blip r:embed="rId2"/>
            <a:stretch>
              <a:fillRect/>
            </a:stretch>
          </p:blipFill>
          <p:spPr>
            <a:xfrm>
              <a:off x="2654125" y="1597009"/>
              <a:ext cx="7240010" cy="4067743"/>
            </a:xfrm>
            <a:prstGeom prst="rect">
              <a:avLst/>
            </a:prstGeom>
          </p:spPr>
        </p:pic>
        <p:cxnSp>
          <p:nvCxnSpPr>
            <p:cNvPr id="6" name="Straight Arrow Connector 5">
              <a:extLst>
                <a:ext uri="{FF2B5EF4-FFF2-40B4-BE49-F238E27FC236}">
                  <a16:creationId xmlns:a16="http://schemas.microsoft.com/office/drawing/2014/main" id="{69658E3D-EF75-4569-A113-774D0293B79C}"/>
                </a:ext>
              </a:extLst>
            </p:cNvPr>
            <p:cNvCxnSpPr>
              <a:cxnSpLocks/>
              <a:stCxn id="9" idx="3"/>
            </p:cNvCxnSpPr>
            <p:nvPr/>
          </p:nvCxnSpPr>
          <p:spPr>
            <a:xfrm flipV="1">
              <a:off x="2434443" y="3045287"/>
              <a:ext cx="2600695" cy="18466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FC4D4CD0-53A1-46B4-980A-E251D79BCFC3}"/>
                </a:ext>
              </a:extLst>
            </p:cNvPr>
            <p:cNvSpPr txBox="1"/>
            <p:nvPr/>
          </p:nvSpPr>
          <p:spPr>
            <a:xfrm>
              <a:off x="-118753" y="2814452"/>
              <a:ext cx="2553196" cy="830997"/>
            </a:xfrm>
            <a:prstGeom prst="rect">
              <a:avLst/>
            </a:prstGeom>
            <a:noFill/>
          </p:spPr>
          <p:txBody>
            <a:bodyPr wrap="square" rtlCol="0">
              <a:spAutoFit/>
            </a:bodyPr>
            <a:lstStyle/>
            <a:p>
              <a:r>
                <a:rPr lang="en-US" sz="2400" b="1" dirty="0"/>
                <a:t>Primary fit Feature (PFF)</a:t>
              </a:r>
            </a:p>
          </p:txBody>
        </p:sp>
        <p:cxnSp>
          <p:nvCxnSpPr>
            <p:cNvPr id="18" name="Straight Arrow Connector 17">
              <a:extLst>
                <a:ext uri="{FF2B5EF4-FFF2-40B4-BE49-F238E27FC236}">
                  <a16:creationId xmlns:a16="http://schemas.microsoft.com/office/drawing/2014/main" id="{15AF2F2E-A5C9-4519-87CB-1AF83E129244}"/>
                </a:ext>
              </a:extLst>
            </p:cNvPr>
            <p:cNvCxnSpPr>
              <a:cxnSpLocks/>
            </p:cNvCxnSpPr>
            <p:nvPr/>
          </p:nvCxnSpPr>
          <p:spPr>
            <a:xfrm flipV="1">
              <a:off x="2006930" y="3621974"/>
              <a:ext cx="3906982" cy="1128156"/>
            </a:xfrm>
            <a:prstGeom prst="straightConnector1">
              <a:avLst/>
            </a:prstGeom>
            <a:ln w="38100">
              <a:solidFill>
                <a:schemeClr val="bg1"/>
              </a:solidFill>
              <a:tailEnd type="triangle"/>
            </a:ln>
          </p:spPr>
          <p:style>
            <a:lnRef idx="3">
              <a:schemeClr val="accent6"/>
            </a:lnRef>
            <a:fillRef idx="0">
              <a:schemeClr val="accent6"/>
            </a:fillRef>
            <a:effectRef idx="2">
              <a:schemeClr val="accent6"/>
            </a:effectRef>
            <a:fontRef idx="minor">
              <a:schemeClr val="tx1"/>
            </a:fontRef>
          </p:style>
        </p:cxnSp>
        <p:sp>
          <p:nvSpPr>
            <p:cNvPr id="36" name="TextBox 35">
              <a:extLst>
                <a:ext uri="{FF2B5EF4-FFF2-40B4-BE49-F238E27FC236}">
                  <a16:creationId xmlns:a16="http://schemas.microsoft.com/office/drawing/2014/main" id="{85459495-4C41-4D95-8E5F-BAA34BDC10C9}"/>
                </a:ext>
              </a:extLst>
            </p:cNvPr>
            <p:cNvSpPr txBox="1"/>
            <p:nvPr/>
          </p:nvSpPr>
          <p:spPr>
            <a:xfrm>
              <a:off x="-23751" y="4522518"/>
              <a:ext cx="2291939" cy="830997"/>
            </a:xfrm>
            <a:prstGeom prst="rect">
              <a:avLst/>
            </a:prstGeom>
            <a:noFill/>
          </p:spPr>
          <p:txBody>
            <a:bodyPr wrap="square" rtlCol="0">
              <a:spAutoFit/>
            </a:bodyPr>
            <a:lstStyle/>
            <a:p>
              <a:r>
                <a:rPr lang="en-US" sz="2400" b="1" dirty="0"/>
                <a:t>Secondary Fit Feature (SFF)</a:t>
              </a:r>
            </a:p>
          </p:txBody>
        </p:sp>
      </p:grpSp>
    </p:spTree>
    <p:extLst>
      <p:ext uri="{BB962C8B-B14F-4D97-AF65-F5344CB8AC3E}">
        <p14:creationId xmlns:p14="http://schemas.microsoft.com/office/powerpoint/2010/main" val="4117717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84AF52-0486-4EE9-BA85-5E2526E4AEA1}"/>
              </a:ext>
            </a:extLst>
          </p:cNvPr>
          <p:cNvSpPr txBox="1"/>
          <p:nvPr/>
        </p:nvSpPr>
        <p:spPr>
          <a:xfrm>
            <a:off x="165046" y="580485"/>
            <a:ext cx="3833517" cy="1200329"/>
          </a:xfrm>
          <a:prstGeom prst="rect">
            <a:avLst/>
          </a:prstGeom>
          <a:noFill/>
        </p:spPr>
        <p:txBody>
          <a:bodyPr wrap="square" rtlCol="0">
            <a:spAutoFit/>
          </a:bodyPr>
          <a:lstStyle/>
          <a:p>
            <a:r>
              <a:rPr lang="en-US" sz="2400" b="1" dirty="0">
                <a:solidFill>
                  <a:schemeClr val="bg1"/>
                </a:solidFill>
              </a:rPr>
              <a:t>Dialog window for selecting the Primary Fit Feature (PFF)</a:t>
            </a:r>
          </a:p>
        </p:txBody>
      </p:sp>
      <p:pic>
        <p:nvPicPr>
          <p:cNvPr id="4" name="Picture 3">
            <a:extLst>
              <a:ext uri="{FF2B5EF4-FFF2-40B4-BE49-F238E27FC236}">
                <a16:creationId xmlns:a16="http://schemas.microsoft.com/office/drawing/2014/main" id="{8880C033-DCD1-4CF9-98CF-F0CFCF8B6A45}"/>
              </a:ext>
            </a:extLst>
          </p:cNvPr>
          <p:cNvPicPr>
            <a:picLocks noChangeAspect="1"/>
          </p:cNvPicPr>
          <p:nvPr/>
        </p:nvPicPr>
        <p:blipFill>
          <a:blip r:embed="rId5"/>
          <a:stretch>
            <a:fillRect/>
          </a:stretch>
        </p:blipFill>
        <p:spPr>
          <a:xfrm>
            <a:off x="4107051" y="218754"/>
            <a:ext cx="7253207" cy="6326692"/>
          </a:xfrm>
          <a:prstGeom prst="rect">
            <a:avLst/>
          </a:prstGeom>
        </p:spPr>
      </p:pic>
      <p:pic>
        <p:nvPicPr>
          <p:cNvPr id="2" name="Recorded Sound">
            <a:hlinkClick r:id="" action="ppaction://media"/>
            <a:extLst>
              <a:ext uri="{FF2B5EF4-FFF2-40B4-BE49-F238E27FC236}">
                <a16:creationId xmlns:a16="http://schemas.microsoft.com/office/drawing/2014/main" id="{6E8DE2E0-5201-4509-9A8A-65EEC905F0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09206" y="5392387"/>
            <a:ext cx="609600" cy="609600"/>
          </a:xfrm>
          <a:prstGeom prst="rect">
            <a:avLst/>
          </a:prstGeom>
        </p:spPr>
      </p:pic>
    </p:spTree>
    <p:extLst>
      <p:ext uri="{BB962C8B-B14F-4D97-AF65-F5344CB8AC3E}">
        <p14:creationId xmlns:p14="http://schemas.microsoft.com/office/powerpoint/2010/main" val="398392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57245D-9D70-44FF-B31E-ACD04858351B}"/>
              </a:ext>
            </a:extLst>
          </p:cNvPr>
          <p:cNvSpPr txBox="1"/>
          <p:nvPr/>
        </p:nvSpPr>
        <p:spPr>
          <a:xfrm>
            <a:off x="178129" y="308761"/>
            <a:ext cx="8253351" cy="461665"/>
          </a:xfrm>
          <a:prstGeom prst="rect">
            <a:avLst/>
          </a:prstGeom>
          <a:noFill/>
        </p:spPr>
        <p:txBody>
          <a:bodyPr wrap="square" rtlCol="0">
            <a:spAutoFit/>
          </a:bodyPr>
          <a:lstStyle/>
          <a:p>
            <a:r>
              <a:rPr lang="en-US" sz="2400" b="1" dirty="0">
                <a:solidFill>
                  <a:schemeClr val="bg1"/>
                </a:solidFill>
              </a:rPr>
              <a:t>Result after selecting the primary fit feature</a:t>
            </a:r>
          </a:p>
        </p:txBody>
      </p:sp>
      <p:pic>
        <p:nvPicPr>
          <p:cNvPr id="2" name="Picture 1">
            <a:extLst>
              <a:ext uri="{FF2B5EF4-FFF2-40B4-BE49-F238E27FC236}">
                <a16:creationId xmlns:a16="http://schemas.microsoft.com/office/drawing/2014/main" id="{86056E61-4567-4982-9B09-9FD09CDFBE98}"/>
              </a:ext>
            </a:extLst>
          </p:cNvPr>
          <p:cNvPicPr>
            <a:picLocks noChangeAspect="1"/>
          </p:cNvPicPr>
          <p:nvPr/>
        </p:nvPicPr>
        <p:blipFill>
          <a:blip r:embed="rId2"/>
          <a:stretch>
            <a:fillRect/>
          </a:stretch>
        </p:blipFill>
        <p:spPr>
          <a:xfrm>
            <a:off x="2819400" y="882945"/>
            <a:ext cx="7366001" cy="5763037"/>
          </a:xfrm>
          <a:prstGeom prst="rect">
            <a:avLst/>
          </a:prstGeom>
        </p:spPr>
      </p:pic>
      <p:pic>
        <p:nvPicPr>
          <p:cNvPr id="5" name="Picture 4">
            <a:extLst>
              <a:ext uri="{FF2B5EF4-FFF2-40B4-BE49-F238E27FC236}">
                <a16:creationId xmlns:a16="http://schemas.microsoft.com/office/drawing/2014/main" id="{4371FDE6-E5E7-4CDD-81BE-336366201C6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617511" flipH="1">
            <a:off x="2133246" y="5882210"/>
            <a:ext cx="1676564" cy="947387"/>
          </a:xfrm>
          <a:prstGeom prst="rect">
            <a:avLst/>
          </a:prstGeom>
        </p:spPr>
      </p:pic>
    </p:spTree>
    <p:extLst>
      <p:ext uri="{BB962C8B-B14F-4D97-AF65-F5344CB8AC3E}">
        <p14:creationId xmlns:p14="http://schemas.microsoft.com/office/powerpoint/2010/main" val="1819727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44E278-4B56-4A07-86CC-245EB1EDF135}"/>
              </a:ext>
            </a:extLst>
          </p:cNvPr>
          <p:cNvSpPr txBox="1"/>
          <p:nvPr/>
        </p:nvSpPr>
        <p:spPr>
          <a:xfrm>
            <a:off x="724394" y="510641"/>
            <a:ext cx="3990109" cy="461665"/>
          </a:xfrm>
          <a:prstGeom prst="rect">
            <a:avLst/>
          </a:prstGeom>
          <a:noFill/>
        </p:spPr>
        <p:txBody>
          <a:bodyPr wrap="square" rtlCol="0">
            <a:spAutoFit/>
          </a:bodyPr>
          <a:lstStyle/>
          <a:p>
            <a:r>
              <a:rPr lang="en-US" sz="2400" b="1" dirty="0">
                <a:solidFill>
                  <a:schemeClr val="bg1"/>
                </a:solidFill>
              </a:rPr>
              <a:t>Location-Constrained Fits</a:t>
            </a:r>
          </a:p>
        </p:txBody>
      </p:sp>
      <p:pic>
        <p:nvPicPr>
          <p:cNvPr id="4" name="Picture 3">
            <a:extLst>
              <a:ext uri="{FF2B5EF4-FFF2-40B4-BE49-F238E27FC236}">
                <a16:creationId xmlns:a16="http://schemas.microsoft.com/office/drawing/2014/main" id="{22B1D201-6FA6-4C79-ADD6-537A221A6422}"/>
              </a:ext>
            </a:extLst>
          </p:cNvPr>
          <p:cNvPicPr>
            <a:picLocks noChangeAspect="1"/>
          </p:cNvPicPr>
          <p:nvPr/>
        </p:nvPicPr>
        <p:blipFill>
          <a:blip r:embed="rId2"/>
          <a:stretch>
            <a:fillRect/>
          </a:stretch>
        </p:blipFill>
        <p:spPr>
          <a:xfrm>
            <a:off x="4511960" y="1129866"/>
            <a:ext cx="5380186" cy="5058423"/>
          </a:xfrm>
          <a:prstGeom prst="rect">
            <a:avLst/>
          </a:prstGeom>
        </p:spPr>
      </p:pic>
      <p:sp>
        <p:nvSpPr>
          <p:cNvPr id="5" name="TextBox 4">
            <a:extLst>
              <a:ext uri="{FF2B5EF4-FFF2-40B4-BE49-F238E27FC236}">
                <a16:creationId xmlns:a16="http://schemas.microsoft.com/office/drawing/2014/main" id="{C7C8C17B-AFAE-444A-B530-268F4E95B4F7}"/>
              </a:ext>
            </a:extLst>
          </p:cNvPr>
          <p:cNvSpPr txBox="1"/>
          <p:nvPr/>
        </p:nvSpPr>
        <p:spPr>
          <a:xfrm>
            <a:off x="389906" y="2325587"/>
            <a:ext cx="3990109" cy="2677656"/>
          </a:xfrm>
          <a:prstGeom prst="rect">
            <a:avLst/>
          </a:prstGeom>
          <a:noFill/>
        </p:spPr>
        <p:txBody>
          <a:bodyPr wrap="square" rtlCol="0">
            <a:spAutoFit/>
          </a:bodyPr>
          <a:lstStyle/>
          <a:p>
            <a:r>
              <a:rPr lang="en-US" sz="2400" b="1" i="1" dirty="0">
                <a:solidFill>
                  <a:srgbClr val="002060"/>
                </a:solidFill>
              </a:rPr>
              <a:t>Identify the fit features</a:t>
            </a:r>
          </a:p>
          <a:p>
            <a:endParaRPr lang="en-US" sz="2400" b="1" i="1" dirty="0">
              <a:solidFill>
                <a:srgbClr val="002060"/>
              </a:solidFill>
            </a:endParaRPr>
          </a:p>
          <a:p>
            <a:r>
              <a:rPr lang="en-US" sz="2400" b="1" i="1" dirty="0">
                <a:solidFill>
                  <a:srgbClr val="002060"/>
                </a:solidFill>
              </a:rPr>
              <a:t>Identify the contact surfaces</a:t>
            </a:r>
          </a:p>
          <a:p>
            <a:endParaRPr lang="en-US" sz="2400" b="1" i="1" dirty="0">
              <a:solidFill>
                <a:srgbClr val="002060"/>
              </a:solidFill>
            </a:endParaRPr>
          </a:p>
          <a:p>
            <a:r>
              <a:rPr lang="en-US" sz="2400" b="1" i="1" dirty="0">
                <a:solidFill>
                  <a:srgbClr val="002060"/>
                </a:solidFill>
              </a:rPr>
              <a:t>Determine the contact surface priority</a:t>
            </a:r>
          </a:p>
        </p:txBody>
      </p:sp>
    </p:spTree>
    <p:extLst>
      <p:ext uri="{BB962C8B-B14F-4D97-AF65-F5344CB8AC3E}">
        <p14:creationId xmlns:p14="http://schemas.microsoft.com/office/powerpoint/2010/main" val="3215501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F7FEE3-762B-4EFE-8263-0C3CA82A8E40}"/>
              </a:ext>
            </a:extLst>
          </p:cNvPr>
          <p:cNvPicPr>
            <a:picLocks noChangeAspect="1"/>
          </p:cNvPicPr>
          <p:nvPr/>
        </p:nvPicPr>
        <p:blipFill>
          <a:blip r:embed="rId5"/>
          <a:stretch>
            <a:fillRect/>
          </a:stretch>
        </p:blipFill>
        <p:spPr>
          <a:xfrm>
            <a:off x="3099756" y="1531916"/>
            <a:ext cx="5218336" cy="3075709"/>
          </a:xfrm>
          <a:prstGeom prst="rect">
            <a:avLst/>
          </a:prstGeom>
        </p:spPr>
      </p:pic>
      <p:sp>
        <p:nvSpPr>
          <p:cNvPr id="3" name="TextBox 2">
            <a:extLst>
              <a:ext uri="{FF2B5EF4-FFF2-40B4-BE49-F238E27FC236}">
                <a16:creationId xmlns:a16="http://schemas.microsoft.com/office/drawing/2014/main" id="{7A254531-CF90-4FEF-BC15-3FC9DD5ED6CF}"/>
              </a:ext>
            </a:extLst>
          </p:cNvPr>
          <p:cNvSpPr txBox="1"/>
          <p:nvPr/>
        </p:nvSpPr>
        <p:spPr>
          <a:xfrm>
            <a:off x="736068" y="556734"/>
            <a:ext cx="8253351" cy="461665"/>
          </a:xfrm>
          <a:prstGeom prst="rect">
            <a:avLst/>
          </a:prstGeom>
          <a:noFill/>
        </p:spPr>
        <p:txBody>
          <a:bodyPr wrap="square" rtlCol="0">
            <a:spAutoFit/>
          </a:bodyPr>
          <a:lstStyle/>
          <a:p>
            <a:r>
              <a:rPr lang="en-US" sz="2400" b="1" dirty="0">
                <a:solidFill>
                  <a:schemeClr val="bg1"/>
                </a:solidFill>
              </a:rPr>
              <a:t>Dialog window after PFF selection and pressing ESC</a:t>
            </a:r>
          </a:p>
        </p:txBody>
      </p:sp>
      <p:sp>
        <p:nvSpPr>
          <p:cNvPr id="4" name="TextBox 3">
            <a:extLst>
              <a:ext uri="{FF2B5EF4-FFF2-40B4-BE49-F238E27FC236}">
                <a16:creationId xmlns:a16="http://schemas.microsoft.com/office/drawing/2014/main" id="{70ED9E41-0C7C-4BC2-9E99-93CA08D36AC5}"/>
              </a:ext>
            </a:extLst>
          </p:cNvPr>
          <p:cNvSpPr txBox="1"/>
          <p:nvPr/>
        </p:nvSpPr>
        <p:spPr>
          <a:xfrm>
            <a:off x="829092" y="5031752"/>
            <a:ext cx="6284228" cy="461665"/>
          </a:xfrm>
          <a:prstGeom prst="rect">
            <a:avLst/>
          </a:prstGeom>
          <a:noFill/>
        </p:spPr>
        <p:txBody>
          <a:bodyPr wrap="square" rtlCol="0">
            <a:spAutoFit/>
          </a:bodyPr>
          <a:lstStyle/>
          <a:p>
            <a:r>
              <a:rPr lang="en-US" sz="2400" b="1" dirty="0">
                <a:solidFill>
                  <a:schemeClr val="bg1"/>
                </a:solidFill>
              </a:rPr>
              <a:t>What about the Secondary Fit Feature?</a:t>
            </a:r>
          </a:p>
        </p:txBody>
      </p:sp>
      <p:pic>
        <p:nvPicPr>
          <p:cNvPr id="5" name="Recorded Sound">
            <a:hlinkClick r:id="" action="ppaction://media"/>
            <a:extLst>
              <a:ext uri="{FF2B5EF4-FFF2-40B4-BE49-F238E27FC236}">
                <a16:creationId xmlns:a16="http://schemas.microsoft.com/office/drawing/2014/main" id="{B2150460-C882-4965-A9B6-D081A29C2B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8571" y="5819899"/>
            <a:ext cx="609600" cy="609600"/>
          </a:xfrm>
          <a:prstGeom prst="rect">
            <a:avLst/>
          </a:prstGeom>
        </p:spPr>
      </p:pic>
    </p:spTree>
    <p:extLst>
      <p:ext uri="{BB962C8B-B14F-4D97-AF65-F5344CB8AC3E}">
        <p14:creationId xmlns:p14="http://schemas.microsoft.com/office/powerpoint/2010/main" val="27504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ACD166-B604-4B3F-BA2B-B77A69AAFA2E}"/>
              </a:ext>
            </a:extLst>
          </p:cNvPr>
          <p:cNvPicPr>
            <a:picLocks noChangeAspect="1"/>
          </p:cNvPicPr>
          <p:nvPr/>
        </p:nvPicPr>
        <p:blipFill>
          <a:blip r:embed="rId2"/>
          <a:stretch>
            <a:fillRect/>
          </a:stretch>
        </p:blipFill>
        <p:spPr>
          <a:xfrm>
            <a:off x="1160172" y="1709010"/>
            <a:ext cx="9223691" cy="3699898"/>
          </a:xfrm>
          <a:prstGeom prst="rect">
            <a:avLst/>
          </a:prstGeom>
        </p:spPr>
      </p:pic>
      <p:sp>
        <p:nvSpPr>
          <p:cNvPr id="3" name="TextBox 2">
            <a:extLst>
              <a:ext uri="{FF2B5EF4-FFF2-40B4-BE49-F238E27FC236}">
                <a16:creationId xmlns:a16="http://schemas.microsoft.com/office/drawing/2014/main" id="{F70B44E8-C370-42DA-B0C4-A28A5BEDCD59}"/>
              </a:ext>
            </a:extLst>
          </p:cNvPr>
          <p:cNvSpPr txBox="1"/>
          <p:nvPr/>
        </p:nvSpPr>
        <p:spPr>
          <a:xfrm>
            <a:off x="736068" y="556734"/>
            <a:ext cx="8253351" cy="461665"/>
          </a:xfrm>
          <a:prstGeom prst="rect">
            <a:avLst/>
          </a:prstGeom>
          <a:noFill/>
        </p:spPr>
        <p:txBody>
          <a:bodyPr wrap="square" rtlCol="0">
            <a:spAutoFit/>
          </a:bodyPr>
          <a:lstStyle/>
          <a:p>
            <a:r>
              <a:rPr lang="en-US" sz="2400" b="1" dirty="0">
                <a:solidFill>
                  <a:schemeClr val="bg1"/>
                </a:solidFill>
              </a:rPr>
              <a:t>Final dialog window after pressing OK</a:t>
            </a:r>
          </a:p>
        </p:txBody>
      </p:sp>
    </p:spTree>
    <p:extLst>
      <p:ext uri="{BB962C8B-B14F-4D97-AF65-F5344CB8AC3E}">
        <p14:creationId xmlns:p14="http://schemas.microsoft.com/office/powerpoint/2010/main" val="3407248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169F9D-8F93-422C-82FF-77B8FB651F2B}"/>
              </a:ext>
            </a:extLst>
          </p:cNvPr>
          <p:cNvSpPr txBox="1"/>
          <p:nvPr/>
        </p:nvSpPr>
        <p:spPr>
          <a:xfrm>
            <a:off x="1061532" y="556734"/>
            <a:ext cx="8810888" cy="3539430"/>
          </a:xfrm>
          <a:prstGeom prst="rect">
            <a:avLst/>
          </a:prstGeom>
          <a:noFill/>
        </p:spPr>
        <p:txBody>
          <a:bodyPr wrap="square" rtlCol="0">
            <a:spAutoFit/>
          </a:bodyPr>
          <a:lstStyle/>
          <a:p>
            <a:r>
              <a:rPr lang="en-US" sz="2800" b="1" dirty="0">
                <a:solidFill>
                  <a:schemeClr val="bg1"/>
                </a:solidFill>
                <a:highlight>
                  <a:srgbClr val="FFFF00"/>
                </a:highlight>
              </a:rPr>
              <a:t>Obviously the fit is not finished </a:t>
            </a:r>
            <a:r>
              <a:rPr lang="en-US" sz="2800" b="1" dirty="0">
                <a:solidFill>
                  <a:schemeClr val="bg1"/>
                </a:solidFill>
              </a:rPr>
              <a:t>– the smaller bosses have not been toleranced for fit.  </a:t>
            </a:r>
          </a:p>
          <a:p>
            <a:endParaRPr lang="en-US" sz="2800" b="1" dirty="0">
              <a:solidFill>
                <a:schemeClr val="bg1"/>
              </a:solidFill>
            </a:endParaRPr>
          </a:p>
          <a:p>
            <a:r>
              <a:rPr lang="en-US" sz="2800" b="1" dirty="0">
                <a:solidFill>
                  <a:schemeClr val="bg1"/>
                </a:solidFill>
              </a:rPr>
              <a:t>This is because the total number of fit features and contact surfaces in any tolerance statement must be 4 or less.  In this example we have 5 total CS and FF</a:t>
            </a:r>
          </a:p>
          <a:p>
            <a:endParaRPr lang="en-US" sz="2800" b="1" dirty="0">
              <a:solidFill>
                <a:schemeClr val="bg1"/>
              </a:solidFill>
            </a:endParaRPr>
          </a:p>
        </p:txBody>
      </p:sp>
      <p:pic>
        <p:nvPicPr>
          <p:cNvPr id="5" name="Picture 4">
            <a:extLst>
              <a:ext uri="{FF2B5EF4-FFF2-40B4-BE49-F238E27FC236}">
                <a16:creationId xmlns:a16="http://schemas.microsoft.com/office/drawing/2014/main" id="{0F58EBF5-822F-437E-B083-F7A0FB94ADD1}"/>
              </a:ext>
            </a:extLst>
          </p:cNvPr>
          <p:cNvPicPr>
            <a:picLocks noChangeAspect="1"/>
          </p:cNvPicPr>
          <p:nvPr/>
        </p:nvPicPr>
        <p:blipFill>
          <a:blip r:embed="rId2"/>
          <a:stretch>
            <a:fillRect/>
          </a:stretch>
        </p:blipFill>
        <p:spPr>
          <a:xfrm>
            <a:off x="3793822" y="3810916"/>
            <a:ext cx="3953427" cy="724001"/>
          </a:xfrm>
          <a:prstGeom prst="rect">
            <a:avLst/>
          </a:prstGeom>
        </p:spPr>
      </p:pic>
      <p:cxnSp>
        <p:nvCxnSpPr>
          <p:cNvPr id="7" name="Straight Arrow Connector 6">
            <a:extLst>
              <a:ext uri="{FF2B5EF4-FFF2-40B4-BE49-F238E27FC236}">
                <a16:creationId xmlns:a16="http://schemas.microsoft.com/office/drawing/2014/main" id="{B4CCE937-E509-46F0-992B-09ECB34ED9A8}"/>
              </a:ext>
            </a:extLst>
          </p:cNvPr>
          <p:cNvCxnSpPr/>
          <p:nvPr/>
        </p:nvCxnSpPr>
        <p:spPr>
          <a:xfrm flipV="1">
            <a:off x="5160936" y="4571999"/>
            <a:ext cx="0" cy="821410"/>
          </a:xfrm>
          <a:prstGeom prst="straightConnector1">
            <a:avLst/>
          </a:prstGeom>
          <a:ln w="5715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3BD64984-2EA3-4AB1-A01C-28AF433AD80E}"/>
              </a:ext>
            </a:extLst>
          </p:cNvPr>
          <p:cNvSpPr txBox="1"/>
          <p:nvPr/>
        </p:nvSpPr>
        <p:spPr>
          <a:xfrm>
            <a:off x="4773478" y="5408907"/>
            <a:ext cx="836908" cy="523220"/>
          </a:xfrm>
          <a:prstGeom prst="rect">
            <a:avLst/>
          </a:prstGeom>
          <a:noFill/>
        </p:spPr>
        <p:txBody>
          <a:bodyPr wrap="square" rtlCol="0">
            <a:spAutoFit/>
          </a:bodyPr>
          <a:lstStyle/>
          <a:p>
            <a:r>
              <a:rPr lang="en-US" sz="2800" b="1" dirty="0">
                <a:solidFill>
                  <a:srgbClr val="002060"/>
                </a:solidFill>
              </a:rPr>
              <a:t>PFF</a:t>
            </a:r>
          </a:p>
        </p:txBody>
      </p:sp>
      <p:cxnSp>
        <p:nvCxnSpPr>
          <p:cNvPr id="9" name="Straight Arrow Connector 8">
            <a:extLst>
              <a:ext uri="{FF2B5EF4-FFF2-40B4-BE49-F238E27FC236}">
                <a16:creationId xmlns:a16="http://schemas.microsoft.com/office/drawing/2014/main" id="{957A6ADB-366F-4BD1-8903-1E78B349A2D6}"/>
              </a:ext>
            </a:extLst>
          </p:cNvPr>
          <p:cNvCxnSpPr/>
          <p:nvPr/>
        </p:nvCxnSpPr>
        <p:spPr>
          <a:xfrm flipV="1">
            <a:off x="6165743" y="4522921"/>
            <a:ext cx="0" cy="821410"/>
          </a:xfrm>
          <a:prstGeom prst="straightConnector1">
            <a:avLst/>
          </a:prstGeom>
          <a:ln w="5715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0A2228BF-118D-4BAE-9617-7BB6C6B2614D}"/>
              </a:ext>
            </a:extLst>
          </p:cNvPr>
          <p:cNvSpPr txBox="1"/>
          <p:nvPr/>
        </p:nvSpPr>
        <p:spPr>
          <a:xfrm>
            <a:off x="5809281" y="5251340"/>
            <a:ext cx="885987" cy="523220"/>
          </a:xfrm>
          <a:prstGeom prst="rect">
            <a:avLst/>
          </a:prstGeom>
          <a:noFill/>
        </p:spPr>
        <p:txBody>
          <a:bodyPr wrap="square" rtlCol="0">
            <a:spAutoFit/>
          </a:bodyPr>
          <a:lstStyle/>
          <a:p>
            <a:r>
              <a:rPr lang="en-US" sz="2800" b="1" dirty="0">
                <a:solidFill>
                  <a:srgbClr val="002060"/>
                </a:solidFill>
              </a:rPr>
              <a:t>PCS</a:t>
            </a:r>
          </a:p>
        </p:txBody>
      </p:sp>
      <p:cxnSp>
        <p:nvCxnSpPr>
          <p:cNvPr id="11" name="Straight Arrow Connector 10">
            <a:extLst>
              <a:ext uri="{FF2B5EF4-FFF2-40B4-BE49-F238E27FC236}">
                <a16:creationId xmlns:a16="http://schemas.microsoft.com/office/drawing/2014/main" id="{E57D2E7B-ECA9-41AB-AA1E-BB7739465359}"/>
              </a:ext>
            </a:extLst>
          </p:cNvPr>
          <p:cNvCxnSpPr>
            <a:cxnSpLocks/>
            <a:stCxn id="15" idx="0"/>
          </p:cNvCxnSpPr>
          <p:nvPr/>
        </p:nvCxnSpPr>
        <p:spPr>
          <a:xfrm flipH="1" flipV="1">
            <a:off x="6736597" y="4489343"/>
            <a:ext cx="18082" cy="1245028"/>
          </a:xfrm>
          <a:prstGeom prst="straightConnector1">
            <a:avLst/>
          </a:prstGeom>
          <a:ln w="5715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86C6629B-41D0-47CC-A5EB-D42310C224FC}"/>
              </a:ext>
            </a:extLst>
          </p:cNvPr>
          <p:cNvCxnSpPr/>
          <p:nvPr/>
        </p:nvCxnSpPr>
        <p:spPr>
          <a:xfrm flipV="1">
            <a:off x="7338448" y="4486758"/>
            <a:ext cx="0" cy="821410"/>
          </a:xfrm>
          <a:prstGeom prst="straightConnector1">
            <a:avLst/>
          </a:prstGeom>
          <a:ln w="5715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2CC3C90A-2A6D-4C4D-8C04-328C8D3ABC8E}"/>
              </a:ext>
            </a:extLst>
          </p:cNvPr>
          <p:cNvSpPr txBox="1"/>
          <p:nvPr/>
        </p:nvSpPr>
        <p:spPr>
          <a:xfrm>
            <a:off x="6349140" y="5734371"/>
            <a:ext cx="811078" cy="523220"/>
          </a:xfrm>
          <a:prstGeom prst="rect">
            <a:avLst/>
          </a:prstGeom>
          <a:noFill/>
        </p:spPr>
        <p:txBody>
          <a:bodyPr wrap="square" rtlCol="0">
            <a:spAutoFit/>
          </a:bodyPr>
          <a:lstStyle/>
          <a:p>
            <a:r>
              <a:rPr lang="en-US" sz="2800" b="1" dirty="0">
                <a:solidFill>
                  <a:srgbClr val="002060"/>
                </a:solidFill>
              </a:rPr>
              <a:t>SCS</a:t>
            </a:r>
          </a:p>
        </p:txBody>
      </p:sp>
      <p:sp>
        <p:nvSpPr>
          <p:cNvPr id="16" name="TextBox 15">
            <a:extLst>
              <a:ext uri="{FF2B5EF4-FFF2-40B4-BE49-F238E27FC236}">
                <a16:creationId xmlns:a16="http://schemas.microsoft.com/office/drawing/2014/main" id="{1CF6BA87-D0B0-480D-B96F-D1DD442C5E58}"/>
              </a:ext>
            </a:extLst>
          </p:cNvPr>
          <p:cNvSpPr txBox="1"/>
          <p:nvPr/>
        </p:nvSpPr>
        <p:spPr>
          <a:xfrm>
            <a:off x="6984569" y="5217761"/>
            <a:ext cx="885987" cy="523220"/>
          </a:xfrm>
          <a:prstGeom prst="rect">
            <a:avLst/>
          </a:prstGeom>
          <a:noFill/>
        </p:spPr>
        <p:txBody>
          <a:bodyPr wrap="square" rtlCol="0">
            <a:spAutoFit/>
          </a:bodyPr>
          <a:lstStyle/>
          <a:p>
            <a:r>
              <a:rPr lang="en-US" sz="2800" b="1" dirty="0">
                <a:solidFill>
                  <a:srgbClr val="002060"/>
                </a:solidFill>
              </a:rPr>
              <a:t>TCS</a:t>
            </a:r>
          </a:p>
        </p:txBody>
      </p:sp>
    </p:spTree>
    <p:extLst>
      <p:ext uri="{BB962C8B-B14F-4D97-AF65-F5344CB8AC3E}">
        <p14:creationId xmlns:p14="http://schemas.microsoft.com/office/powerpoint/2010/main" val="2295099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463398-5D24-4FEE-9EE7-D04AE8577621}"/>
              </a:ext>
            </a:extLst>
          </p:cNvPr>
          <p:cNvSpPr/>
          <p:nvPr/>
        </p:nvSpPr>
        <p:spPr>
          <a:xfrm>
            <a:off x="1120262" y="392645"/>
            <a:ext cx="8287209" cy="3539430"/>
          </a:xfrm>
          <a:prstGeom prst="rect">
            <a:avLst/>
          </a:prstGeom>
        </p:spPr>
        <p:txBody>
          <a:bodyPr wrap="square">
            <a:spAutoFit/>
          </a:bodyPr>
          <a:lstStyle/>
          <a:p>
            <a:r>
              <a:rPr lang="en-US" sz="3200" b="1" dirty="0">
                <a:solidFill>
                  <a:srgbClr val="FFFF00"/>
                </a:solidFill>
              </a:rPr>
              <a:t>We need to run the program only once if we have:</a:t>
            </a:r>
          </a:p>
          <a:p>
            <a:endParaRPr lang="en-US" sz="3200" b="1" dirty="0">
              <a:solidFill>
                <a:srgbClr val="FFFF00"/>
              </a:solidFill>
            </a:endParaRPr>
          </a:p>
          <a:p>
            <a:pPr marL="914400" lvl="1" indent="-457200">
              <a:buFont typeface="Wingdings" panose="05000000000000000000" pitchFamily="2" charset="2"/>
              <a:buChar char="v"/>
            </a:pPr>
            <a:r>
              <a:rPr lang="en-US" sz="3200" b="1" dirty="0">
                <a:solidFill>
                  <a:srgbClr val="002060"/>
                </a:solidFill>
              </a:rPr>
              <a:t>3 CS + 1 FF</a:t>
            </a:r>
          </a:p>
          <a:p>
            <a:pPr marL="914400" lvl="1" indent="-457200">
              <a:buFont typeface="Wingdings" panose="05000000000000000000" pitchFamily="2" charset="2"/>
              <a:buChar char="v"/>
            </a:pPr>
            <a:r>
              <a:rPr lang="en-US" sz="3200" b="1" dirty="0">
                <a:solidFill>
                  <a:srgbClr val="002060"/>
                </a:solidFill>
              </a:rPr>
              <a:t>2 CS and 2 or less FF</a:t>
            </a:r>
          </a:p>
          <a:p>
            <a:pPr marL="914400" lvl="1" indent="-457200">
              <a:buFont typeface="Wingdings" panose="05000000000000000000" pitchFamily="2" charset="2"/>
              <a:buChar char="v"/>
            </a:pPr>
            <a:r>
              <a:rPr lang="en-US" sz="3200" b="1" dirty="0">
                <a:solidFill>
                  <a:srgbClr val="002060"/>
                </a:solidFill>
              </a:rPr>
              <a:t>1 CS and 3 or less FF</a:t>
            </a:r>
          </a:p>
          <a:p>
            <a:pPr marL="914400" lvl="1" indent="-457200">
              <a:buFont typeface="Wingdings" panose="05000000000000000000" pitchFamily="2" charset="2"/>
              <a:buChar char="v"/>
            </a:pPr>
            <a:r>
              <a:rPr lang="en-US" sz="3200" b="1" dirty="0">
                <a:solidFill>
                  <a:srgbClr val="002060"/>
                </a:solidFill>
              </a:rPr>
              <a:t>0 CS and 4 or less FF</a:t>
            </a:r>
          </a:p>
        </p:txBody>
      </p:sp>
      <p:sp>
        <p:nvSpPr>
          <p:cNvPr id="9" name="Rectangle 8">
            <a:extLst>
              <a:ext uri="{FF2B5EF4-FFF2-40B4-BE49-F238E27FC236}">
                <a16:creationId xmlns:a16="http://schemas.microsoft.com/office/drawing/2014/main" id="{949CFEE4-D327-4A93-BDBA-4642BA10C60E}"/>
              </a:ext>
            </a:extLst>
          </p:cNvPr>
          <p:cNvSpPr/>
          <p:nvPr/>
        </p:nvSpPr>
        <p:spPr>
          <a:xfrm>
            <a:off x="1157206" y="4283706"/>
            <a:ext cx="8808204" cy="1354217"/>
          </a:xfrm>
          <a:prstGeom prst="rect">
            <a:avLst/>
          </a:prstGeom>
        </p:spPr>
        <p:txBody>
          <a:bodyPr wrap="square">
            <a:spAutoFit/>
          </a:bodyPr>
          <a:lstStyle/>
          <a:p>
            <a:r>
              <a:rPr lang="en-US" sz="3200" b="1" dirty="0">
                <a:solidFill>
                  <a:srgbClr val="FFFF00"/>
                </a:solidFill>
              </a:rPr>
              <a:t>If there are more FF run the program again for each additional FF</a:t>
            </a:r>
          </a:p>
          <a:p>
            <a:endParaRPr lang="en-US" b="1" dirty="0">
              <a:solidFill>
                <a:srgbClr val="FFFF00"/>
              </a:solidFill>
            </a:endParaRPr>
          </a:p>
        </p:txBody>
      </p:sp>
    </p:spTree>
    <p:extLst>
      <p:ext uri="{BB962C8B-B14F-4D97-AF65-F5344CB8AC3E}">
        <p14:creationId xmlns:p14="http://schemas.microsoft.com/office/powerpoint/2010/main" val="3934892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0460E2-D764-4230-BB57-27993119EF24}"/>
              </a:ext>
            </a:extLst>
          </p:cNvPr>
          <p:cNvSpPr txBox="1"/>
          <p:nvPr/>
        </p:nvSpPr>
        <p:spPr>
          <a:xfrm>
            <a:off x="736068" y="556734"/>
            <a:ext cx="8253351" cy="830997"/>
          </a:xfrm>
          <a:prstGeom prst="rect">
            <a:avLst/>
          </a:prstGeom>
          <a:noFill/>
        </p:spPr>
        <p:txBody>
          <a:bodyPr wrap="square" rtlCol="0">
            <a:spAutoFit/>
          </a:bodyPr>
          <a:lstStyle/>
          <a:p>
            <a:r>
              <a:rPr lang="en-US" sz="2400" b="1" dirty="0">
                <a:solidFill>
                  <a:schemeClr val="bg1"/>
                </a:solidFill>
              </a:rPr>
              <a:t>If there are more fit features, run the program again once for every additional fit feature </a:t>
            </a:r>
          </a:p>
        </p:txBody>
      </p:sp>
      <p:pic>
        <p:nvPicPr>
          <p:cNvPr id="6" name="Picture 5">
            <a:extLst>
              <a:ext uri="{FF2B5EF4-FFF2-40B4-BE49-F238E27FC236}">
                <a16:creationId xmlns:a16="http://schemas.microsoft.com/office/drawing/2014/main" id="{B66068A5-DC2B-4FD5-8B49-1490CFEC4253}"/>
              </a:ext>
            </a:extLst>
          </p:cNvPr>
          <p:cNvPicPr>
            <a:picLocks noChangeAspect="1"/>
          </p:cNvPicPr>
          <p:nvPr/>
        </p:nvPicPr>
        <p:blipFill>
          <a:blip r:embed="rId5"/>
          <a:stretch>
            <a:fillRect/>
          </a:stretch>
        </p:blipFill>
        <p:spPr>
          <a:xfrm>
            <a:off x="3406364" y="1997615"/>
            <a:ext cx="3953427" cy="724001"/>
          </a:xfrm>
          <a:prstGeom prst="rect">
            <a:avLst/>
          </a:prstGeom>
        </p:spPr>
      </p:pic>
      <p:cxnSp>
        <p:nvCxnSpPr>
          <p:cNvPr id="7" name="Straight Arrow Connector 6">
            <a:extLst>
              <a:ext uri="{FF2B5EF4-FFF2-40B4-BE49-F238E27FC236}">
                <a16:creationId xmlns:a16="http://schemas.microsoft.com/office/drawing/2014/main" id="{982376CA-4566-4085-8BE1-A5BEDE72DFB8}"/>
              </a:ext>
            </a:extLst>
          </p:cNvPr>
          <p:cNvCxnSpPr/>
          <p:nvPr/>
        </p:nvCxnSpPr>
        <p:spPr>
          <a:xfrm flipV="1">
            <a:off x="4773478" y="2758698"/>
            <a:ext cx="0" cy="821410"/>
          </a:xfrm>
          <a:prstGeom prst="straightConnector1">
            <a:avLst/>
          </a:prstGeom>
          <a:ln w="5715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123BDC75-9F8C-412B-B8FA-D0D54E718C58}"/>
              </a:ext>
            </a:extLst>
          </p:cNvPr>
          <p:cNvSpPr txBox="1"/>
          <p:nvPr/>
        </p:nvSpPr>
        <p:spPr>
          <a:xfrm>
            <a:off x="3316637" y="3347633"/>
            <a:ext cx="1472338" cy="523220"/>
          </a:xfrm>
          <a:prstGeom prst="rect">
            <a:avLst/>
          </a:prstGeom>
          <a:noFill/>
        </p:spPr>
        <p:txBody>
          <a:bodyPr wrap="square" rtlCol="0">
            <a:spAutoFit/>
          </a:bodyPr>
          <a:lstStyle/>
          <a:p>
            <a:r>
              <a:rPr lang="en-US" sz="2800" b="1" dirty="0">
                <a:solidFill>
                  <a:srgbClr val="002060"/>
                </a:solidFill>
              </a:rPr>
              <a:t>New FF</a:t>
            </a:r>
          </a:p>
        </p:txBody>
      </p:sp>
      <p:cxnSp>
        <p:nvCxnSpPr>
          <p:cNvPr id="9" name="Straight Arrow Connector 8">
            <a:extLst>
              <a:ext uri="{FF2B5EF4-FFF2-40B4-BE49-F238E27FC236}">
                <a16:creationId xmlns:a16="http://schemas.microsoft.com/office/drawing/2014/main" id="{9E8180C4-FEF7-4D70-9226-5F75AE167B2F}"/>
              </a:ext>
            </a:extLst>
          </p:cNvPr>
          <p:cNvCxnSpPr/>
          <p:nvPr/>
        </p:nvCxnSpPr>
        <p:spPr>
          <a:xfrm flipV="1">
            <a:off x="5778285" y="2709620"/>
            <a:ext cx="0" cy="821410"/>
          </a:xfrm>
          <a:prstGeom prst="straightConnector1">
            <a:avLst/>
          </a:prstGeom>
          <a:ln w="5715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A641034A-451E-4CAE-8738-B6C1BFB4B621}"/>
              </a:ext>
            </a:extLst>
          </p:cNvPr>
          <p:cNvSpPr txBox="1"/>
          <p:nvPr/>
        </p:nvSpPr>
        <p:spPr>
          <a:xfrm>
            <a:off x="5421823" y="3438039"/>
            <a:ext cx="885987" cy="523220"/>
          </a:xfrm>
          <a:prstGeom prst="rect">
            <a:avLst/>
          </a:prstGeom>
          <a:noFill/>
        </p:spPr>
        <p:txBody>
          <a:bodyPr wrap="square" rtlCol="0">
            <a:spAutoFit/>
          </a:bodyPr>
          <a:lstStyle/>
          <a:p>
            <a:r>
              <a:rPr lang="en-US" sz="2800" b="1" dirty="0">
                <a:solidFill>
                  <a:srgbClr val="002060"/>
                </a:solidFill>
              </a:rPr>
              <a:t>PCS</a:t>
            </a:r>
          </a:p>
        </p:txBody>
      </p:sp>
      <p:cxnSp>
        <p:nvCxnSpPr>
          <p:cNvPr id="11" name="Straight Arrow Connector 10">
            <a:extLst>
              <a:ext uri="{FF2B5EF4-FFF2-40B4-BE49-F238E27FC236}">
                <a16:creationId xmlns:a16="http://schemas.microsoft.com/office/drawing/2014/main" id="{EF865DE5-8266-4FE7-9AF5-ADE148BECB22}"/>
              </a:ext>
            </a:extLst>
          </p:cNvPr>
          <p:cNvCxnSpPr>
            <a:cxnSpLocks/>
            <a:stCxn id="13" idx="0"/>
          </p:cNvCxnSpPr>
          <p:nvPr/>
        </p:nvCxnSpPr>
        <p:spPr>
          <a:xfrm flipH="1" flipV="1">
            <a:off x="6349139" y="2676042"/>
            <a:ext cx="18082" cy="1245028"/>
          </a:xfrm>
          <a:prstGeom prst="straightConnector1">
            <a:avLst/>
          </a:prstGeom>
          <a:ln w="5715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8FB6479F-F7A9-47FE-8A9D-569B3C34D315}"/>
              </a:ext>
            </a:extLst>
          </p:cNvPr>
          <p:cNvCxnSpPr/>
          <p:nvPr/>
        </p:nvCxnSpPr>
        <p:spPr>
          <a:xfrm flipV="1">
            <a:off x="6950990" y="2673457"/>
            <a:ext cx="0" cy="821410"/>
          </a:xfrm>
          <a:prstGeom prst="straightConnector1">
            <a:avLst/>
          </a:prstGeom>
          <a:ln w="5715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D09104A9-9DA1-4B9C-8773-47B380070EEC}"/>
              </a:ext>
            </a:extLst>
          </p:cNvPr>
          <p:cNvSpPr txBox="1"/>
          <p:nvPr/>
        </p:nvSpPr>
        <p:spPr>
          <a:xfrm>
            <a:off x="5961682" y="3921070"/>
            <a:ext cx="811078" cy="523220"/>
          </a:xfrm>
          <a:prstGeom prst="rect">
            <a:avLst/>
          </a:prstGeom>
          <a:noFill/>
        </p:spPr>
        <p:txBody>
          <a:bodyPr wrap="square" rtlCol="0">
            <a:spAutoFit/>
          </a:bodyPr>
          <a:lstStyle/>
          <a:p>
            <a:r>
              <a:rPr lang="en-US" sz="2800" b="1" dirty="0">
                <a:solidFill>
                  <a:srgbClr val="002060"/>
                </a:solidFill>
              </a:rPr>
              <a:t>SCS</a:t>
            </a:r>
          </a:p>
        </p:txBody>
      </p:sp>
      <p:sp>
        <p:nvSpPr>
          <p:cNvPr id="14" name="TextBox 13">
            <a:extLst>
              <a:ext uri="{FF2B5EF4-FFF2-40B4-BE49-F238E27FC236}">
                <a16:creationId xmlns:a16="http://schemas.microsoft.com/office/drawing/2014/main" id="{474CC51B-0796-451C-A606-5ADA09609741}"/>
              </a:ext>
            </a:extLst>
          </p:cNvPr>
          <p:cNvSpPr txBox="1"/>
          <p:nvPr/>
        </p:nvSpPr>
        <p:spPr>
          <a:xfrm>
            <a:off x="6597111" y="3404460"/>
            <a:ext cx="885987" cy="523220"/>
          </a:xfrm>
          <a:prstGeom prst="rect">
            <a:avLst/>
          </a:prstGeom>
          <a:noFill/>
        </p:spPr>
        <p:txBody>
          <a:bodyPr wrap="square" rtlCol="0">
            <a:spAutoFit/>
          </a:bodyPr>
          <a:lstStyle/>
          <a:p>
            <a:r>
              <a:rPr lang="en-US" sz="2800" b="1" dirty="0">
                <a:solidFill>
                  <a:srgbClr val="002060"/>
                </a:solidFill>
              </a:rPr>
              <a:t>TCS</a:t>
            </a:r>
          </a:p>
        </p:txBody>
      </p:sp>
      <p:sp>
        <p:nvSpPr>
          <p:cNvPr id="15" name="TextBox 14">
            <a:extLst>
              <a:ext uri="{FF2B5EF4-FFF2-40B4-BE49-F238E27FC236}">
                <a16:creationId xmlns:a16="http://schemas.microsoft.com/office/drawing/2014/main" id="{FEDACC67-5047-4264-A7B2-E7D864CBB47B}"/>
              </a:ext>
            </a:extLst>
          </p:cNvPr>
          <p:cNvSpPr txBox="1"/>
          <p:nvPr/>
        </p:nvSpPr>
        <p:spPr>
          <a:xfrm>
            <a:off x="5098944" y="4417017"/>
            <a:ext cx="2758698" cy="1569660"/>
          </a:xfrm>
          <a:prstGeom prst="rect">
            <a:avLst/>
          </a:prstGeom>
          <a:solidFill>
            <a:schemeClr val="bg1"/>
          </a:solidFill>
        </p:spPr>
        <p:txBody>
          <a:bodyPr wrap="square" rtlCol="0">
            <a:spAutoFit/>
          </a:bodyPr>
          <a:lstStyle/>
          <a:p>
            <a:r>
              <a:rPr lang="en-US" sz="2400" dirty="0"/>
              <a:t>Exactly the same contact features as in the first statement</a:t>
            </a:r>
          </a:p>
        </p:txBody>
      </p:sp>
      <p:pic>
        <p:nvPicPr>
          <p:cNvPr id="3" name="Recorded Sound">
            <a:hlinkClick r:id="" action="ppaction://media"/>
            <a:extLst>
              <a:ext uri="{FF2B5EF4-FFF2-40B4-BE49-F238E27FC236}">
                <a16:creationId xmlns:a16="http://schemas.microsoft.com/office/drawing/2014/main" id="{0077A82E-891A-4508-BAEC-AFA2E2D188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26078" y="5404263"/>
            <a:ext cx="609600" cy="609600"/>
          </a:xfrm>
          <a:prstGeom prst="rect">
            <a:avLst/>
          </a:prstGeom>
        </p:spPr>
      </p:pic>
    </p:spTree>
    <p:extLst>
      <p:ext uri="{BB962C8B-B14F-4D97-AF65-F5344CB8AC3E}">
        <p14:creationId xmlns:p14="http://schemas.microsoft.com/office/powerpoint/2010/main" val="305486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97B2C-8A7C-40B7-91EF-52C0700E4F5D}"/>
              </a:ext>
            </a:extLst>
          </p:cNvPr>
          <p:cNvSpPr txBox="1"/>
          <p:nvPr/>
        </p:nvSpPr>
        <p:spPr>
          <a:xfrm>
            <a:off x="472597" y="308761"/>
            <a:ext cx="9043363" cy="954107"/>
          </a:xfrm>
          <a:prstGeom prst="rect">
            <a:avLst/>
          </a:prstGeom>
          <a:noFill/>
        </p:spPr>
        <p:txBody>
          <a:bodyPr wrap="square" rtlCol="0">
            <a:spAutoFit/>
          </a:bodyPr>
          <a:lstStyle/>
          <a:p>
            <a:r>
              <a:rPr lang="en-US" sz="2800" b="1" dirty="0">
                <a:solidFill>
                  <a:schemeClr val="bg1"/>
                </a:solidFill>
              </a:rPr>
              <a:t>Continue with the fit of the pattern of smaller bosses by running the program again.  </a:t>
            </a:r>
          </a:p>
        </p:txBody>
      </p:sp>
      <p:pic>
        <p:nvPicPr>
          <p:cNvPr id="4" name="Picture 3">
            <a:extLst>
              <a:ext uri="{FF2B5EF4-FFF2-40B4-BE49-F238E27FC236}">
                <a16:creationId xmlns:a16="http://schemas.microsoft.com/office/drawing/2014/main" id="{F5DF963E-66FB-4C2B-9E51-ABCC0D42560F}"/>
              </a:ext>
            </a:extLst>
          </p:cNvPr>
          <p:cNvPicPr>
            <a:picLocks noChangeAspect="1"/>
          </p:cNvPicPr>
          <p:nvPr/>
        </p:nvPicPr>
        <p:blipFill>
          <a:blip r:embed="rId2"/>
          <a:stretch>
            <a:fillRect/>
          </a:stretch>
        </p:blipFill>
        <p:spPr>
          <a:xfrm>
            <a:off x="4075253" y="1485729"/>
            <a:ext cx="7734455" cy="5102940"/>
          </a:xfrm>
          <a:prstGeom prst="rect">
            <a:avLst/>
          </a:prstGeom>
        </p:spPr>
      </p:pic>
      <p:sp>
        <p:nvSpPr>
          <p:cNvPr id="5" name="TextBox 4">
            <a:extLst>
              <a:ext uri="{FF2B5EF4-FFF2-40B4-BE49-F238E27FC236}">
                <a16:creationId xmlns:a16="http://schemas.microsoft.com/office/drawing/2014/main" id="{8F99D157-7D9A-46B2-84DF-26B09E8DF6B7}"/>
              </a:ext>
            </a:extLst>
          </p:cNvPr>
          <p:cNvSpPr txBox="1"/>
          <p:nvPr/>
        </p:nvSpPr>
        <p:spPr>
          <a:xfrm>
            <a:off x="470015" y="2568931"/>
            <a:ext cx="3590542" cy="1384995"/>
          </a:xfrm>
          <a:prstGeom prst="rect">
            <a:avLst/>
          </a:prstGeom>
          <a:noFill/>
        </p:spPr>
        <p:txBody>
          <a:bodyPr wrap="square" rtlCol="0">
            <a:spAutoFit/>
          </a:bodyPr>
          <a:lstStyle/>
          <a:p>
            <a:r>
              <a:rPr lang="en-US" sz="2800" b="1" dirty="0">
                <a:solidFill>
                  <a:schemeClr val="bg1"/>
                </a:solidFill>
              </a:rPr>
              <a:t>Since PCS is already selected there is no need to reselect it</a:t>
            </a:r>
          </a:p>
        </p:txBody>
      </p:sp>
    </p:spTree>
    <p:extLst>
      <p:ext uri="{BB962C8B-B14F-4D97-AF65-F5344CB8AC3E}">
        <p14:creationId xmlns:p14="http://schemas.microsoft.com/office/powerpoint/2010/main" val="1335783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F99D157-7D9A-46B2-84DF-26B09E8DF6B7}"/>
              </a:ext>
            </a:extLst>
          </p:cNvPr>
          <p:cNvSpPr txBox="1"/>
          <p:nvPr/>
        </p:nvSpPr>
        <p:spPr>
          <a:xfrm>
            <a:off x="547507" y="213189"/>
            <a:ext cx="9681374" cy="954107"/>
          </a:xfrm>
          <a:prstGeom prst="rect">
            <a:avLst/>
          </a:prstGeom>
          <a:noFill/>
        </p:spPr>
        <p:txBody>
          <a:bodyPr wrap="square" rtlCol="0">
            <a:spAutoFit/>
          </a:bodyPr>
          <a:lstStyle/>
          <a:p>
            <a:r>
              <a:rPr lang="en-US" sz="2800" b="1" dirty="0">
                <a:solidFill>
                  <a:schemeClr val="bg1"/>
                </a:solidFill>
              </a:rPr>
              <a:t>Since SCS is already selected there is no need to reselect it</a:t>
            </a:r>
          </a:p>
        </p:txBody>
      </p:sp>
      <p:pic>
        <p:nvPicPr>
          <p:cNvPr id="3" name="Picture 2">
            <a:extLst>
              <a:ext uri="{FF2B5EF4-FFF2-40B4-BE49-F238E27FC236}">
                <a16:creationId xmlns:a16="http://schemas.microsoft.com/office/drawing/2014/main" id="{94B217FD-378F-45D5-BED8-C6D49F0FDAD6}"/>
              </a:ext>
            </a:extLst>
          </p:cNvPr>
          <p:cNvPicPr>
            <a:picLocks noChangeAspect="1"/>
          </p:cNvPicPr>
          <p:nvPr/>
        </p:nvPicPr>
        <p:blipFill>
          <a:blip r:embed="rId2"/>
          <a:stretch>
            <a:fillRect/>
          </a:stretch>
        </p:blipFill>
        <p:spPr>
          <a:xfrm>
            <a:off x="2092272" y="1270861"/>
            <a:ext cx="8429793" cy="5283606"/>
          </a:xfrm>
          <a:prstGeom prst="rect">
            <a:avLst/>
          </a:prstGeom>
        </p:spPr>
      </p:pic>
    </p:spTree>
    <p:extLst>
      <p:ext uri="{BB962C8B-B14F-4D97-AF65-F5344CB8AC3E}">
        <p14:creationId xmlns:p14="http://schemas.microsoft.com/office/powerpoint/2010/main" val="679272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6FB9B6-0252-41FF-B8C7-1C9023536328}"/>
              </a:ext>
            </a:extLst>
          </p:cNvPr>
          <p:cNvPicPr>
            <a:picLocks noChangeAspect="1"/>
          </p:cNvPicPr>
          <p:nvPr/>
        </p:nvPicPr>
        <p:blipFill>
          <a:blip r:embed="rId2"/>
          <a:stretch>
            <a:fillRect/>
          </a:stretch>
        </p:blipFill>
        <p:spPr>
          <a:xfrm>
            <a:off x="3626605" y="1207340"/>
            <a:ext cx="8144930" cy="5301948"/>
          </a:xfrm>
          <a:prstGeom prst="rect">
            <a:avLst/>
          </a:prstGeom>
        </p:spPr>
      </p:pic>
      <p:sp>
        <p:nvSpPr>
          <p:cNvPr id="3" name="TextBox 2">
            <a:extLst>
              <a:ext uri="{FF2B5EF4-FFF2-40B4-BE49-F238E27FC236}">
                <a16:creationId xmlns:a16="http://schemas.microsoft.com/office/drawing/2014/main" id="{2FFECEEB-89B5-4BBA-85D2-1727AAC3B88C}"/>
              </a:ext>
            </a:extLst>
          </p:cNvPr>
          <p:cNvSpPr txBox="1"/>
          <p:nvPr/>
        </p:nvSpPr>
        <p:spPr>
          <a:xfrm>
            <a:off x="547507" y="213189"/>
            <a:ext cx="9681374" cy="954107"/>
          </a:xfrm>
          <a:prstGeom prst="rect">
            <a:avLst/>
          </a:prstGeom>
          <a:noFill/>
        </p:spPr>
        <p:txBody>
          <a:bodyPr wrap="square" rtlCol="0">
            <a:spAutoFit/>
          </a:bodyPr>
          <a:lstStyle/>
          <a:p>
            <a:r>
              <a:rPr lang="en-US" sz="2800" b="1" dirty="0">
                <a:solidFill>
                  <a:schemeClr val="bg1"/>
                </a:solidFill>
              </a:rPr>
              <a:t>Since TCS is already selected there is no need to reselect it</a:t>
            </a:r>
          </a:p>
        </p:txBody>
      </p:sp>
    </p:spTree>
    <p:extLst>
      <p:ext uri="{BB962C8B-B14F-4D97-AF65-F5344CB8AC3E}">
        <p14:creationId xmlns:p14="http://schemas.microsoft.com/office/powerpoint/2010/main" val="2229715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83DE28-3F2A-4B3E-977F-81E8F75CED52}"/>
              </a:ext>
            </a:extLst>
          </p:cNvPr>
          <p:cNvSpPr txBox="1"/>
          <p:nvPr/>
        </p:nvSpPr>
        <p:spPr>
          <a:xfrm>
            <a:off x="216977" y="1360064"/>
            <a:ext cx="3533614" cy="1384995"/>
          </a:xfrm>
          <a:prstGeom prst="rect">
            <a:avLst/>
          </a:prstGeom>
          <a:noFill/>
        </p:spPr>
        <p:txBody>
          <a:bodyPr wrap="square" rtlCol="0">
            <a:spAutoFit/>
          </a:bodyPr>
          <a:lstStyle/>
          <a:p>
            <a:r>
              <a:rPr lang="en-US" sz="2800" b="1" dirty="0">
                <a:solidFill>
                  <a:schemeClr val="bg1"/>
                </a:solidFill>
              </a:rPr>
              <a:t>Select the new FF in the dialog window for the PFF</a:t>
            </a:r>
          </a:p>
        </p:txBody>
      </p:sp>
      <p:pic>
        <p:nvPicPr>
          <p:cNvPr id="4" name="Picture 3">
            <a:extLst>
              <a:ext uri="{FF2B5EF4-FFF2-40B4-BE49-F238E27FC236}">
                <a16:creationId xmlns:a16="http://schemas.microsoft.com/office/drawing/2014/main" id="{A7AB7A6B-CC37-43D5-8992-5BDEF57A3969}"/>
              </a:ext>
            </a:extLst>
          </p:cNvPr>
          <p:cNvPicPr>
            <a:picLocks noChangeAspect="1"/>
          </p:cNvPicPr>
          <p:nvPr/>
        </p:nvPicPr>
        <p:blipFill>
          <a:blip r:embed="rId2"/>
          <a:stretch>
            <a:fillRect/>
          </a:stretch>
        </p:blipFill>
        <p:spPr>
          <a:xfrm>
            <a:off x="4322406" y="217872"/>
            <a:ext cx="6917094" cy="6451645"/>
          </a:xfrm>
          <a:prstGeom prst="rect">
            <a:avLst/>
          </a:prstGeom>
        </p:spPr>
      </p:pic>
    </p:spTree>
    <p:extLst>
      <p:ext uri="{BB962C8B-B14F-4D97-AF65-F5344CB8AC3E}">
        <p14:creationId xmlns:p14="http://schemas.microsoft.com/office/powerpoint/2010/main" val="27943893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78161A-B47A-4987-AD1E-F008CC22B6EF}"/>
              </a:ext>
            </a:extLst>
          </p:cNvPr>
          <p:cNvPicPr>
            <a:picLocks noChangeAspect="1"/>
          </p:cNvPicPr>
          <p:nvPr/>
        </p:nvPicPr>
        <p:blipFill>
          <a:blip r:embed="rId2"/>
          <a:stretch>
            <a:fillRect/>
          </a:stretch>
        </p:blipFill>
        <p:spPr>
          <a:xfrm>
            <a:off x="3623699" y="234506"/>
            <a:ext cx="8068801" cy="6363588"/>
          </a:xfrm>
          <a:prstGeom prst="rect">
            <a:avLst/>
          </a:prstGeom>
        </p:spPr>
      </p:pic>
      <p:pic>
        <p:nvPicPr>
          <p:cNvPr id="3" name="Picture 2">
            <a:extLst>
              <a:ext uri="{FF2B5EF4-FFF2-40B4-BE49-F238E27FC236}">
                <a16:creationId xmlns:a16="http://schemas.microsoft.com/office/drawing/2014/main" id="{CA3704EE-3821-4CDF-8270-A81E20677BD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1684945" flipV="1">
            <a:off x="2287849" y="1988181"/>
            <a:ext cx="1781920" cy="849665"/>
          </a:xfrm>
          <a:prstGeom prst="rect">
            <a:avLst/>
          </a:prstGeom>
        </p:spPr>
      </p:pic>
      <p:sp>
        <p:nvSpPr>
          <p:cNvPr id="4" name="TextBox 3">
            <a:extLst>
              <a:ext uri="{FF2B5EF4-FFF2-40B4-BE49-F238E27FC236}">
                <a16:creationId xmlns:a16="http://schemas.microsoft.com/office/drawing/2014/main" id="{33FFCD2F-C25A-438E-90D3-CF5D1AC23106}"/>
              </a:ext>
            </a:extLst>
          </p:cNvPr>
          <p:cNvSpPr txBox="1"/>
          <p:nvPr/>
        </p:nvSpPr>
        <p:spPr>
          <a:xfrm>
            <a:off x="457099" y="587730"/>
            <a:ext cx="3138507" cy="830997"/>
          </a:xfrm>
          <a:prstGeom prst="rect">
            <a:avLst/>
          </a:prstGeom>
          <a:noFill/>
        </p:spPr>
        <p:txBody>
          <a:bodyPr wrap="square" rtlCol="0">
            <a:spAutoFit/>
          </a:bodyPr>
          <a:lstStyle/>
          <a:p>
            <a:r>
              <a:rPr lang="en-US" sz="2400" b="1" dirty="0">
                <a:solidFill>
                  <a:schemeClr val="bg1"/>
                </a:solidFill>
              </a:rPr>
              <a:t>The part is now fully toleranced for fit</a:t>
            </a:r>
          </a:p>
        </p:txBody>
      </p:sp>
    </p:spTree>
    <p:extLst>
      <p:ext uri="{BB962C8B-B14F-4D97-AF65-F5344CB8AC3E}">
        <p14:creationId xmlns:p14="http://schemas.microsoft.com/office/powerpoint/2010/main" val="375912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B1D201-6FA6-4C79-ADD6-537A221A6422}"/>
              </a:ext>
            </a:extLst>
          </p:cNvPr>
          <p:cNvPicPr>
            <a:picLocks noChangeAspect="1"/>
          </p:cNvPicPr>
          <p:nvPr/>
        </p:nvPicPr>
        <p:blipFill>
          <a:blip r:embed="rId2"/>
          <a:stretch>
            <a:fillRect/>
          </a:stretch>
        </p:blipFill>
        <p:spPr>
          <a:xfrm>
            <a:off x="4511960" y="1129866"/>
            <a:ext cx="5380186" cy="5058423"/>
          </a:xfrm>
          <a:prstGeom prst="rect">
            <a:avLst/>
          </a:prstGeom>
        </p:spPr>
      </p:pic>
      <p:sp>
        <p:nvSpPr>
          <p:cNvPr id="5" name="TextBox 4">
            <a:extLst>
              <a:ext uri="{FF2B5EF4-FFF2-40B4-BE49-F238E27FC236}">
                <a16:creationId xmlns:a16="http://schemas.microsoft.com/office/drawing/2014/main" id="{C7C8C17B-AFAE-444A-B530-268F4E95B4F7}"/>
              </a:ext>
            </a:extLst>
          </p:cNvPr>
          <p:cNvSpPr txBox="1"/>
          <p:nvPr/>
        </p:nvSpPr>
        <p:spPr>
          <a:xfrm>
            <a:off x="389906" y="2325587"/>
            <a:ext cx="3990109" cy="1077218"/>
          </a:xfrm>
          <a:prstGeom prst="rect">
            <a:avLst/>
          </a:prstGeom>
          <a:noFill/>
        </p:spPr>
        <p:txBody>
          <a:bodyPr wrap="square" rtlCol="0">
            <a:spAutoFit/>
          </a:bodyPr>
          <a:lstStyle/>
          <a:p>
            <a:r>
              <a:rPr lang="en-US" sz="3200" b="1" i="1" dirty="0">
                <a:solidFill>
                  <a:srgbClr val="002060"/>
                </a:solidFill>
              </a:rPr>
              <a:t>3 Contact Surfaces</a:t>
            </a:r>
          </a:p>
          <a:p>
            <a:r>
              <a:rPr lang="en-US" sz="3200" b="1" i="1" dirty="0">
                <a:solidFill>
                  <a:srgbClr val="002060"/>
                </a:solidFill>
              </a:rPr>
              <a:t>2 Fit features</a:t>
            </a:r>
          </a:p>
        </p:txBody>
      </p:sp>
    </p:spTree>
    <p:extLst>
      <p:ext uri="{BB962C8B-B14F-4D97-AF65-F5344CB8AC3E}">
        <p14:creationId xmlns:p14="http://schemas.microsoft.com/office/powerpoint/2010/main" val="41000696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6900B6-7806-4B55-8FEC-8156EEAD747D}"/>
              </a:ext>
            </a:extLst>
          </p:cNvPr>
          <p:cNvPicPr>
            <a:picLocks noChangeAspect="1"/>
          </p:cNvPicPr>
          <p:nvPr/>
        </p:nvPicPr>
        <p:blipFill>
          <a:blip r:embed="rId2"/>
          <a:stretch>
            <a:fillRect/>
          </a:stretch>
        </p:blipFill>
        <p:spPr>
          <a:xfrm>
            <a:off x="4657524" y="1669839"/>
            <a:ext cx="5692126" cy="3336113"/>
          </a:xfrm>
          <a:prstGeom prst="rect">
            <a:avLst/>
          </a:prstGeom>
        </p:spPr>
      </p:pic>
      <p:sp>
        <p:nvSpPr>
          <p:cNvPr id="3" name="TextBox 2">
            <a:extLst>
              <a:ext uri="{FF2B5EF4-FFF2-40B4-BE49-F238E27FC236}">
                <a16:creationId xmlns:a16="http://schemas.microsoft.com/office/drawing/2014/main" id="{CDA28FE3-B414-4311-BB71-79C5EE002D7A}"/>
              </a:ext>
            </a:extLst>
          </p:cNvPr>
          <p:cNvSpPr txBox="1"/>
          <p:nvPr/>
        </p:nvSpPr>
        <p:spPr>
          <a:xfrm>
            <a:off x="325464" y="414667"/>
            <a:ext cx="5749871" cy="1384995"/>
          </a:xfrm>
          <a:prstGeom prst="rect">
            <a:avLst/>
          </a:prstGeom>
          <a:noFill/>
        </p:spPr>
        <p:txBody>
          <a:bodyPr wrap="square" rtlCol="0">
            <a:spAutoFit/>
          </a:bodyPr>
          <a:lstStyle/>
          <a:p>
            <a:r>
              <a:rPr lang="en-US" sz="2800" b="1" dirty="0">
                <a:solidFill>
                  <a:schemeClr val="bg1"/>
                </a:solidFill>
              </a:rPr>
              <a:t>See the fit analysis which is usually done after both parts are toleranced</a:t>
            </a:r>
          </a:p>
        </p:txBody>
      </p:sp>
    </p:spTree>
    <p:extLst>
      <p:ext uri="{BB962C8B-B14F-4D97-AF65-F5344CB8AC3E}">
        <p14:creationId xmlns:p14="http://schemas.microsoft.com/office/powerpoint/2010/main" val="67195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7601CD-21C9-44CE-87C4-D4B2CDEE3017}"/>
              </a:ext>
            </a:extLst>
          </p:cNvPr>
          <p:cNvPicPr>
            <a:picLocks noChangeAspect="1"/>
          </p:cNvPicPr>
          <p:nvPr/>
        </p:nvPicPr>
        <p:blipFill>
          <a:blip r:embed="rId2"/>
          <a:stretch>
            <a:fillRect/>
          </a:stretch>
        </p:blipFill>
        <p:spPr>
          <a:xfrm>
            <a:off x="2102554" y="419101"/>
            <a:ext cx="8830493" cy="5854700"/>
          </a:xfrm>
          <a:prstGeom prst="rect">
            <a:avLst/>
          </a:prstGeom>
        </p:spPr>
      </p:pic>
    </p:spTree>
    <p:extLst>
      <p:ext uri="{BB962C8B-B14F-4D97-AF65-F5344CB8AC3E}">
        <p14:creationId xmlns:p14="http://schemas.microsoft.com/office/powerpoint/2010/main" val="2310322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958279-3A8D-46B5-89E9-8F453606A7A7}"/>
              </a:ext>
            </a:extLst>
          </p:cNvPr>
          <p:cNvPicPr>
            <a:picLocks noChangeAspect="1"/>
          </p:cNvPicPr>
          <p:nvPr/>
        </p:nvPicPr>
        <p:blipFill>
          <a:blip r:embed="rId2"/>
          <a:stretch>
            <a:fillRect/>
          </a:stretch>
        </p:blipFill>
        <p:spPr>
          <a:xfrm>
            <a:off x="892403" y="1518834"/>
            <a:ext cx="9813434" cy="3936569"/>
          </a:xfrm>
          <a:prstGeom prst="rect">
            <a:avLst/>
          </a:prstGeom>
        </p:spPr>
      </p:pic>
    </p:spTree>
    <p:extLst>
      <p:ext uri="{BB962C8B-B14F-4D97-AF65-F5344CB8AC3E}">
        <p14:creationId xmlns:p14="http://schemas.microsoft.com/office/powerpoint/2010/main" val="3407024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1B2DCC-7D08-415A-B755-46F90E73740C}"/>
              </a:ext>
            </a:extLst>
          </p:cNvPr>
          <p:cNvPicPr>
            <a:picLocks noChangeAspect="1"/>
          </p:cNvPicPr>
          <p:nvPr/>
        </p:nvPicPr>
        <p:blipFill>
          <a:blip r:embed="rId2"/>
          <a:stretch>
            <a:fillRect/>
          </a:stretch>
        </p:blipFill>
        <p:spPr>
          <a:xfrm>
            <a:off x="4524660" y="621866"/>
            <a:ext cx="5984434" cy="5626534"/>
          </a:xfrm>
          <a:prstGeom prst="rect">
            <a:avLst/>
          </a:prstGeom>
        </p:spPr>
      </p:pic>
      <p:sp>
        <p:nvSpPr>
          <p:cNvPr id="3" name="TextBox 2">
            <a:extLst>
              <a:ext uri="{FF2B5EF4-FFF2-40B4-BE49-F238E27FC236}">
                <a16:creationId xmlns:a16="http://schemas.microsoft.com/office/drawing/2014/main" id="{370379A4-B005-40F3-9286-0C56A2BC6C66}"/>
              </a:ext>
            </a:extLst>
          </p:cNvPr>
          <p:cNvSpPr txBox="1"/>
          <p:nvPr/>
        </p:nvSpPr>
        <p:spPr>
          <a:xfrm>
            <a:off x="647599" y="867130"/>
            <a:ext cx="3556101" cy="1200329"/>
          </a:xfrm>
          <a:prstGeom prst="rect">
            <a:avLst/>
          </a:prstGeom>
          <a:noFill/>
        </p:spPr>
        <p:txBody>
          <a:bodyPr wrap="square" rtlCol="0">
            <a:spAutoFit/>
          </a:bodyPr>
          <a:lstStyle/>
          <a:p>
            <a:r>
              <a:rPr lang="en-US" sz="2400" b="1" dirty="0">
                <a:solidFill>
                  <a:schemeClr val="bg1"/>
                </a:solidFill>
              </a:rPr>
              <a:t>Apply the same procedure to the mating part with holes</a:t>
            </a:r>
          </a:p>
        </p:txBody>
      </p:sp>
    </p:spTree>
    <p:extLst>
      <p:ext uri="{BB962C8B-B14F-4D97-AF65-F5344CB8AC3E}">
        <p14:creationId xmlns:p14="http://schemas.microsoft.com/office/powerpoint/2010/main" val="3131345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D8770D-5B6D-4A27-AA01-24B477B0AA60}"/>
              </a:ext>
            </a:extLst>
          </p:cNvPr>
          <p:cNvPicPr>
            <a:picLocks noChangeAspect="1"/>
          </p:cNvPicPr>
          <p:nvPr/>
        </p:nvPicPr>
        <p:blipFill>
          <a:blip r:embed="rId2"/>
          <a:stretch>
            <a:fillRect/>
          </a:stretch>
        </p:blipFill>
        <p:spPr>
          <a:xfrm>
            <a:off x="1476445" y="860598"/>
            <a:ext cx="8344447" cy="5699759"/>
          </a:xfrm>
          <a:prstGeom prst="rect">
            <a:avLst/>
          </a:prstGeom>
        </p:spPr>
      </p:pic>
      <p:sp>
        <p:nvSpPr>
          <p:cNvPr id="3" name="TextBox 2">
            <a:extLst>
              <a:ext uri="{FF2B5EF4-FFF2-40B4-BE49-F238E27FC236}">
                <a16:creationId xmlns:a16="http://schemas.microsoft.com/office/drawing/2014/main" id="{B17F65D1-B3F7-4558-947B-FF943E852468}"/>
              </a:ext>
            </a:extLst>
          </p:cNvPr>
          <p:cNvSpPr txBox="1"/>
          <p:nvPr/>
        </p:nvSpPr>
        <p:spPr>
          <a:xfrm>
            <a:off x="249381" y="344387"/>
            <a:ext cx="8253351" cy="461665"/>
          </a:xfrm>
          <a:prstGeom prst="rect">
            <a:avLst/>
          </a:prstGeom>
          <a:noFill/>
        </p:spPr>
        <p:txBody>
          <a:bodyPr wrap="square" rtlCol="0">
            <a:spAutoFit/>
          </a:bodyPr>
          <a:lstStyle/>
          <a:p>
            <a:r>
              <a:rPr lang="en-US" sz="2400" b="1" dirty="0">
                <a:solidFill>
                  <a:schemeClr val="bg1"/>
                </a:solidFill>
              </a:rPr>
              <a:t>Result after selecting the primary contact surface</a:t>
            </a:r>
          </a:p>
        </p:txBody>
      </p:sp>
      <p:pic>
        <p:nvPicPr>
          <p:cNvPr id="5" name="Picture 4">
            <a:extLst>
              <a:ext uri="{FF2B5EF4-FFF2-40B4-BE49-F238E27FC236}">
                <a16:creationId xmlns:a16="http://schemas.microsoft.com/office/drawing/2014/main" id="{644D502F-493D-4C8D-A4D8-B96B7FF62D2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7486644">
            <a:off x="8834621" y="4004629"/>
            <a:ext cx="1781920" cy="947387"/>
          </a:xfrm>
          <a:prstGeom prst="rect">
            <a:avLst/>
          </a:prstGeom>
        </p:spPr>
      </p:pic>
    </p:spTree>
    <p:extLst>
      <p:ext uri="{BB962C8B-B14F-4D97-AF65-F5344CB8AC3E}">
        <p14:creationId xmlns:p14="http://schemas.microsoft.com/office/powerpoint/2010/main" val="3978685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71E673-21FE-4189-B2E7-1B88803F4A85}"/>
              </a:ext>
            </a:extLst>
          </p:cNvPr>
          <p:cNvPicPr>
            <a:picLocks noChangeAspect="1"/>
          </p:cNvPicPr>
          <p:nvPr/>
        </p:nvPicPr>
        <p:blipFill>
          <a:blip r:embed="rId2"/>
          <a:stretch>
            <a:fillRect/>
          </a:stretch>
        </p:blipFill>
        <p:spPr>
          <a:xfrm>
            <a:off x="2410554" y="1206298"/>
            <a:ext cx="7309401" cy="5336170"/>
          </a:xfrm>
          <a:prstGeom prst="rect">
            <a:avLst/>
          </a:prstGeom>
        </p:spPr>
      </p:pic>
      <p:sp>
        <p:nvSpPr>
          <p:cNvPr id="3" name="TextBox 2">
            <a:extLst>
              <a:ext uri="{FF2B5EF4-FFF2-40B4-BE49-F238E27FC236}">
                <a16:creationId xmlns:a16="http://schemas.microsoft.com/office/drawing/2014/main" id="{3302A624-10FE-4A58-B122-AA7F2256CE9E}"/>
              </a:ext>
            </a:extLst>
          </p:cNvPr>
          <p:cNvSpPr txBox="1"/>
          <p:nvPr/>
        </p:nvSpPr>
        <p:spPr>
          <a:xfrm>
            <a:off x="249381" y="344387"/>
            <a:ext cx="8253351" cy="461665"/>
          </a:xfrm>
          <a:prstGeom prst="rect">
            <a:avLst/>
          </a:prstGeom>
          <a:noFill/>
        </p:spPr>
        <p:txBody>
          <a:bodyPr wrap="square" rtlCol="0">
            <a:spAutoFit/>
          </a:bodyPr>
          <a:lstStyle/>
          <a:p>
            <a:r>
              <a:rPr lang="en-US" sz="2400" b="1" dirty="0">
                <a:solidFill>
                  <a:schemeClr val="bg1"/>
                </a:solidFill>
              </a:rPr>
              <a:t>Result after selecting the secondary contact surface</a:t>
            </a:r>
          </a:p>
        </p:txBody>
      </p:sp>
      <p:pic>
        <p:nvPicPr>
          <p:cNvPr id="4" name="Picture 3">
            <a:extLst>
              <a:ext uri="{FF2B5EF4-FFF2-40B4-BE49-F238E27FC236}">
                <a16:creationId xmlns:a16="http://schemas.microsoft.com/office/drawing/2014/main" id="{36FBE770-BE00-4423-9D4A-763A7FB1DA8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7486644">
            <a:off x="9205891" y="2411686"/>
            <a:ext cx="1781920" cy="947387"/>
          </a:xfrm>
          <a:prstGeom prst="rect">
            <a:avLst/>
          </a:prstGeom>
        </p:spPr>
      </p:pic>
    </p:spTree>
    <p:extLst>
      <p:ext uri="{BB962C8B-B14F-4D97-AF65-F5344CB8AC3E}">
        <p14:creationId xmlns:p14="http://schemas.microsoft.com/office/powerpoint/2010/main" val="26312277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F0C0A-765C-41D7-802A-0262445480E3}"/>
              </a:ext>
            </a:extLst>
          </p:cNvPr>
          <p:cNvPicPr>
            <a:picLocks noChangeAspect="1"/>
          </p:cNvPicPr>
          <p:nvPr/>
        </p:nvPicPr>
        <p:blipFill>
          <a:blip r:embed="rId2"/>
          <a:stretch>
            <a:fillRect/>
          </a:stretch>
        </p:blipFill>
        <p:spPr>
          <a:xfrm>
            <a:off x="2777774" y="1100423"/>
            <a:ext cx="7565634" cy="5282129"/>
          </a:xfrm>
          <a:prstGeom prst="rect">
            <a:avLst/>
          </a:prstGeom>
        </p:spPr>
      </p:pic>
      <p:sp>
        <p:nvSpPr>
          <p:cNvPr id="3" name="TextBox 2">
            <a:extLst>
              <a:ext uri="{FF2B5EF4-FFF2-40B4-BE49-F238E27FC236}">
                <a16:creationId xmlns:a16="http://schemas.microsoft.com/office/drawing/2014/main" id="{CF7A6D2F-A303-4127-A65A-117FA2BCEC4E}"/>
              </a:ext>
            </a:extLst>
          </p:cNvPr>
          <p:cNvSpPr txBox="1"/>
          <p:nvPr/>
        </p:nvSpPr>
        <p:spPr>
          <a:xfrm>
            <a:off x="249381" y="344387"/>
            <a:ext cx="8253351" cy="461665"/>
          </a:xfrm>
          <a:prstGeom prst="rect">
            <a:avLst/>
          </a:prstGeom>
          <a:noFill/>
        </p:spPr>
        <p:txBody>
          <a:bodyPr wrap="square" rtlCol="0">
            <a:spAutoFit/>
          </a:bodyPr>
          <a:lstStyle/>
          <a:p>
            <a:r>
              <a:rPr lang="en-US" sz="2400" b="1" dirty="0">
                <a:solidFill>
                  <a:schemeClr val="bg1"/>
                </a:solidFill>
              </a:rPr>
              <a:t>Result after selecting the Tertiary Contact Surface</a:t>
            </a:r>
          </a:p>
        </p:txBody>
      </p:sp>
      <p:pic>
        <p:nvPicPr>
          <p:cNvPr id="4" name="Picture 3">
            <a:extLst>
              <a:ext uri="{FF2B5EF4-FFF2-40B4-BE49-F238E27FC236}">
                <a16:creationId xmlns:a16="http://schemas.microsoft.com/office/drawing/2014/main" id="{2BE9F2F2-AA21-4323-8501-1DADCEDE63F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3915366" flipV="1">
            <a:off x="1122429" y="3239195"/>
            <a:ext cx="1781920" cy="1082999"/>
          </a:xfrm>
          <a:prstGeom prst="rect">
            <a:avLst/>
          </a:prstGeom>
        </p:spPr>
      </p:pic>
    </p:spTree>
    <p:extLst>
      <p:ext uri="{BB962C8B-B14F-4D97-AF65-F5344CB8AC3E}">
        <p14:creationId xmlns:p14="http://schemas.microsoft.com/office/powerpoint/2010/main" val="2574212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9B9D89-6297-4D0B-8D3C-CAE2AF396DD9}"/>
              </a:ext>
            </a:extLst>
          </p:cNvPr>
          <p:cNvPicPr>
            <a:picLocks noChangeAspect="1"/>
          </p:cNvPicPr>
          <p:nvPr/>
        </p:nvPicPr>
        <p:blipFill>
          <a:blip r:embed="rId2"/>
          <a:stretch>
            <a:fillRect/>
          </a:stretch>
        </p:blipFill>
        <p:spPr>
          <a:xfrm>
            <a:off x="2948422" y="855023"/>
            <a:ext cx="6896223" cy="5737713"/>
          </a:xfrm>
          <a:prstGeom prst="rect">
            <a:avLst/>
          </a:prstGeom>
        </p:spPr>
      </p:pic>
      <p:sp>
        <p:nvSpPr>
          <p:cNvPr id="4" name="TextBox 3">
            <a:extLst>
              <a:ext uri="{FF2B5EF4-FFF2-40B4-BE49-F238E27FC236}">
                <a16:creationId xmlns:a16="http://schemas.microsoft.com/office/drawing/2014/main" id="{F857245D-9D70-44FF-B31E-ACD04858351B}"/>
              </a:ext>
            </a:extLst>
          </p:cNvPr>
          <p:cNvSpPr txBox="1"/>
          <p:nvPr/>
        </p:nvSpPr>
        <p:spPr>
          <a:xfrm>
            <a:off x="178129" y="308761"/>
            <a:ext cx="8253351" cy="461665"/>
          </a:xfrm>
          <a:prstGeom prst="rect">
            <a:avLst/>
          </a:prstGeom>
          <a:noFill/>
        </p:spPr>
        <p:txBody>
          <a:bodyPr wrap="square" rtlCol="0">
            <a:spAutoFit/>
          </a:bodyPr>
          <a:lstStyle/>
          <a:p>
            <a:r>
              <a:rPr lang="en-US" sz="2400" b="1" dirty="0">
                <a:solidFill>
                  <a:schemeClr val="bg1"/>
                </a:solidFill>
              </a:rPr>
              <a:t>Result after selecting the primary fit feature</a:t>
            </a:r>
          </a:p>
        </p:txBody>
      </p:sp>
      <p:pic>
        <p:nvPicPr>
          <p:cNvPr id="5" name="Picture 4">
            <a:extLst>
              <a:ext uri="{FF2B5EF4-FFF2-40B4-BE49-F238E27FC236}">
                <a16:creationId xmlns:a16="http://schemas.microsoft.com/office/drawing/2014/main" id="{4371FDE6-E5E7-4CDD-81BE-336366201C6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1320548">
            <a:off x="8122100" y="980031"/>
            <a:ext cx="1781920" cy="947387"/>
          </a:xfrm>
          <a:prstGeom prst="rect">
            <a:avLst/>
          </a:prstGeom>
        </p:spPr>
      </p:pic>
    </p:spTree>
    <p:extLst>
      <p:ext uri="{BB962C8B-B14F-4D97-AF65-F5344CB8AC3E}">
        <p14:creationId xmlns:p14="http://schemas.microsoft.com/office/powerpoint/2010/main" val="100007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6900B6-7806-4B55-8FEC-8156EEAD747D}"/>
              </a:ext>
            </a:extLst>
          </p:cNvPr>
          <p:cNvPicPr>
            <a:picLocks noChangeAspect="1"/>
          </p:cNvPicPr>
          <p:nvPr/>
        </p:nvPicPr>
        <p:blipFill>
          <a:blip r:embed="rId2"/>
          <a:stretch>
            <a:fillRect/>
          </a:stretch>
        </p:blipFill>
        <p:spPr>
          <a:xfrm>
            <a:off x="2930324" y="1441239"/>
            <a:ext cx="5692126" cy="3336113"/>
          </a:xfrm>
          <a:prstGeom prst="rect">
            <a:avLst/>
          </a:prstGeom>
        </p:spPr>
      </p:pic>
    </p:spTree>
    <p:extLst>
      <p:ext uri="{BB962C8B-B14F-4D97-AF65-F5344CB8AC3E}">
        <p14:creationId xmlns:p14="http://schemas.microsoft.com/office/powerpoint/2010/main" val="34459809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958279-3A8D-46B5-89E9-8F453606A7A7}"/>
              </a:ext>
            </a:extLst>
          </p:cNvPr>
          <p:cNvPicPr>
            <a:picLocks noChangeAspect="1"/>
          </p:cNvPicPr>
          <p:nvPr/>
        </p:nvPicPr>
        <p:blipFill>
          <a:blip r:embed="rId2"/>
          <a:stretch>
            <a:fillRect/>
          </a:stretch>
        </p:blipFill>
        <p:spPr>
          <a:xfrm>
            <a:off x="892403" y="1518834"/>
            <a:ext cx="9813434" cy="3936569"/>
          </a:xfrm>
          <a:prstGeom prst="rect">
            <a:avLst/>
          </a:prstGeom>
        </p:spPr>
      </p:pic>
    </p:spTree>
    <p:extLst>
      <p:ext uri="{BB962C8B-B14F-4D97-AF65-F5344CB8AC3E}">
        <p14:creationId xmlns:p14="http://schemas.microsoft.com/office/powerpoint/2010/main" val="2774968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A9322C-5572-4A7A-ADE5-C0E692BDEF52}"/>
              </a:ext>
            </a:extLst>
          </p:cNvPr>
          <p:cNvSpPr txBox="1"/>
          <p:nvPr/>
        </p:nvSpPr>
        <p:spPr>
          <a:xfrm>
            <a:off x="546264" y="498764"/>
            <a:ext cx="2375065" cy="461665"/>
          </a:xfrm>
          <a:prstGeom prst="rect">
            <a:avLst/>
          </a:prstGeom>
          <a:noFill/>
        </p:spPr>
        <p:txBody>
          <a:bodyPr wrap="square" rtlCol="0">
            <a:spAutoFit/>
          </a:bodyPr>
          <a:lstStyle/>
          <a:p>
            <a:r>
              <a:rPr lang="en-US" sz="2400" b="1" dirty="0">
                <a:solidFill>
                  <a:schemeClr val="bg1"/>
                </a:solidFill>
              </a:rPr>
              <a:t>Fit Features</a:t>
            </a:r>
          </a:p>
        </p:txBody>
      </p:sp>
      <p:grpSp>
        <p:nvGrpSpPr>
          <p:cNvPr id="44" name="Group 43">
            <a:extLst>
              <a:ext uri="{FF2B5EF4-FFF2-40B4-BE49-F238E27FC236}">
                <a16:creationId xmlns:a16="http://schemas.microsoft.com/office/drawing/2014/main" id="{D6962669-F6E9-4610-B59E-28836ADD7CF4}"/>
              </a:ext>
            </a:extLst>
          </p:cNvPr>
          <p:cNvGrpSpPr/>
          <p:nvPr/>
        </p:nvGrpSpPr>
        <p:grpSpPr>
          <a:xfrm>
            <a:off x="629392" y="389906"/>
            <a:ext cx="9668504" cy="4906711"/>
            <a:chOff x="225631" y="758041"/>
            <a:chExt cx="9668504" cy="4906711"/>
          </a:xfrm>
        </p:grpSpPr>
        <p:pic>
          <p:nvPicPr>
            <p:cNvPr id="27" name="Picture 26">
              <a:extLst>
                <a:ext uri="{FF2B5EF4-FFF2-40B4-BE49-F238E27FC236}">
                  <a16:creationId xmlns:a16="http://schemas.microsoft.com/office/drawing/2014/main" id="{E7BFFED2-5B0B-4C4F-9449-61E618FF606D}"/>
                </a:ext>
              </a:extLst>
            </p:cNvPr>
            <p:cNvPicPr>
              <a:picLocks noChangeAspect="1"/>
            </p:cNvPicPr>
            <p:nvPr/>
          </p:nvPicPr>
          <p:blipFill>
            <a:blip r:embed="rId5"/>
            <a:stretch>
              <a:fillRect/>
            </a:stretch>
          </p:blipFill>
          <p:spPr>
            <a:xfrm>
              <a:off x="2654125" y="1597009"/>
              <a:ext cx="7240010" cy="4067743"/>
            </a:xfrm>
            <a:prstGeom prst="rect">
              <a:avLst/>
            </a:prstGeom>
          </p:spPr>
        </p:pic>
        <p:cxnSp>
          <p:nvCxnSpPr>
            <p:cNvPr id="5" name="Straight Arrow Connector 4">
              <a:extLst>
                <a:ext uri="{FF2B5EF4-FFF2-40B4-BE49-F238E27FC236}">
                  <a16:creationId xmlns:a16="http://schemas.microsoft.com/office/drawing/2014/main" id="{5A30E90C-2A4E-48FD-A8B6-80051068F9C4}"/>
                </a:ext>
              </a:extLst>
            </p:cNvPr>
            <p:cNvCxnSpPr>
              <a:cxnSpLocks/>
            </p:cNvCxnSpPr>
            <p:nvPr/>
          </p:nvCxnSpPr>
          <p:spPr>
            <a:xfrm flipV="1">
              <a:off x="2386940" y="2921330"/>
              <a:ext cx="2600696" cy="10687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69658E3D-EF75-4569-A113-774D0293B79C}"/>
                </a:ext>
              </a:extLst>
            </p:cNvPr>
            <p:cNvCxnSpPr>
              <a:cxnSpLocks/>
            </p:cNvCxnSpPr>
            <p:nvPr/>
          </p:nvCxnSpPr>
          <p:spPr>
            <a:xfrm>
              <a:off x="2434442" y="3075709"/>
              <a:ext cx="4857007" cy="93815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FC4D4CD0-53A1-46B4-980A-E251D79BCFC3}"/>
                </a:ext>
              </a:extLst>
            </p:cNvPr>
            <p:cNvSpPr txBox="1"/>
            <p:nvPr/>
          </p:nvSpPr>
          <p:spPr>
            <a:xfrm>
              <a:off x="225631" y="2743200"/>
              <a:ext cx="2458191" cy="461665"/>
            </a:xfrm>
            <a:prstGeom prst="rect">
              <a:avLst/>
            </a:prstGeom>
            <a:noFill/>
          </p:spPr>
          <p:txBody>
            <a:bodyPr wrap="square" rtlCol="0">
              <a:spAutoFit/>
            </a:bodyPr>
            <a:lstStyle/>
            <a:p>
              <a:r>
                <a:rPr lang="en-US" sz="2400" b="1" dirty="0"/>
                <a:t>1</a:t>
              </a:r>
              <a:r>
                <a:rPr lang="en-US" sz="2400" b="1" baseline="30000" dirty="0"/>
                <a:t>st</a:t>
              </a:r>
              <a:r>
                <a:rPr lang="en-US" sz="2400" b="1" dirty="0"/>
                <a:t> fit feature</a:t>
              </a:r>
            </a:p>
          </p:txBody>
        </p:sp>
        <p:cxnSp>
          <p:nvCxnSpPr>
            <p:cNvPr id="18" name="Straight Arrow Connector 17">
              <a:extLst>
                <a:ext uri="{FF2B5EF4-FFF2-40B4-BE49-F238E27FC236}">
                  <a16:creationId xmlns:a16="http://schemas.microsoft.com/office/drawing/2014/main" id="{15AF2F2E-A5C9-4519-87CB-1AF83E129244}"/>
                </a:ext>
              </a:extLst>
            </p:cNvPr>
            <p:cNvCxnSpPr>
              <a:cxnSpLocks/>
            </p:cNvCxnSpPr>
            <p:nvPr/>
          </p:nvCxnSpPr>
          <p:spPr>
            <a:xfrm flipH="1">
              <a:off x="5913912" y="1009403"/>
              <a:ext cx="1603169" cy="2588820"/>
            </a:xfrm>
            <a:prstGeom prst="straightConnector1">
              <a:avLst/>
            </a:prstGeom>
            <a:ln w="38100">
              <a:solidFill>
                <a:schemeClr val="bg1"/>
              </a:solidFill>
              <a:tailEnd type="triangle"/>
            </a:ln>
          </p:spPr>
          <p:style>
            <a:lnRef idx="3">
              <a:schemeClr val="accent6"/>
            </a:lnRef>
            <a:fillRef idx="0">
              <a:schemeClr val="accent6"/>
            </a:fillRef>
            <a:effectRef idx="2">
              <a:schemeClr val="accent6"/>
            </a:effectRef>
            <a:fontRef idx="minor">
              <a:schemeClr val="tx1"/>
            </a:fontRef>
          </p:style>
        </p:cxnSp>
        <p:cxnSp>
          <p:nvCxnSpPr>
            <p:cNvPr id="19" name="Straight Arrow Connector 18">
              <a:extLst>
                <a:ext uri="{FF2B5EF4-FFF2-40B4-BE49-F238E27FC236}">
                  <a16:creationId xmlns:a16="http://schemas.microsoft.com/office/drawing/2014/main" id="{EAD079C5-D28B-4412-A64B-EF8385B97844}"/>
                </a:ext>
              </a:extLst>
            </p:cNvPr>
            <p:cNvCxnSpPr>
              <a:cxnSpLocks/>
            </p:cNvCxnSpPr>
            <p:nvPr/>
          </p:nvCxnSpPr>
          <p:spPr>
            <a:xfrm flipH="1">
              <a:off x="6567057" y="973777"/>
              <a:ext cx="961899" cy="2185059"/>
            </a:xfrm>
            <a:prstGeom prst="straightConnector1">
              <a:avLst/>
            </a:prstGeom>
            <a:ln w="38100">
              <a:solidFill>
                <a:schemeClr val="bg1"/>
              </a:solidFill>
              <a:tailEnd type="triangle"/>
            </a:ln>
          </p:spPr>
          <p:style>
            <a:lnRef idx="3">
              <a:schemeClr val="accent6"/>
            </a:lnRef>
            <a:fillRef idx="0">
              <a:schemeClr val="accent6"/>
            </a:fillRef>
            <a:effectRef idx="2">
              <a:schemeClr val="accent6"/>
            </a:effectRef>
            <a:fontRef idx="minor">
              <a:schemeClr val="tx1"/>
            </a:fontRef>
          </p:style>
        </p:cxnSp>
        <p:sp>
          <p:nvSpPr>
            <p:cNvPr id="36" name="TextBox 35">
              <a:extLst>
                <a:ext uri="{FF2B5EF4-FFF2-40B4-BE49-F238E27FC236}">
                  <a16:creationId xmlns:a16="http://schemas.microsoft.com/office/drawing/2014/main" id="{85459495-4C41-4D95-8E5F-BAA34BDC10C9}"/>
                </a:ext>
              </a:extLst>
            </p:cNvPr>
            <p:cNvSpPr txBox="1"/>
            <p:nvPr/>
          </p:nvSpPr>
          <p:spPr>
            <a:xfrm>
              <a:off x="5353791" y="758041"/>
              <a:ext cx="2458191" cy="461665"/>
            </a:xfrm>
            <a:prstGeom prst="rect">
              <a:avLst/>
            </a:prstGeom>
            <a:noFill/>
          </p:spPr>
          <p:txBody>
            <a:bodyPr wrap="square" rtlCol="0">
              <a:spAutoFit/>
            </a:bodyPr>
            <a:lstStyle/>
            <a:p>
              <a:r>
                <a:rPr lang="en-US" sz="2400" b="1" dirty="0"/>
                <a:t>2</a:t>
              </a:r>
              <a:r>
                <a:rPr lang="en-US" sz="2400" b="1" baseline="30000" dirty="0"/>
                <a:t>nd</a:t>
              </a:r>
              <a:r>
                <a:rPr lang="en-US" sz="2400" b="1" dirty="0"/>
                <a:t> fit feature</a:t>
              </a:r>
            </a:p>
          </p:txBody>
        </p:sp>
      </p:grpSp>
      <p:sp>
        <p:nvSpPr>
          <p:cNvPr id="43" name="TextBox 42">
            <a:extLst>
              <a:ext uri="{FF2B5EF4-FFF2-40B4-BE49-F238E27FC236}">
                <a16:creationId xmlns:a16="http://schemas.microsoft.com/office/drawing/2014/main" id="{1BED0E8D-5CD3-4778-8963-BE77D6AF9E56}"/>
              </a:ext>
            </a:extLst>
          </p:cNvPr>
          <p:cNvSpPr txBox="1"/>
          <p:nvPr/>
        </p:nvSpPr>
        <p:spPr>
          <a:xfrm>
            <a:off x="2933204" y="5520046"/>
            <a:ext cx="8110847" cy="830997"/>
          </a:xfrm>
          <a:prstGeom prst="rect">
            <a:avLst/>
          </a:prstGeom>
          <a:noFill/>
        </p:spPr>
        <p:txBody>
          <a:bodyPr wrap="square" rtlCol="0">
            <a:spAutoFit/>
          </a:bodyPr>
          <a:lstStyle/>
          <a:p>
            <a:r>
              <a:rPr lang="en-US" sz="2400" b="1" dirty="0">
                <a:solidFill>
                  <a:schemeClr val="bg1"/>
                </a:solidFill>
              </a:rPr>
              <a:t>The 1</a:t>
            </a:r>
            <a:r>
              <a:rPr lang="en-US" sz="2400" b="1" baseline="30000" dirty="0">
                <a:solidFill>
                  <a:schemeClr val="bg1"/>
                </a:solidFill>
              </a:rPr>
              <a:t>st</a:t>
            </a:r>
            <a:r>
              <a:rPr lang="en-US" sz="2400" b="1" dirty="0">
                <a:solidFill>
                  <a:schemeClr val="bg1"/>
                </a:solidFill>
              </a:rPr>
              <a:t> or primary fit feature is usually the one with the tighter fit.  However, any order is acceptable</a:t>
            </a:r>
          </a:p>
        </p:txBody>
      </p:sp>
      <p:pic>
        <p:nvPicPr>
          <p:cNvPr id="2" name="Recorded Sound">
            <a:hlinkClick r:id="" action="ppaction://media"/>
            <a:extLst>
              <a:ext uri="{FF2B5EF4-FFF2-40B4-BE49-F238E27FC236}">
                <a16:creationId xmlns:a16="http://schemas.microsoft.com/office/drawing/2014/main" id="{2B50DEA2-E020-4280-9D77-91425EB2C6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4821" y="5784273"/>
            <a:ext cx="609600" cy="609600"/>
          </a:xfrm>
          <a:prstGeom prst="rect">
            <a:avLst/>
          </a:prstGeom>
        </p:spPr>
      </p:pic>
    </p:spTree>
    <p:extLst>
      <p:ext uri="{BB962C8B-B14F-4D97-AF65-F5344CB8AC3E}">
        <p14:creationId xmlns:p14="http://schemas.microsoft.com/office/powerpoint/2010/main" val="174182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601EA2-55F5-406D-8F2A-893955A89B2A}"/>
              </a:ext>
            </a:extLst>
          </p:cNvPr>
          <p:cNvPicPr>
            <a:picLocks noChangeAspect="1"/>
          </p:cNvPicPr>
          <p:nvPr/>
        </p:nvPicPr>
        <p:blipFill>
          <a:blip r:embed="rId2"/>
          <a:stretch>
            <a:fillRect/>
          </a:stretch>
        </p:blipFill>
        <p:spPr>
          <a:xfrm>
            <a:off x="3811699" y="250833"/>
            <a:ext cx="8060002" cy="6449325"/>
          </a:xfrm>
          <a:prstGeom prst="rect">
            <a:avLst/>
          </a:prstGeom>
        </p:spPr>
      </p:pic>
      <p:pic>
        <p:nvPicPr>
          <p:cNvPr id="3" name="Picture 2">
            <a:extLst>
              <a:ext uri="{FF2B5EF4-FFF2-40B4-BE49-F238E27FC236}">
                <a16:creationId xmlns:a16="http://schemas.microsoft.com/office/drawing/2014/main" id="{995D1B44-6483-49B0-A4A6-EC3A0FD0CC2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4004376">
            <a:off x="9628457" y="2040155"/>
            <a:ext cx="1781920" cy="947387"/>
          </a:xfrm>
          <a:prstGeom prst="rect">
            <a:avLst/>
          </a:prstGeom>
        </p:spPr>
      </p:pic>
      <p:sp>
        <p:nvSpPr>
          <p:cNvPr id="4" name="TextBox 3">
            <a:extLst>
              <a:ext uri="{FF2B5EF4-FFF2-40B4-BE49-F238E27FC236}">
                <a16:creationId xmlns:a16="http://schemas.microsoft.com/office/drawing/2014/main" id="{1D5195E2-5716-499E-A36D-6D00205E4E89}"/>
              </a:ext>
            </a:extLst>
          </p:cNvPr>
          <p:cNvSpPr txBox="1"/>
          <p:nvPr/>
        </p:nvSpPr>
        <p:spPr>
          <a:xfrm>
            <a:off x="457099" y="587730"/>
            <a:ext cx="3138507" cy="830997"/>
          </a:xfrm>
          <a:prstGeom prst="rect">
            <a:avLst/>
          </a:prstGeom>
          <a:noFill/>
        </p:spPr>
        <p:txBody>
          <a:bodyPr wrap="square" rtlCol="0">
            <a:spAutoFit/>
          </a:bodyPr>
          <a:lstStyle/>
          <a:p>
            <a:r>
              <a:rPr lang="en-US" sz="2400" b="1" dirty="0">
                <a:solidFill>
                  <a:schemeClr val="bg1"/>
                </a:solidFill>
              </a:rPr>
              <a:t>The part is now fully toleranced for fit</a:t>
            </a:r>
          </a:p>
        </p:txBody>
      </p:sp>
    </p:spTree>
    <p:extLst>
      <p:ext uri="{BB962C8B-B14F-4D97-AF65-F5344CB8AC3E}">
        <p14:creationId xmlns:p14="http://schemas.microsoft.com/office/powerpoint/2010/main" val="31293812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54FFD1-02A3-4037-811F-962C20F4FB91}"/>
              </a:ext>
            </a:extLst>
          </p:cNvPr>
          <p:cNvSpPr txBox="1"/>
          <p:nvPr/>
        </p:nvSpPr>
        <p:spPr>
          <a:xfrm>
            <a:off x="294902" y="306779"/>
            <a:ext cx="8516589" cy="830997"/>
          </a:xfrm>
          <a:prstGeom prst="rect">
            <a:avLst/>
          </a:prstGeom>
          <a:noFill/>
        </p:spPr>
        <p:txBody>
          <a:bodyPr wrap="square" rtlCol="0">
            <a:spAutoFit/>
          </a:bodyPr>
          <a:lstStyle/>
          <a:p>
            <a:r>
              <a:rPr lang="en-US" sz="2400" b="1" dirty="0">
                <a:solidFill>
                  <a:schemeClr val="bg1"/>
                </a:solidFill>
                <a:highlight>
                  <a:srgbClr val="FFFF00"/>
                </a:highlight>
              </a:rPr>
              <a:t>Video Demo: </a:t>
            </a:r>
            <a:r>
              <a:rPr lang="en-US" sz="2400" b="1" dirty="0">
                <a:solidFill>
                  <a:schemeClr val="bg1"/>
                </a:solidFill>
              </a:rPr>
              <a:t>Case of 3 contact surfaces and two fit features</a:t>
            </a:r>
          </a:p>
        </p:txBody>
      </p:sp>
      <p:pic>
        <p:nvPicPr>
          <p:cNvPr id="6" name="Screen Recording 5">
            <a:hlinkClick r:id="" action="ppaction://media"/>
            <a:extLst>
              <a:ext uri="{FF2B5EF4-FFF2-40B4-BE49-F238E27FC236}">
                <a16:creationId xmlns:a16="http://schemas.microsoft.com/office/drawing/2014/main" id="{DDB1F12B-DF2E-4FB3-93B5-BB3A64F458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27861" y="996802"/>
            <a:ext cx="7841178" cy="5307139"/>
          </a:xfrm>
          <a:prstGeom prst="rect">
            <a:avLst/>
          </a:prstGeom>
        </p:spPr>
      </p:pic>
    </p:spTree>
    <p:extLst>
      <p:ext uri="{BB962C8B-B14F-4D97-AF65-F5344CB8AC3E}">
        <p14:creationId xmlns:p14="http://schemas.microsoft.com/office/powerpoint/2010/main" val="101814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2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303E82-521F-4398-81CF-2DAAC6E64231}"/>
              </a:ext>
            </a:extLst>
          </p:cNvPr>
          <p:cNvPicPr>
            <a:picLocks noChangeAspect="1"/>
          </p:cNvPicPr>
          <p:nvPr/>
        </p:nvPicPr>
        <p:blipFill>
          <a:blip r:embed="rId2"/>
          <a:stretch>
            <a:fillRect/>
          </a:stretch>
        </p:blipFill>
        <p:spPr>
          <a:xfrm>
            <a:off x="5996828" y="2090057"/>
            <a:ext cx="3520163" cy="4396698"/>
          </a:xfrm>
          <a:prstGeom prst="rect">
            <a:avLst/>
          </a:prstGeom>
        </p:spPr>
      </p:pic>
      <p:sp>
        <p:nvSpPr>
          <p:cNvPr id="4" name="TextBox 3">
            <a:extLst>
              <a:ext uri="{FF2B5EF4-FFF2-40B4-BE49-F238E27FC236}">
                <a16:creationId xmlns:a16="http://schemas.microsoft.com/office/drawing/2014/main" id="{531E3F57-7479-4A0A-8E78-21AE2321A012}"/>
              </a:ext>
            </a:extLst>
          </p:cNvPr>
          <p:cNvSpPr txBox="1"/>
          <p:nvPr/>
        </p:nvSpPr>
        <p:spPr>
          <a:xfrm>
            <a:off x="890649" y="2802575"/>
            <a:ext cx="3848812" cy="2492990"/>
          </a:xfrm>
          <a:prstGeom prst="rect">
            <a:avLst/>
          </a:prstGeom>
          <a:noFill/>
        </p:spPr>
        <p:txBody>
          <a:bodyPr wrap="square" rtlCol="0">
            <a:spAutoFit/>
          </a:bodyPr>
          <a:lstStyle/>
          <a:p>
            <a:r>
              <a:rPr lang="en-US" sz="2400" b="1" dirty="0">
                <a:solidFill>
                  <a:schemeClr val="bg1"/>
                </a:solidFill>
              </a:rPr>
              <a:t>Location-Constrained Fit</a:t>
            </a:r>
          </a:p>
          <a:p>
            <a:endParaRPr lang="en-US" sz="2400" b="1" dirty="0">
              <a:solidFill>
                <a:schemeClr val="bg1"/>
              </a:solidFill>
            </a:endParaRPr>
          </a:p>
          <a:p>
            <a:r>
              <a:rPr lang="en-US" sz="2400" b="1" dirty="0">
                <a:solidFill>
                  <a:schemeClr val="bg1"/>
                </a:solidFill>
              </a:rPr>
              <a:t>1 Contact Surface</a:t>
            </a:r>
          </a:p>
          <a:p>
            <a:r>
              <a:rPr lang="en-US" sz="2400" b="1" dirty="0">
                <a:solidFill>
                  <a:schemeClr val="bg1"/>
                </a:solidFill>
              </a:rPr>
              <a:t>3 Fit features</a:t>
            </a:r>
          </a:p>
          <a:p>
            <a:pPr marL="800100" lvl="1" indent="-342900">
              <a:buFont typeface="Arial" panose="020B0604020202020204" pitchFamily="34" charset="0"/>
              <a:buChar char="•"/>
            </a:pPr>
            <a:r>
              <a:rPr lang="en-US" sz="2000" b="1" dirty="0">
                <a:solidFill>
                  <a:srgbClr val="FFFF00"/>
                </a:solidFill>
              </a:rPr>
              <a:t>Center hole/boss</a:t>
            </a:r>
          </a:p>
          <a:p>
            <a:pPr marL="800100" lvl="1" indent="-342900">
              <a:buFont typeface="Arial" panose="020B0604020202020204" pitchFamily="34" charset="0"/>
              <a:buChar char="•"/>
            </a:pPr>
            <a:r>
              <a:rPr lang="en-US" sz="2000" b="1" dirty="0">
                <a:solidFill>
                  <a:srgbClr val="FFFF00"/>
                </a:solidFill>
              </a:rPr>
              <a:t>Slot and rail</a:t>
            </a:r>
          </a:p>
          <a:p>
            <a:pPr marL="800100" lvl="1" indent="-342900">
              <a:buFont typeface="Arial" panose="020B0604020202020204" pitchFamily="34" charset="0"/>
              <a:buChar char="•"/>
            </a:pPr>
            <a:r>
              <a:rPr lang="en-US" sz="2000" b="1" dirty="0">
                <a:solidFill>
                  <a:srgbClr val="FFFF00"/>
                </a:solidFill>
              </a:rPr>
              <a:t>Pattern of holes/bosses</a:t>
            </a:r>
          </a:p>
        </p:txBody>
      </p:sp>
      <p:sp>
        <p:nvSpPr>
          <p:cNvPr id="5" name="Title 4">
            <a:extLst>
              <a:ext uri="{FF2B5EF4-FFF2-40B4-BE49-F238E27FC236}">
                <a16:creationId xmlns:a16="http://schemas.microsoft.com/office/drawing/2014/main" id="{1F5CC066-8E07-4C25-840E-2A73427792F9}"/>
              </a:ext>
            </a:extLst>
          </p:cNvPr>
          <p:cNvSpPr>
            <a:spLocks noGrp="1"/>
          </p:cNvSpPr>
          <p:nvPr>
            <p:ph type="title"/>
          </p:nvPr>
        </p:nvSpPr>
        <p:spPr/>
        <p:txBody>
          <a:bodyPr/>
          <a:lstStyle/>
          <a:p>
            <a:r>
              <a:rPr lang="en-US" dirty="0"/>
              <a:t>Another Example</a:t>
            </a:r>
          </a:p>
        </p:txBody>
      </p:sp>
      <p:sp>
        <p:nvSpPr>
          <p:cNvPr id="6" name="TextBox 5">
            <a:extLst>
              <a:ext uri="{FF2B5EF4-FFF2-40B4-BE49-F238E27FC236}">
                <a16:creationId xmlns:a16="http://schemas.microsoft.com/office/drawing/2014/main" id="{2B9491BE-34BC-493D-968A-51DF2DE1AA04}"/>
              </a:ext>
            </a:extLst>
          </p:cNvPr>
          <p:cNvSpPr txBox="1"/>
          <p:nvPr/>
        </p:nvSpPr>
        <p:spPr>
          <a:xfrm>
            <a:off x="223650" y="389904"/>
            <a:ext cx="4455227" cy="830997"/>
          </a:xfrm>
          <a:prstGeom prst="rect">
            <a:avLst/>
          </a:prstGeom>
          <a:noFill/>
        </p:spPr>
        <p:txBody>
          <a:bodyPr wrap="square" rtlCol="0">
            <a:spAutoFit/>
          </a:bodyPr>
          <a:lstStyle/>
          <a:p>
            <a:r>
              <a:rPr lang="en-US" sz="2400" b="1" dirty="0">
                <a:solidFill>
                  <a:schemeClr val="bg1"/>
                </a:solidFill>
              </a:rPr>
              <a:t>Fit analysis for the primary fit feature </a:t>
            </a:r>
          </a:p>
        </p:txBody>
      </p:sp>
    </p:spTree>
    <p:extLst>
      <p:ext uri="{BB962C8B-B14F-4D97-AF65-F5344CB8AC3E}">
        <p14:creationId xmlns:p14="http://schemas.microsoft.com/office/powerpoint/2010/main" val="38743464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A24B0F-89BB-48E2-8C72-C9667EB26169}"/>
              </a:ext>
            </a:extLst>
          </p:cNvPr>
          <p:cNvPicPr>
            <a:picLocks noChangeAspect="1"/>
          </p:cNvPicPr>
          <p:nvPr/>
        </p:nvPicPr>
        <p:blipFill>
          <a:blip r:embed="rId2"/>
          <a:stretch>
            <a:fillRect/>
          </a:stretch>
        </p:blipFill>
        <p:spPr>
          <a:xfrm>
            <a:off x="2192026" y="878774"/>
            <a:ext cx="6831304" cy="4952010"/>
          </a:xfrm>
          <a:prstGeom prst="rect">
            <a:avLst/>
          </a:prstGeom>
        </p:spPr>
      </p:pic>
      <p:sp>
        <p:nvSpPr>
          <p:cNvPr id="5" name="TextBox 4">
            <a:extLst>
              <a:ext uri="{FF2B5EF4-FFF2-40B4-BE49-F238E27FC236}">
                <a16:creationId xmlns:a16="http://schemas.microsoft.com/office/drawing/2014/main" id="{161FFDD5-B27D-4530-B51F-7F9E412BF969}"/>
              </a:ext>
            </a:extLst>
          </p:cNvPr>
          <p:cNvSpPr txBox="1"/>
          <p:nvPr/>
        </p:nvSpPr>
        <p:spPr>
          <a:xfrm>
            <a:off x="292655" y="2743199"/>
            <a:ext cx="764249" cy="461665"/>
          </a:xfrm>
          <a:prstGeom prst="rect">
            <a:avLst/>
          </a:prstGeom>
          <a:noFill/>
        </p:spPr>
        <p:txBody>
          <a:bodyPr wrap="square" rtlCol="0">
            <a:spAutoFit/>
          </a:bodyPr>
          <a:lstStyle/>
          <a:p>
            <a:r>
              <a:rPr lang="en-US" sz="2400" b="1" dirty="0">
                <a:solidFill>
                  <a:schemeClr val="bg1"/>
                </a:solidFill>
              </a:rPr>
              <a:t>PCS</a:t>
            </a:r>
          </a:p>
        </p:txBody>
      </p:sp>
      <p:cxnSp>
        <p:nvCxnSpPr>
          <p:cNvPr id="6" name="Straight Arrow Connector 5">
            <a:extLst>
              <a:ext uri="{FF2B5EF4-FFF2-40B4-BE49-F238E27FC236}">
                <a16:creationId xmlns:a16="http://schemas.microsoft.com/office/drawing/2014/main" id="{3E635286-3AE2-4BC7-B1E7-F5EA1416CA85}"/>
              </a:ext>
            </a:extLst>
          </p:cNvPr>
          <p:cNvCxnSpPr>
            <a:cxnSpLocks/>
          </p:cNvCxnSpPr>
          <p:nvPr/>
        </p:nvCxnSpPr>
        <p:spPr>
          <a:xfrm>
            <a:off x="1092530" y="3111335"/>
            <a:ext cx="3111335" cy="985652"/>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3FA3243D-C89F-43DA-BB0A-6C73D0BD5EB1}"/>
              </a:ext>
            </a:extLst>
          </p:cNvPr>
          <p:cNvSpPr txBox="1"/>
          <p:nvPr/>
        </p:nvSpPr>
        <p:spPr>
          <a:xfrm>
            <a:off x="1323829" y="758039"/>
            <a:ext cx="764249" cy="461665"/>
          </a:xfrm>
          <a:prstGeom prst="rect">
            <a:avLst/>
          </a:prstGeom>
          <a:noFill/>
        </p:spPr>
        <p:txBody>
          <a:bodyPr wrap="square" rtlCol="0">
            <a:spAutoFit/>
          </a:bodyPr>
          <a:lstStyle/>
          <a:p>
            <a:r>
              <a:rPr lang="en-US" sz="2400" b="1" dirty="0">
                <a:solidFill>
                  <a:schemeClr val="bg1"/>
                </a:solidFill>
              </a:rPr>
              <a:t>PFF</a:t>
            </a:r>
          </a:p>
        </p:txBody>
      </p:sp>
      <p:cxnSp>
        <p:nvCxnSpPr>
          <p:cNvPr id="10" name="Straight Arrow Connector 9">
            <a:extLst>
              <a:ext uri="{FF2B5EF4-FFF2-40B4-BE49-F238E27FC236}">
                <a16:creationId xmlns:a16="http://schemas.microsoft.com/office/drawing/2014/main" id="{89CE8DD1-856E-4091-A0A0-ACA484E2FB4C}"/>
              </a:ext>
            </a:extLst>
          </p:cNvPr>
          <p:cNvCxnSpPr>
            <a:cxnSpLocks/>
          </p:cNvCxnSpPr>
          <p:nvPr/>
        </p:nvCxnSpPr>
        <p:spPr>
          <a:xfrm>
            <a:off x="2018805" y="1021278"/>
            <a:ext cx="3099460" cy="197130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89364670-9071-4144-B579-9454B99F55A5}"/>
              </a:ext>
            </a:extLst>
          </p:cNvPr>
          <p:cNvSpPr txBox="1"/>
          <p:nvPr/>
        </p:nvSpPr>
        <p:spPr>
          <a:xfrm>
            <a:off x="1169450" y="5211288"/>
            <a:ext cx="764249" cy="461665"/>
          </a:xfrm>
          <a:prstGeom prst="rect">
            <a:avLst/>
          </a:prstGeom>
          <a:noFill/>
        </p:spPr>
        <p:txBody>
          <a:bodyPr wrap="square" rtlCol="0">
            <a:spAutoFit/>
          </a:bodyPr>
          <a:lstStyle/>
          <a:p>
            <a:r>
              <a:rPr lang="en-US" sz="2400" b="1" dirty="0">
                <a:solidFill>
                  <a:schemeClr val="bg1"/>
                </a:solidFill>
              </a:rPr>
              <a:t>SFF</a:t>
            </a:r>
          </a:p>
        </p:txBody>
      </p:sp>
      <p:cxnSp>
        <p:nvCxnSpPr>
          <p:cNvPr id="13" name="Straight Arrow Connector 12">
            <a:extLst>
              <a:ext uri="{FF2B5EF4-FFF2-40B4-BE49-F238E27FC236}">
                <a16:creationId xmlns:a16="http://schemas.microsoft.com/office/drawing/2014/main" id="{43715E2C-FC04-4DEF-B305-A0060B421C62}"/>
              </a:ext>
            </a:extLst>
          </p:cNvPr>
          <p:cNvCxnSpPr>
            <a:cxnSpLocks/>
          </p:cNvCxnSpPr>
          <p:nvPr/>
        </p:nvCxnSpPr>
        <p:spPr>
          <a:xfrm flipV="1">
            <a:off x="1969325" y="4180114"/>
            <a:ext cx="4395849" cy="139931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6C8968D4-4A97-44D6-9EDA-2A5B0089A073}"/>
              </a:ext>
            </a:extLst>
          </p:cNvPr>
          <p:cNvCxnSpPr>
            <a:cxnSpLocks/>
          </p:cNvCxnSpPr>
          <p:nvPr/>
        </p:nvCxnSpPr>
        <p:spPr>
          <a:xfrm flipH="1">
            <a:off x="7030192" y="3728852"/>
            <a:ext cx="558140" cy="17813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E48AEA0D-97D2-4B05-9DC9-3A60E4AB3394}"/>
              </a:ext>
            </a:extLst>
          </p:cNvPr>
          <p:cNvSpPr txBox="1"/>
          <p:nvPr/>
        </p:nvSpPr>
        <p:spPr>
          <a:xfrm>
            <a:off x="9753329" y="2869868"/>
            <a:ext cx="764249" cy="461665"/>
          </a:xfrm>
          <a:prstGeom prst="rect">
            <a:avLst/>
          </a:prstGeom>
          <a:noFill/>
        </p:spPr>
        <p:txBody>
          <a:bodyPr wrap="square" rtlCol="0">
            <a:spAutoFit/>
          </a:bodyPr>
          <a:lstStyle/>
          <a:p>
            <a:r>
              <a:rPr lang="en-US" sz="2400" b="1" dirty="0">
                <a:solidFill>
                  <a:schemeClr val="bg1"/>
                </a:solidFill>
              </a:rPr>
              <a:t>TFF</a:t>
            </a:r>
          </a:p>
        </p:txBody>
      </p:sp>
      <p:cxnSp>
        <p:nvCxnSpPr>
          <p:cNvPr id="22" name="Straight Arrow Connector 21">
            <a:extLst>
              <a:ext uri="{FF2B5EF4-FFF2-40B4-BE49-F238E27FC236}">
                <a16:creationId xmlns:a16="http://schemas.microsoft.com/office/drawing/2014/main" id="{2EDA9AE2-1A8F-4455-8640-A5FD1E4EF0E0}"/>
              </a:ext>
            </a:extLst>
          </p:cNvPr>
          <p:cNvCxnSpPr>
            <a:cxnSpLocks/>
            <a:stCxn id="21" idx="1"/>
          </p:cNvCxnSpPr>
          <p:nvPr/>
        </p:nvCxnSpPr>
        <p:spPr>
          <a:xfrm flipH="1" flipV="1">
            <a:off x="6899567" y="2636323"/>
            <a:ext cx="2853762" cy="46437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256850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3A13FB-BCA3-425D-AD18-E6BD67AABD34}"/>
              </a:ext>
            </a:extLst>
          </p:cNvPr>
          <p:cNvPicPr>
            <a:picLocks noChangeAspect="1"/>
          </p:cNvPicPr>
          <p:nvPr/>
        </p:nvPicPr>
        <p:blipFill>
          <a:blip r:embed="rId2"/>
          <a:stretch>
            <a:fillRect/>
          </a:stretch>
        </p:blipFill>
        <p:spPr>
          <a:xfrm>
            <a:off x="3035832" y="390804"/>
            <a:ext cx="7271950" cy="6152499"/>
          </a:xfrm>
          <a:prstGeom prst="rect">
            <a:avLst/>
          </a:prstGeom>
        </p:spPr>
      </p:pic>
      <p:sp>
        <p:nvSpPr>
          <p:cNvPr id="3" name="TextBox 2">
            <a:extLst>
              <a:ext uri="{FF2B5EF4-FFF2-40B4-BE49-F238E27FC236}">
                <a16:creationId xmlns:a16="http://schemas.microsoft.com/office/drawing/2014/main" id="{6E13F731-191C-4C13-B642-8416C45AF278}"/>
              </a:ext>
            </a:extLst>
          </p:cNvPr>
          <p:cNvSpPr txBox="1"/>
          <p:nvPr/>
        </p:nvSpPr>
        <p:spPr>
          <a:xfrm>
            <a:off x="223651" y="556159"/>
            <a:ext cx="3125190" cy="830997"/>
          </a:xfrm>
          <a:prstGeom prst="rect">
            <a:avLst/>
          </a:prstGeom>
          <a:noFill/>
        </p:spPr>
        <p:txBody>
          <a:bodyPr wrap="square" rtlCol="0">
            <a:spAutoFit/>
          </a:bodyPr>
          <a:lstStyle/>
          <a:p>
            <a:r>
              <a:rPr lang="en-US" sz="2400" b="1" dirty="0">
                <a:solidFill>
                  <a:schemeClr val="bg1"/>
                </a:solidFill>
              </a:rPr>
              <a:t>Result after PCS selection</a:t>
            </a:r>
          </a:p>
        </p:txBody>
      </p:sp>
      <p:pic>
        <p:nvPicPr>
          <p:cNvPr id="4" name="Picture 3">
            <a:extLst>
              <a:ext uri="{FF2B5EF4-FFF2-40B4-BE49-F238E27FC236}">
                <a16:creationId xmlns:a16="http://schemas.microsoft.com/office/drawing/2014/main" id="{83503893-1053-4220-A6DA-ACCB52D2061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0800000" flipV="1">
            <a:off x="7349160" y="5562332"/>
            <a:ext cx="1126944" cy="622605"/>
          </a:xfrm>
          <a:prstGeom prst="rect">
            <a:avLst/>
          </a:prstGeom>
        </p:spPr>
      </p:pic>
    </p:spTree>
    <p:extLst>
      <p:ext uri="{BB962C8B-B14F-4D97-AF65-F5344CB8AC3E}">
        <p14:creationId xmlns:p14="http://schemas.microsoft.com/office/powerpoint/2010/main" val="19877841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13F731-191C-4C13-B642-8416C45AF278}"/>
              </a:ext>
            </a:extLst>
          </p:cNvPr>
          <p:cNvSpPr txBox="1"/>
          <p:nvPr/>
        </p:nvSpPr>
        <p:spPr>
          <a:xfrm>
            <a:off x="223651" y="556159"/>
            <a:ext cx="3125190" cy="830997"/>
          </a:xfrm>
          <a:prstGeom prst="rect">
            <a:avLst/>
          </a:prstGeom>
          <a:noFill/>
        </p:spPr>
        <p:txBody>
          <a:bodyPr wrap="square" rtlCol="0">
            <a:spAutoFit/>
          </a:bodyPr>
          <a:lstStyle/>
          <a:p>
            <a:r>
              <a:rPr lang="en-US" sz="2400" b="1" dirty="0">
                <a:solidFill>
                  <a:schemeClr val="bg1"/>
                </a:solidFill>
              </a:rPr>
              <a:t>Result after PFF selection</a:t>
            </a:r>
          </a:p>
        </p:txBody>
      </p:sp>
      <p:pic>
        <p:nvPicPr>
          <p:cNvPr id="6" name="Picture 5">
            <a:extLst>
              <a:ext uri="{FF2B5EF4-FFF2-40B4-BE49-F238E27FC236}">
                <a16:creationId xmlns:a16="http://schemas.microsoft.com/office/drawing/2014/main" id="{75B1FC38-41F5-453E-81B1-8FF75A47FA6A}"/>
              </a:ext>
            </a:extLst>
          </p:cNvPr>
          <p:cNvPicPr>
            <a:picLocks noChangeAspect="1"/>
          </p:cNvPicPr>
          <p:nvPr/>
        </p:nvPicPr>
        <p:blipFill>
          <a:blip r:embed="rId2"/>
          <a:stretch>
            <a:fillRect/>
          </a:stretch>
        </p:blipFill>
        <p:spPr>
          <a:xfrm>
            <a:off x="3738805" y="395660"/>
            <a:ext cx="7554627" cy="6188451"/>
          </a:xfrm>
          <a:prstGeom prst="rect">
            <a:avLst/>
          </a:prstGeom>
        </p:spPr>
      </p:pic>
      <p:pic>
        <p:nvPicPr>
          <p:cNvPr id="4" name="Picture 3">
            <a:extLst>
              <a:ext uri="{FF2B5EF4-FFF2-40B4-BE49-F238E27FC236}">
                <a16:creationId xmlns:a16="http://schemas.microsoft.com/office/drawing/2014/main" id="{83503893-1053-4220-A6DA-ACCB52D2061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2984505" flipV="1">
            <a:off x="6566598" y="238713"/>
            <a:ext cx="1341911" cy="661095"/>
          </a:xfrm>
          <a:prstGeom prst="rect">
            <a:avLst/>
          </a:prstGeom>
        </p:spPr>
      </p:pic>
      <p:sp>
        <p:nvSpPr>
          <p:cNvPr id="7" name="TextBox 6">
            <a:extLst>
              <a:ext uri="{FF2B5EF4-FFF2-40B4-BE49-F238E27FC236}">
                <a16:creationId xmlns:a16="http://schemas.microsoft.com/office/drawing/2014/main" id="{74BB7FB3-BF89-4B2E-B12F-DF5A33DE21DD}"/>
              </a:ext>
            </a:extLst>
          </p:cNvPr>
          <p:cNvSpPr txBox="1"/>
          <p:nvPr/>
        </p:nvSpPr>
        <p:spPr>
          <a:xfrm>
            <a:off x="257297" y="2802577"/>
            <a:ext cx="3317176" cy="1200329"/>
          </a:xfrm>
          <a:prstGeom prst="rect">
            <a:avLst/>
          </a:prstGeom>
          <a:noFill/>
        </p:spPr>
        <p:txBody>
          <a:bodyPr wrap="square" rtlCol="0">
            <a:spAutoFit/>
          </a:bodyPr>
          <a:lstStyle/>
          <a:p>
            <a:r>
              <a:rPr lang="en-US" sz="2400" b="1" dirty="0">
                <a:solidFill>
                  <a:schemeClr val="bg1"/>
                </a:solidFill>
              </a:rPr>
              <a:t>Note: A,B, and C labels are used for contact surfaces.  </a:t>
            </a:r>
          </a:p>
        </p:txBody>
      </p:sp>
    </p:spTree>
    <p:extLst>
      <p:ext uri="{BB962C8B-B14F-4D97-AF65-F5344CB8AC3E}">
        <p14:creationId xmlns:p14="http://schemas.microsoft.com/office/powerpoint/2010/main" val="14006255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347647-DB23-4982-B217-4C1651727123}"/>
              </a:ext>
            </a:extLst>
          </p:cNvPr>
          <p:cNvPicPr>
            <a:picLocks noChangeAspect="1"/>
          </p:cNvPicPr>
          <p:nvPr/>
        </p:nvPicPr>
        <p:blipFill>
          <a:blip r:embed="rId2"/>
          <a:stretch>
            <a:fillRect/>
          </a:stretch>
        </p:blipFill>
        <p:spPr>
          <a:xfrm>
            <a:off x="3591965" y="308758"/>
            <a:ext cx="7740442" cy="6316201"/>
          </a:xfrm>
          <a:prstGeom prst="rect">
            <a:avLst/>
          </a:prstGeom>
        </p:spPr>
      </p:pic>
      <p:sp>
        <p:nvSpPr>
          <p:cNvPr id="3" name="TextBox 2">
            <a:extLst>
              <a:ext uri="{FF2B5EF4-FFF2-40B4-BE49-F238E27FC236}">
                <a16:creationId xmlns:a16="http://schemas.microsoft.com/office/drawing/2014/main" id="{C6DDCB54-C1F0-494F-ACC2-34491AAD1458}"/>
              </a:ext>
            </a:extLst>
          </p:cNvPr>
          <p:cNvSpPr txBox="1"/>
          <p:nvPr/>
        </p:nvSpPr>
        <p:spPr>
          <a:xfrm>
            <a:off x="223651" y="556159"/>
            <a:ext cx="3125190" cy="830997"/>
          </a:xfrm>
          <a:prstGeom prst="rect">
            <a:avLst/>
          </a:prstGeom>
          <a:noFill/>
        </p:spPr>
        <p:txBody>
          <a:bodyPr wrap="square" rtlCol="0">
            <a:spAutoFit/>
          </a:bodyPr>
          <a:lstStyle/>
          <a:p>
            <a:r>
              <a:rPr lang="en-US" sz="2400" b="1" dirty="0">
                <a:solidFill>
                  <a:schemeClr val="bg1"/>
                </a:solidFill>
              </a:rPr>
              <a:t>Result after SFF selection</a:t>
            </a:r>
          </a:p>
        </p:txBody>
      </p:sp>
      <p:pic>
        <p:nvPicPr>
          <p:cNvPr id="4" name="Picture 3">
            <a:extLst>
              <a:ext uri="{FF2B5EF4-FFF2-40B4-BE49-F238E27FC236}">
                <a16:creationId xmlns:a16="http://schemas.microsoft.com/office/drawing/2014/main" id="{82E9773F-0F51-4083-90C4-DD45421074A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8250203" flipV="1">
            <a:off x="7587874" y="4929465"/>
            <a:ext cx="1341911" cy="661095"/>
          </a:xfrm>
          <a:prstGeom prst="rect">
            <a:avLst/>
          </a:prstGeom>
        </p:spPr>
      </p:pic>
    </p:spTree>
    <p:extLst>
      <p:ext uri="{BB962C8B-B14F-4D97-AF65-F5344CB8AC3E}">
        <p14:creationId xmlns:p14="http://schemas.microsoft.com/office/powerpoint/2010/main" val="8020847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DDCB54-C1F0-494F-ACC2-34491AAD1458}"/>
              </a:ext>
            </a:extLst>
          </p:cNvPr>
          <p:cNvSpPr txBox="1"/>
          <p:nvPr/>
        </p:nvSpPr>
        <p:spPr>
          <a:xfrm>
            <a:off x="223651" y="556159"/>
            <a:ext cx="3125190" cy="830997"/>
          </a:xfrm>
          <a:prstGeom prst="rect">
            <a:avLst/>
          </a:prstGeom>
          <a:noFill/>
        </p:spPr>
        <p:txBody>
          <a:bodyPr wrap="square" rtlCol="0">
            <a:spAutoFit/>
          </a:bodyPr>
          <a:lstStyle/>
          <a:p>
            <a:r>
              <a:rPr lang="en-US" sz="2400" b="1" dirty="0">
                <a:solidFill>
                  <a:schemeClr val="bg1"/>
                </a:solidFill>
              </a:rPr>
              <a:t>Result after TFF selection</a:t>
            </a:r>
          </a:p>
        </p:txBody>
      </p:sp>
      <p:pic>
        <p:nvPicPr>
          <p:cNvPr id="5" name="Picture 4">
            <a:extLst>
              <a:ext uri="{FF2B5EF4-FFF2-40B4-BE49-F238E27FC236}">
                <a16:creationId xmlns:a16="http://schemas.microsoft.com/office/drawing/2014/main" id="{C3CE757D-6E1E-4738-B945-B546CC5D4DAA}"/>
              </a:ext>
            </a:extLst>
          </p:cNvPr>
          <p:cNvPicPr>
            <a:picLocks noChangeAspect="1"/>
          </p:cNvPicPr>
          <p:nvPr/>
        </p:nvPicPr>
        <p:blipFill>
          <a:blip r:embed="rId2"/>
          <a:stretch>
            <a:fillRect/>
          </a:stretch>
        </p:blipFill>
        <p:spPr>
          <a:xfrm>
            <a:off x="3547994" y="334983"/>
            <a:ext cx="7637737" cy="6294417"/>
          </a:xfrm>
          <a:prstGeom prst="rect">
            <a:avLst/>
          </a:prstGeom>
        </p:spPr>
      </p:pic>
      <p:pic>
        <p:nvPicPr>
          <p:cNvPr id="4" name="Picture 3">
            <a:extLst>
              <a:ext uri="{FF2B5EF4-FFF2-40B4-BE49-F238E27FC236}">
                <a16:creationId xmlns:a16="http://schemas.microsoft.com/office/drawing/2014/main" id="{82E9773F-0F51-4083-90C4-DD45421074A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0800000" flipV="1">
            <a:off x="5141557" y="5523230"/>
            <a:ext cx="1341911" cy="661095"/>
          </a:xfrm>
          <a:prstGeom prst="rect">
            <a:avLst/>
          </a:prstGeom>
        </p:spPr>
      </p:pic>
    </p:spTree>
    <p:extLst>
      <p:ext uri="{BB962C8B-B14F-4D97-AF65-F5344CB8AC3E}">
        <p14:creationId xmlns:p14="http://schemas.microsoft.com/office/powerpoint/2010/main" val="42571729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0611E3-904F-4ADF-9D20-B1CDE477DD26}"/>
              </a:ext>
            </a:extLst>
          </p:cNvPr>
          <p:cNvPicPr>
            <a:picLocks noChangeAspect="1"/>
          </p:cNvPicPr>
          <p:nvPr/>
        </p:nvPicPr>
        <p:blipFill>
          <a:blip r:embed="rId2"/>
          <a:stretch>
            <a:fillRect/>
          </a:stretch>
        </p:blipFill>
        <p:spPr>
          <a:xfrm>
            <a:off x="2714894" y="118391"/>
            <a:ext cx="8839797" cy="6549604"/>
          </a:xfrm>
          <a:prstGeom prst="rect">
            <a:avLst/>
          </a:prstGeom>
        </p:spPr>
      </p:pic>
      <p:sp>
        <p:nvSpPr>
          <p:cNvPr id="3" name="TextBox 2">
            <a:extLst>
              <a:ext uri="{FF2B5EF4-FFF2-40B4-BE49-F238E27FC236}">
                <a16:creationId xmlns:a16="http://schemas.microsoft.com/office/drawing/2014/main" id="{77555230-8EC7-4229-9161-8995A64FD4A2}"/>
              </a:ext>
            </a:extLst>
          </p:cNvPr>
          <p:cNvSpPr txBox="1"/>
          <p:nvPr/>
        </p:nvSpPr>
        <p:spPr>
          <a:xfrm>
            <a:off x="223651" y="556159"/>
            <a:ext cx="1807030" cy="461665"/>
          </a:xfrm>
          <a:prstGeom prst="rect">
            <a:avLst/>
          </a:prstGeom>
          <a:noFill/>
        </p:spPr>
        <p:txBody>
          <a:bodyPr wrap="square" rtlCol="0">
            <a:spAutoFit/>
          </a:bodyPr>
          <a:lstStyle/>
          <a:p>
            <a:r>
              <a:rPr lang="en-US" sz="2400" b="1" dirty="0">
                <a:solidFill>
                  <a:schemeClr val="bg1"/>
                </a:solidFill>
              </a:rPr>
              <a:t>Finished</a:t>
            </a:r>
          </a:p>
        </p:txBody>
      </p:sp>
    </p:spTree>
    <p:extLst>
      <p:ext uri="{BB962C8B-B14F-4D97-AF65-F5344CB8AC3E}">
        <p14:creationId xmlns:p14="http://schemas.microsoft.com/office/powerpoint/2010/main" val="27862265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555230-8EC7-4229-9161-8995A64FD4A2}"/>
              </a:ext>
            </a:extLst>
          </p:cNvPr>
          <p:cNvSpPr txBox="1"/>
          <p:nvPr/>
        </p:nvSpPr>
        <p:spPr>
          <a:xfrm>
            <a:off x="223650" y="389904"/>
            <a:ext cx="4455227" cy="830997"/>
          </a:xfrm>
          <a:prstGeom prst="rect">
            <a:avLst/>
          </a:prstGeom>
          <a:noFill/>
        </p:spPr>
        <p:txBody>
          <a:bodyPr wrap="square" rtlCol="0">
            <a:spAutoFit/>
          </a:bodyPr>
          <a:lstStyle/>
          <a:p>
            <a:r>
              <a:rPr lang="en-US" sz="2400" b="1" dirty="0">
                <a:solidFill>
                  <a:schemeClr val="bg1"/>
                </a:solidFill>
              </a:rPr>
              <a:t>Finished tolerances for the part with pins</a:t>
            </a:r>
          </a:p>
        </p:txBody>
      </p:sp>
      <p:pic>
        <p:nvPicPr>
          <p:cNvPr id="2" name="Picture 1">
            <a:extLst>
              <a:ext uri="{FF2B5EF4-FFF2-40B4-BE49-F238E27FC236}">
                <a16:creationId xmlns:a16="http://schemas.microsoft.com/office/drawing/2014/main" id="{2B9C56EC-7334-464A-88F9-79D2417F1392}"/>
              </a:ext>
            </a:extLst>
          </p:cNvPr>
          <p:cNvPicPr>
            <a:picLocks noChangeAspect="1"/>
          </p:cNvPicPr>
          <p:nvPr/>
        </p:nvPicPr>
        <p:blipFill>
          <a:blip r:embed="rId2"/>
          <a:stretch>
            <a:fillRect/>
          </a:stretch>
        </p:blipFill>
        <p:spPr>
          <a:xfrm>
            <a:off x="4285979" y="316668"/>
            <a:ext cx="7577472" cy="6238511"/>
          </a:xfrm>
          <a:prstGeom prst="rect">
            <a:avLst/>
          </a:prstGeom>
        </p:spPr>
      </p:pic>
    </p:spTree>
    <p:extLst>
      <p:ext uri="{BB962C8B-B14F-4D97-AF65-F5344CB8AC3E}">
        <p14:creationId xmlns:p14="http://schemas.microsoft.com/office/powerpoint/2010/main" val="373185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A9322C-5572-4A7A-ADE5-C0E692BDEF52}"/>
              </a:ext>
            </a:extLst>
          </p:cNvPr>
          <p:cNvSpPr txBox="1"/>
          <p:nvPr/>
        </p:nvSpPr>
        <p:spPr>
          <a:xfrm>
            <a:off x="546264" y="498764"/>
            <a:ext cx="2707575" cy="461665"/>
          </a:xfrm>
          <a:prstGeom prst="rect">
            <a:avLst/>
          </a:prstGeom>
          <a:solidFill>
            <a:srgbClr val="FFFF00"/>
          </a:solidFill>
        </p:spPr>
        <p:txBody>
          <a:bodyPr wrap="square" rtlCol="0">
            <a:spAutoFit/>
          </a:bodyPr>
          <a:lstStyle/>
          <a:p>
            <a:r>
              <a:rPr lang="en-US" sz="2400" b="1" dirty="0">
                <a:solidFill>
                  <a:schemeClr val="bg1"/>
                </a:solidFill>
              </a:rPr>
              <a:t>Contact Surfaces</a:t>
            </a:r>
          </a:p>
        </p:txBody>
      </p:sp>
      <p:sp>
        <p:nvSpPr>
          <p:cNvPr id="43" name="TextBox 42">
            <a:extLst>
              <a:ext uri="{FF2B5EF4-FFF2-40B4-BE49-F238E27FC236}">
                <a16:creationId xmlns:a16="http://schemas.microsoft.com/office/drawing/2014/main" id="{1BED0E8D-5CD3-4778-8963-BE77D6AF9E56}"/>
              </a:ext>
            </a:extLst>
          </p:cNvPr>
          <p:cNvSpPr txBox="1"/>
          <p:nvPr/>
        </p:nvSpPr>
        <p:spPr>
          <a:xfrm>
            <a:off x="758042" y="1957449"/>
            <a:ext cx="9846624" cy="954107"/>
          </a:xfrm>
          <a:prstGeom prst="rect">
            <a:avLst/>
          </a:prstGeom>
          <a:noFill/>
        </p:spPr>
        <p:txBody>
          <a:bodyPr wrap="square" rtlCol="0">
            <a:spAutoFit/>
          </a:bodyPr>
          <a:lstStyle/>
          <a:p>
            <a:r>
              <a:rPr lang="en-US" sz="2800" b="1" dirty="0">
                <a:solidFill>
                  <a:schemeClr val="bg1"/>
                </a:solidFill>
              </a:rPr>
              <a:t>Contact features are planar surfaces which are required to make closest contact for the fit to be acceptable </a:t>
            </a:r>
          </a:p>
        </p:txBody>
      </p:sp>
      <p:sp>
        <p:nvSpPr>
          <p:cNvPr id="12" name="TextBox 11">
            <a:extLst>
              <a:ext uri="{FF2B5EF4-FFF2-40B4-BE49-F238E27FC236}">
                <a16:creationId xmlns:a16="http://schemas.microsoft.com/office/drawing/2014/main" id="{B434F27A-7957-445C-AC0E-2A9A35366D97}"/>
              </a:ext>
            </a:extLst>
          </p:cNvPr>
          <p:cNvSpPr txBox="1"/>
          <p:nvPr/>
        </p:nvSpPr>
        <p:spPr>
          <a:xfrm>
            <a:off x="803565" y="3404260"/>
            <a:ext cx="9846624" cy="523220"/>
          </a:xfrm>
          <a:prstGeom prst="rect">
            <a:avLst/>
          </a:prstGeom>
          <a:noFill/>
        </p:spPr>
        <p:txBody>
          <a:bodyPr wrap="square" rtlCol="0">
            <a:spAutoFit/>
          </a:bodyPr>
          <a:lstStyle/>
          <a:p>
            <a:r>
              <a:rPr lang="en-US" sz="2800" b="1" dirty="0">
                <a:solidFill>
                  <a:srgbClr val="FFFF00"/>
                </a:solidFill>
              </a:rPr>
              <a:t>A fit can have up to 3 fit-related contact surfaces.</a:t>
            </a:r>
          </a:p>
        </p:txBody>
      </p:sp>
      <p:sp>
        <p:nvSpPr>
          <p:cNvPr id="13" name="TextBox 12">
            <a:extLst>
              <a:ext uri="{FF2B5EF4-FFF2-40B4-BE49-F238E27FC236}">
                <a16:creationId xmlns:a16="http://schemas.microsoft.com/office/drawing/2014/main" id="{C3E9B93D-A717-4F90-8928-C796C5F53E89}"/>
              </a:ext>
            </a:extLst>
          </p:cNvPr>
          <p:cNvSpPr txBox="1"/>
          <p:nvPr/>
        </p:nvSpPr>
        <p:spPr>
          <a:xfrm>
            <a:off x="791688" y="4496789"/>
            <a:ext cx="9846624" cy="523220"/>
          </a:xfrm>
          <a:prstGeom prst="rect">
            <a:avLst/>
          </a:prstGeom>
          <a:noFill/>
        </p:spPr>
        <p:txBody>
          <a:bodyPr wrap="square" rtlCol="0">
            <a:spAutoFit/>
          </a:bodyPr>
          <a:lstStyle/>
          <a:p>
            <a:r>
              <a:rPr lang="en-US" sz="2800" b="1" dirty="0">
                <a:solidFill>
                  <a:schemeClr val="bg1"/>
                </a:solidFill>
                <a:highlight>
                  <a:srgbClr val="00FFFF"/>
                </a:highlight>
              </a:rPr>
              <a:t>Contact surfaces have order or priority in a fit</a:t>
            </a:r>
          </a:p>
        </p:txBody>
      </p:sp>
    </p:spTree>
    <p:extLst>
      <p:ext uri="{BB962C8B-B14F-4D97-AF65-F5344CB8AC3E}">
        <p14:creationId xmlns:p14="http://schemas.microsoft.com/office/powerpoint/2010/main" val="28913483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A2FFC9-A5DA-41A7-8EE9-BF7C56BD4108}"/>
              </a:ext>
            </a:extLst>
          </p:cNvPr>
          <p:cNvPicPr>
            <a:picLocks noChangeAspect="1"/>
          </p:cNvPicPr>
          <p:nvPr/>
        </p:nvPicPr>
        <p:blipFill>
          <a:blip r:embed="rId2"/>
          <a:stretch>
            <a:fillRect/>
          </a:stretch>
        </p:blipFill>
        <p:spPr>
          <a:xfrm>
            <a:off x="3966933" y="1175657"/>
            <a:ext cx="7266664" cy="4809506"/>
          </a:xfrm>
          <a:prstGeom prst="rect">
            <a:avLst/>
          </a:prstGeom>
        </p:spPr>
      </p:pic>
      <p:sp>
        <p:nvSpPr>
          <p:cNvPr id="3" name="TextBox 2">
            <a:extLst>
              <a:ext uri="{FF2B5EF4-FFF2-40B4-BE49-F238E27FC236}">
                <a16:creationId xmlns:a16="http://schemas.microsoft.com/office/drawing/2014/main" id="{FC40D41C-F1DE-4688-AB1F-BB5D40A588EF}"/>
              </a:ext>
            </a:extLst>
          </p:cNvPr>
          <p:cNvSpPr txBox="1"/>
          <p:nvPr/>
        </p:nvSpPr>
        <p:spPr>
          <a:xfrm>
            <a:off x="223650" y="389904"/>
            <a:ext cx="4455227" cy="830997"/>
          </a:xfrm>
          <a:prstGeom prst="rect">
            <a:avLst/>
          </a:prstGeom>
          <a:noFill/>
        </p:spPr>
        <p:txBody>
          <a:bodyPr wrap="square" rtlCol="0">
            <a:spAutoFit/>
          </a:bodyPr>
          <a:lstStyle/>
          <a:p>
            <a:r>
              <a:rPr lang="en-US" sz="2400" b="1" dirty="0">
                <a:solidFill>
                  <a:schemeClr val="bg1"/>
                </a:solidFill>
              </a:rPr>
              <a:t>Fit analysis for the primary fit feature </a:t>
            </a:r>
          </a:p>
        </p:txBody>
      </p:sp>
    </p:spTree>
    <p:extLst>
      <p:ext uri="{BB962C8B-B14F-4D97-AF65-F5344CB8AC3E}">
        <p14:creationId xmlns:p14="http://schemas.microsoft.com/office/powerpoint/2010/main" val="28368100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881494-E901-405E-AF2F-B1B1A5A5FA1C}"/>
              </a:ext>
            </a:extLst>
          </p:cNvPr>
          <p:cNvSpPr txBox="1"/>
          <p:nvPr/>
        </p:nvSpPr>
        <p:spPr>
          <a:xfrm>
            <a:off x="223650" y="389904"/>
            <a:ext cx="4455227" cy="461665"/>
          </a:xfrm>
          <a:prstGeom prst="rect">
            <a:avLst/>
          </a:prstGeom>
          <a:noFill/>
        </p:spPr>
        <p:txBody>
          <a:bodyPr wrap="square" rtlCol="0">
            <a:spAutoFit/>
          </a:bodyPr>
          <a:lstStyle/>
          <a:p>
            <a:r>
              <a:rPr lang="en-US" sz="2400" b="1" dirty="0">
                <a:solidFill>
                  <a:schemeClr val="bg1"/>
                </a:solidFill>
              </a:rPr>
              <a:t>Demo for the part with holes</a:t>
            </a:r>
          </a:p>
        </p:txBody>
      </p:sp>
      <p:pic>
        <p:nvPicPr>
          <p:cNvPr id="4" name="Picture 3">
            <a:extLst>
              <a:ext uri="{FF2B5EF4-FFF2-40B4-BE49-F238E27FC236}">
                <a16:creationId xmlns:a16="http://schemas.microsoft.com/office/drawing/2014/main" id="{1A824C30-5706-4E41-BB2A-2FC5D418F2D7}"/>
              </a:ext>
            </a:extLst>
          </p:cNvPr>
          <p:cNvPicPr>
            <a:picLocks noChangeAspect="1"/>
          </p:cNvPicPr>
          <p:nvPr/>
        </p:nvPicPr>
        <p:blipFill>
          <a:blip r:embed="rId4"/>
          <a:stretch>
            <a:fillRect/>
          </a:stretch>
        </p:blipFill>
        <p:spPr>
          <a:xfrm>
            <a:off x="8867567" y="1315357"/>
            <a:ext cx="3075124" cy="3840843"/>
          </a:xfrm>
          <a:prstGeom prst="rect">
            <a:avLst/>
          </a:prstGeom>
        </p:spPr>
      </p:pic>
      <p:pic>
        <p:nvPicPr>
          <p:cNvPr id="7" name="Screen Recording 6">
            <a:hlinkClick r:id="" action="ppaction://media"/>
            <a:extLst>
              <a:ext uri="{FF2B5EF4-FFF2-40B4-BE49-F238E27FC236}">
                <a16:creationId xmlns:a16="http://schemas.microsoft.com/office/drawing/2014/main" id="{4029E13A-A1F6-499A-BCB0-0AC8A8EE796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03169" y="1003300"/>
            <a:ext cx="6601019" cy="5448300"/>
          </a:xfrm>
          <a:prstGeom prst="rect">
            <a:avLst/>
          </a:prstGeom>
        </p:spPr>
      </p:pic>
    </p:spTree>
    <p:extLst>
      <p:ext uri="{BB962C8B-B14F-4D97-AF65-F5344CB8AC3E}">
        <p14:creationId xmlns:p14="http://schemas.microsoft.com/office/powerpoint/2010/main" val="426127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5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09362B-F51F-47AD-B8C6-591CA520DA5C}"/>
              </a:ext>
            </a:extLst>
          </p:cNvPr>
          <p:cNvPicPr>
            <a:picLocks noChangeAspect="1"/>
          </p:cNvPicPr>
          <p:nvPr/>
        </p:nvPicPr>
        <p:blipFill>
          <a:blip r:embed="rId4"/>
          <a:stretch>
            <a:fillRect/>
          </a:stretch>
        </p:blipFill>
        <p:spPr>
          <a:xfrm>
            <a:off x="6718392" y="481598"/>
            <a:ext cx="5232309" cy="4344402"/>
          </a:xfrm>
          <a:prstGeom prst="rect">
            <a:avLst/>
          </a:prstGeom>
        </p:spPr>
      </p:pic>
      <p:pic>
        <p:nvPicPr>
          <p:cNvPr id="3" name="Picture 2">
            <a:extLst>
              <a:ext uri="{FF2B5EF4-FFF2-40B4-BE49-F238E27FC236}">
                <a16:creationId xmlns:a16="http://schemas.microsoft.com/office/drawing/2014/main" id="{E2A7FF43-0B53-4138-B17A-A6268C6CE5E9}"/>
              </a:ext>
            </a:extLst>
          </p:cNvPr>
          <p:cNvPicPr>
            <a:picLocks noChangeAspect="1"/>
          </p:cNvPicPr>
          <p:nvPr/>
        </p:nvPicPr>
        <p:blipFill>
          <a:blip r:embed="rId5"/>
          <a:stretch>
            <a:fillRect/>
          </a:stretch>
        </p:blipFill>
        <p:spPr>
          <a:xfrm>
            <a:off x="314595" y="482600"/>
            <a:ext cx="5870306" cy="4349442"/>
          </a:xfrm>
          <a:prstGeom prst="rect">
            <a:avLst/>
          </a:prstGeom>
        </p:spPr>
      </p:pic>
      <p:sp>
        <p:nvSpPr>
          <p:cNvPr id="4" name="TextBox 3">
            <a:extLst>
              <a:ext uri="{FF2B5EF4-FFF2-40B4-BE49-F238E27FC236}">
                <a16:creationId xmlns:a16="http://schemas.microsoft.com/office/drawing/2014/main" id="{77529ADF-ED08-477E-AC5F-BEB15E2895D0}"/>
              </a:ext>
            </a:extLst>
          </p:cNvPr>
          <p:cNvSpPr txBox="1"/>
          <p:nvPr/>
        </p:nvSpPr>
        <p:spPr>
          <a:xfrm>
            <a:off x="1887351" y="5012704"/>
            <a:ext cx="1960750" cy="461665"/>
          </a:xfrm>
          <a:prstGeom prst="rect">
            <a:avLst/>
          </a:prstGeom>
          <a:noFill/>
        </p:spPr>
        <p:txBody>
          <a:bodyPr wrap="square" rtlCol="0">
            <a:spAutoFit/>
          </a:bodyPr>
          <a:lstStyle/>
          <a:p>
            <a:r>
              <a:rPr lang="en-US" sz="2400" b="1" dirty="0">
                <a:solidFill>
                  <a:schemeClr val="bg1"/>
                </a:solidFill>
              </a:rPr>
              <a:t>Version-1</a:t>
            </a:r>
          </a:p>
        </p:txBody>
      </p:sp>
      <p:sp>
        <p:nvSpPr>
          <p:cNvPr id="5" name="TextBox 4">
            <a:extLst>
              <a:ext uri="{FF2B5EF4-FFF2-40B4-BE49-F238E27FC236}">
                <a16:creationId xmlns:a16="http://schemas.microsoft.com/office/drawing/2014/main" id="{A6C295C4-D8F6-4554-A3CB-51E66E661174}"/>
              </a:ext>
            </a:extLst>
          </p:cNvPr>
          <p:cNvSpPr txBox="1"/>
          <p:nvPr/>
        </p:nvSpPr>
        <p:spPr>
          <a:xfrm>
            <a:off x="8250051" y="4974604"/>
            <a:ext cx="1960750" cy="461665"/>
          </a:xfrm>
          <a:prstGeom prst="rect">
            <a:avLst/>
          </a:prstGeom>
          <a:noFill/>
        </p:spPr>
        <p:txBody>
          <a:bodyPr wrap="square" rtlCol="0">
            <a:spAutoFit/>
          </a:bodyPr>
          <a:lstStyle/>
          <a:p>
            <a:r>
              <a:rPr lang="en-US" sz="2400" b="1" dirty="0">
                <a:solidFill>
                  <a:schemeClr val="bg1"/>
                </a:solidFill>
              </a:rPr>
              <a:t>Version-2</a:t>
            </a:r>
          </a:p>
        </p:txBody>
      </p:sp>
      <p:pic>
        <p:nvPicPr>
          <p:cNvPr id="6" name="Recorded Sound">
            <a:hlinkClick r:id="" action="ppaction://media"/>
            <a:extLst>
              <a:ext uri="{FF2B5EF4-FFF2-40B4-BE49-F238E27FC236}">
                <a16:creationId xmlns:a16="http://schemas.microsoft.com/office/drawing/2014/main" id="{47A10DD1-7160-48F0-9A9A-1E386335D0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36700" y="5715000"/>
            <a:ext cx="609600" cy="609600"/>
          </a:xfrm>
          <a:prstGeom prst="rect">
            <a:avLst/>
          </a:prstGeom>
        </p:spPr>
      </p:pic>
    </p:spTree>
    <p:extLst>
      <p:ext uri="{BB962C8B-B14F-4D97-AF65-F5344CB8AC3E}">
        <p14:creationId xmlns:p14="http://schemas.microsoft.com/office/powerpoint/2010/main" val="201975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FDC08A-42C3-438B-8425-22D6771F3E89}"/>
              </a:ext>
            </a:extLst>
          </p:cNvPr>
          <p:cNvSpPr txBox="1"/>
          <p:nvPr/>
        </p:nvSpPr>
        <p:spPr>
          <a:xfrm>
            <a:off x="223650" y="389904"/>
            <a:ext cx="4455227" cy="461665"/>
          </a:xfrm>
          <a:prstGeom prst="rect">
            <a:avLst/>
          </a:prstGeom>
          <a:noFill/>
        </p:spPr>
        <p:txBody>
          <a:bodyPr wrap="square" rtlCol="0">
            <a:spAutoFit/>
          </a:bodyPr>
          <a:lstStyle/>
          <a:p>
            <a:r>
              <a:rPr lang="en-US" sz="2400" b="1" dirty="0">
                <a:solidFill>
                  <a:schemeClr val="bg1"/>
                </a:solidFill>
              </a:rPr>
              <a:t>Demo for the part with Pins</a:t>
            </a:r>
          </a:p>
        </p:txBody>
      </p:sp>
      <p:pic>
        <p:nvPicPr>
          <p:cNvPr id="4" name="Screen Recording 3">
            <a:hlinkClick r:id="" action="ppaction://media"/>
            <a:extLst>
              <a:ext uri="{FF2B5EF4-FFF2-40B4-BE49-F238E27FC236}">
                <a16:creationId xmlns:a16="http://schemas.microsoft.com/office/drawing/2014/main" id="{29D09AC8-EF05-4C2E-B7D9-62E3D31442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28913" y="1009404"/>
            <a:ext cx="6516687" cy="5378695"/>
          </a:xfrm>
          <a:prstGeom prst="rect">
            <a:avLst/>
          </a:prstGeom>
        </p:spPr>
      </p:pic>
    </p:spTree>
    <p:extLst>
      <p:ext uri="{BB962C8B-B14F-4D97-AF65-F5344CB8AC3E}">
        <p14:creationId xmlns:p14="http://schemas.microsoft.com/office/powerpoint/2010/main" val="150139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7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C4CEAF-5C00-4FB3-AA9C-CAF444E67897}"/>
              </a:ext>
            </a:extLst>
          </p:cNvPr>
          <p:cNvPicPr>
            <a:picLocks noChangeAspect="1"/>
          </p:cNvPicPr>
          <p:nvPr/>
        </p:nvPicPr>
        <p:blipFill>
          <a:blip r:embed="rId2"/>
          <a:stretch>
            <a:fillRect/>
          </a:stretch>
        </p:blipFill>
        <p:spPr>
          <a:xfrm>
            <a:off x="5368353" y="1140031"/>
            <a:ext cx="4837835" cy="4766922"/>
          </a:xfrm>
          <a:prstGeom prst="rect">
            <a:avLst/>
          </a:prstGeom>
        </p:spPr>
      </p:pic>
      <p:sp>
        <p:nvSpPr>
          <p:cNvPr id="3" name="TextBox 2">
            <a:extLst>
              <a:ext uri="{FF2B5EF4-FFF2-40B4-BE49-F238E27FC236}">
                <a16:creationId xmlns:a16="http://schemas.microsoft.com/office/drawing/2014/main" id="{1C80941C-85EE-4ABE-ACF5-D1FDD66E2198}"/>
              </a:ext>
            </a:extLst>
          </p:cNvPr>
          <p:cNvSpPr txBox="1"/>
          <p:nvPr/>
        </p:nvSpPr>
        <p:spPr>
          <a:xfrm>
            <a:off x="653143" y="1330035"/>
            <a:ext cx="3848812" cy="3724096"/>
          </a:xfrm>
          <a:prstGeom prst="rect">
            <a:avLst/>
          </a:prstGeom>
          <a:noFill/>
        </p:spPr>
        <p:txBody>
          <a:bodyPr wrap="square" rtlCol="0">
            <a:spAutoFit/>
          </a:bodyPr>
          <a:lstStyle/>
          <a:p>
            <a:r>
              <a:rPr lang="en-US" sz="2400" b="1" dirty="0">
                <a:solidFill>
                  <a:schemeClr val="bg1"/>
                </a:solidFill>
              </a:rPr>
              <a:t>Location-Constrained Fit</a:t>
            </a:r>
          </a:p>
          <a:p>
            <a:endParaRPr lang="en-US" sz="2400" b="1" dirty="0">
              <a:solidFill>
                <a:schemeClr val="bg1"/>
              </a:solidFill>
            </a:endParaRPr>
          </a:p>
          <a:p>
            <a:r>
              <a:rPr lang="en-US" sz="2400" b="1" dirty="0">
                <a:solidFill>
                  <a:schemeClr val="bg1"/>
                </a:solidFill>
              </a:rPr>
              <a:t>1 Contact Surface</a:t>
            </a:r>
          </a:p>
          <a:p>
            <a:r>
              <a:rPr lang="en-US" sz="2400" b="1" dirty="0">
                <a:solidFill>
                  <a:schemeClr val="bg1"/>
                </a:solidFill>
              </a:rPr>
              <a:t>2 Fit features</a:t>
            </a:r>
          </a:p>
          <a:p>
            <a:pPr marL="800100" lvl="1" indent="-342900">
              <a:buFont typeface="Arial" panose="020B0604020202020204" pitchFamily="34" charset="0"/>
              <a:buChar char="•"/>
            </a:pPr>
            <a:r>
              <a:rPr lang="en-US" sz="2000" b="1" dirty="0">
                <a:solidFill>
                  <a:srgbClr val="FFFF00"/>
                </a:solidFill>
              </a:rPr>
              <a:t>Smaller hole/boss</a:t>
            </a:r>
          </a:p>
          <a:p>
            <a:pPr marL="800100" lvl="1" indent="-342900">
              <a:buFont typeface="Arial" panose="020B0604020202020204" pitchFamily="34" charset="0"/>
              <a:buChar char="•"/>
            </a:pPr>
            <a:r>
              <a:rPr lang="en-US" sz="2000" b="1" dirty="0">
                <a:solidFill>
                  <a:srgbClr val="FFFF00"/>
                </a:solidFill>
              </a:rPr>
              <a:t>Larger hole/boss</a:t>
            </a:r>
          </a:p>
          <a:p>
            <a:pPr marL="800100" lvl="1" indent="-342900">
              <a:buFont typeface="Arial" panose="020B0604020202020204" pitchFamily="34" charset="0"/>
              <a:buChar char="•"/>
            </a:pPr>
            <a:endParaRPr lang="en-US" sz="2000" b="1" dirty="0">
              <a:solidFill>
                <a:srgbClr val="FFFF00"/>
              </a:solidFill>
            </a:endParaRPr>
          </a:p>
          <a:p>
            <a:pPr marL="800100" lvl="1" indent="-342900">
              <a:buFont typeface="Arial" panose="020B0604020202020204" pitchFamily="34" charset="0"/>
              <a:buChar char="•"/>
            </a:pPr>
            <a:endParaRPr lang="en-US" sz="2000" b="1" dirty="0">
              <a:solidFill>
                <a:srgbClr val="FFFF00"/>
              </a:solidFill>
            </a:endParaRPr>
          </a:p>
          <a:p>
            <a:r>
              <a:rPr lang="en-US" sz="2000" b="1" dirty="0">
                <a:solidFill>
                  <a:schemeClr val="bg1"/>
                </a:solidFill>
              </a:rPr>
              <a:t>Set up tolerances to assure fit while contact surfaces make full contact</a:t>
            </a:r>
          </a:p>
        </p:txBody>
      </p:sp>
      <p:sp>
        <p:nvSpPr>
          <p:cNvPr id="4" name="TextBox 3">
            <a:extLst>
              <a:ext uri="{FF2B5EF4-FFF2-40B4-BE49-F238E27FC236}">
                <a16:creationId xmlns:a16="http://schemas.microsoft.com/office/drawing/2014/main" id="{162E7E30-C5EE-4301-B045-B3BB55E6C000}"/>
              </a:ext>
            </a:extLst>
          </p:cNvPr>
          <p:cNvSpPr txBox="1"/>
          <p:nvPr/>
        </p:nvSpPr>
        <p:spPr>
          <a:xfrm>
            <a:off x="223651" y="556159"/>
            <a:ext cx="3125190" cy="461665"/>
          </a:xfrm>
          <a:prstGeom prst="rect">
            <a:avLst/>
          </a:prstGeom>
          <a:noFill/>
        </p:spPr>
        <p:txBody>
          <a:bodyPr wrap="square" rtlCol="0">
            <a:spAutoFit/>
          </a:bodyPr>
          <a:lstStyle/>
          <a:p>
            <a:r>
              <a:rPr lang="en-US" sz="2400" b="1" dirty="0">
                <a:solidFill>
                  <a:schemeClr val="bg1"/>
                </a:solidFill>
              </a:rPr>
              <a:t>Example</a:t>
            </a:r>
          </a:p>
        </p:txBody>
      </p:sp>
    </p:spTree>
    <p:extLst>
      <p:ext uri="{BB962C8B-B14F-4D97-AF65-F5344CB8AC3E}">
        <p14:creationId xmlns:p14="http://schemas.microsoft.com/office/powerpoint/2010/main" val="24217252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7ABC9C-C6CF-44EA-A4FB-DF949F2082B6}"/>
              </a:ext>
            </a:extLst>
          </p:cNvPr>
          <p:cNvPicPr>
            <a:picLocks noChangeAspect="1"/>
          </p:cNvPicPr>
          <p:nvPr/>
        </p:nvPicPr>
        <p:blipFill>
          <a:blip r:embed="rId2"/>
          <a:stretch>
            <a:fillRect/>
          </a:stretch>
        </p:blipFill>
        <p:spPr>
          <a:xfrm>
            <a:off x="3623917" y="1142681"/>
            <a:ext cx="4944165" cy="4572638"/>
          </a:xfrm>
          <a:prstGeom prst="rect">
            <a:avLst/>
          </a:prstGeom>
        </p:spPr>
      </p:pic>
      <p:sp>
        <p:nvSpPr>
          <p:cNvPr id="3" name="TextBox 2">
            <a:extLst>
              <a:ext uri="{FF2B5EF4-FFF2-40B4-BE49-F238E27FC236}">
                <a16:creationId xmlns:a16="http://schemas.microsoft.com/office/drawing/2014/main" id="{DE824CCA-7A29-46EA-BDF3-4EAF84960068}"/>
              </a:ext>
            </a:extLst>
          </p:cNvPr>
          <p:cNvSpPr txBox="1"/>
          <p:nvPr/>
        </p:nvSpPr>
        <p:spPr>
          <a:xfrm>
            <a:off x="1876301" y="3206337"/>
            <a:ext cx="902524" cy="461665"/>
          </a:xfrm>
          <a:prstGeom prst="rect">
            <a:avLst/>
          </a:prstGeom>
          <a:noFill/>
        </p:spPr>
        <p:txBody>
          <a:bodyPr wrap="square" rtlCol="0">
            <a:spAutoFit/>
          </a:bodyPr>
          <a:lstStyle/>
          <a:p>
            <a:r>
              <a:rPr lang="en-US" sz="2400" b="1" dirty="0">
                <a:solidFill>
                  <a:schemeClr val="bg1"/>
                </a:solidFill>
              </a:rPr>
              <a:t>PCS</a:t>
            </a:r>
          </a:p>
        </p:txBody>
      </p:sp>
      <p:cxnSp>
        <p:nvCxnSpPr>
          <p:cNvPr id="4" name="Straight Arrow Connector 3">
            <a:extLst>
              <a:ext uri="{FF2B5EF4-FFF2-40B4-BE49-F238E27FC236}">
                <a16:creationId xmlns:a16="http://schemas.microsoft.com/office/drawing/2014/main" id="{CAB8BDF1-4A10-45F4-98F4-2E2B805396E9}"/>
              </a:ext>
            </a:extLst>
          </p:cNvPr>
          <p:cNvCxnSpPr>
            <a:cxnSpLocks/>
          </p:cNvCxnSpPr>
          <p:nvPr/>
        </p:nvCxnSpPr>
        <p:spPr>
          <a:xfrm flipV="1">
            <a:off x="2766951" y="2861953"/>
            <a:ext cx="2505693" cy="61751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A6D09DFD-A3CD-4F4F-B04C-DD46A149EC24}"/>
              </a:ext>
            </a:extLst>
          </p:cNvPr>
          <p:cNvSpPr txBox="1"/>
          <p:nvPr/>
        </p:nvSpPr>
        <p:spPr>
          <a:xfrm>
            <a:off x="9322130" y="5854534"/>
            <a:ext cx="795647" cy="461665"/>
          </a:xfrm>
          <a:prstGeom prst="rect">
            <a:avLst/>
          </a:prstGeom>
          <a:noFill/>
        </p:spPr>
        <p:txBody>
          <a:bodyPr wrap="square" rtlCol="0">
            <a:spAutoFit/>
          </a:bodyPr>
          <a:lstStyle/>
          <a:p>
            <a:r>
              <a:rPr lang="en-US" sz="2400" b="1" dirty="0">
                <a:solidFill>
                  <a:schemeClr val="bg1"/>
                </a:solidFill>
              </a:rPr>
              <a:t>PFF</a:t>
            </a:r>
          </a:p>
        </p:txBody>
      </p:sp>
      <p:cxnSp>
        <p:nvCxnSpPr>
          <p:cNvPr id="8" name="Straight Arrow Connector 7">
            <a:extLst>
              <a:ext uri="{FF2B5EF4-FFF2-40B4-BE49-F238E27FC236}">
                <a16:creationId xmlns:a16="http://schemas.microsoft.com/office/drawing/2014/main" id="{A5C05F08-C2F7-42CF-8D94-5EEB6744F0CE}"/>
              </a:ext>
            </a:extLst>
          </p:cNvPr>
          <p:cNvCxnSpPr>
            <a:cxnSpLocks/>
            <a:stCxn id="7" idx="1"/>
          </p:cNvCxnSpPr>
          <p:nvPr/>
        </p:nvCxnSpPr>
        <p:spPr>
          <a:xfrm flipH="1" flipV="1">
            <a:off x="5510151" y="4251366"/>
            <a:ext cx="3811979" cy="183400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5411EDAD-B3E4-451F-808A-5045BB83A10A}"/>
              </a:ext>
            </a:extLst>
          </p:cNvPr>
          <p:cNvSpPr txBox="1"/>
          <p:nvPr/>
        </p:nvSpPr>
        <p:spPr>
          <a:xfrm>
            <a:off x="10507683" y="4285012"/>
            <a:ext cx="795647" cy="461665"/>
          </a:xfrm>
          <a:prstGeom prst="rect">
            <a:avLst/>
          </a:prstGeom>
          <a:noFill/>
        </p:spPr>
        <p:txBody>
          <a:bodyPr wrap="square" rtlCol="0">
            <a:spAutoFit/>
          </a:bodyPr>
          <a:lstStyle/>
          <a:p>
            <a:r>
              <a:rPr lang="en-US" sz="2400" b="1" dirty="0">
                <a:solidFill>
                  <a:schemeClr val="bg1"/>
                </a:solidFill>
              </a:rPr>
              <a:t>SFF</a:t>
            </a:r>
          </a:p>
        </p:txBody>
      </p:sp>
      <p:cxnSp>
        <p:nvCxnSpPr>
          <p:cNvPr id="13" name="Straight Arrow Connector 12">
            <a:extLst>
              <a:ext uri="{FF2B5EF4-FFF2-40B4-BE49-F238E27FC236}">
                <a16:creationId xmlns:a16="http://schemas.microsoft.com/office/drawing/2014/main" id="{42ECA36A-7E94-4B54-B087-36DA361E8830}"/>
              </a:ext>
            </a:extLst>
          </p:cNvPr>
          <p:cNvCxnSpPr>
            <a:cxnSpLocks/>
            <a:stCxn id="12" idx="1"/>
          </p:cNvCxnSpPr>
          <p:nvPr/>
        </p:nvCxnSpPr>
        <p:spPr>
          <a:xfrm flipH="1" flipV="1">
            <a:off x="6695704" y="2681844"/>
            <a:ext cx="3811979" cy="183400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036863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2B99AC-C2DA-4B61-A58A-B60D87787E49}"/>
              </a:ext>
            </a:extLst>
          </p:cNvPr>
          <p:cNvPicPr>
            <a:picLocks noChangeAspect="1"/>
          </p:cNvPicPr>
          <p:nvPr/>
        </p:nvPicPr>
        <p:blipFill>
          <a:blip r:embed="rId2"/>
          <a:stretch>
            <a:fillRect/>
          </a:stretch>
        </p:blipFill>
        <p:spPr>
          <a:xfrm>
            <a:off x="2548816" y="912352"/>
            <a:ext cx="7877719" cy="5437509"/>
          </a:xfrm>
          <a:prstGeom prst="rect">
            <a:avLst/>
          </a:prstGeom>
        </p:spPr>
      </p:pic>
      <p:sp>
        <p:nvSpPr>
          <p:cNvPr id="4" name="TextBox 3">
            <a:extLst>
              <a:ext uri="{FF2B5EF4-FFF2-40B4-BE49-F238E27FC236}">
                <a16:creationId xmlns:a16="http://schemas.microsoft.com/office/drawing/2014/main" id="{00A3349C-E707-4D7A-B309-571593F88C34}"/>
              </a:ext>
            </a:extLst>
          </p:cNvPr>
          <p:cNvSpPr txBox="1"/>
          <p:nvPr/>
        </p:nvSpPr>
        <p:spPr>
          <a:xfrm>
            <a:off x="665018" y="570016"/>
            <a:ext cx="1923803" cy="523220"/>
          </a:xfrm>
          <a:prstGeom prst="rect">
            <a:avLst/>
          </a:prstGeom>
          <a:noFill/>
        </p:spPr>
        <p:txBody>
          <a:bodyPr wrap="square" rtlCol="0">
            <a:spAutoFit/>
          </a:bodyPr>
          <a:lstStyle/>
          <a:p>
            <a:r>
              <a:rPr lang="en-US" sz="2800" b="1" dirty="0"/>
              <a:t>Result</a:t>
            </a:r>
          </a:p>
        </p:txBody>
      </p:sp>
    </p:spTree>
    <p:extLst>
      <p:ext uri="{BB962C8B-B14F-4D97-AF65-F5344CB8AC3E}">
        <p14:creationId xmlns:p14="http://schemas.microsoft.com/office/powerpoint/2010/main" val="21989080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01FFB-6D89-40BE-87FA-E6A4F3155DE6}"/>
              </a:ext>
            </a:extLst>
          </p:cNvPr>
          <p:cNvPicPr>
            <a:picLocks noChangeAspect="1"/>
          </p:cNvPicPr>
          <p:nvPr/>
        </p:nvPicPr>
        <p:blipFill>
          <a:blip r:embed="rId2"/>
          <a:stretch>
            <a:fillRect/>
          </a:stretch>
        </p:blipFill>
        <p:spPr>
          <a:xfrm>
            <a:off x="3419687" y="826876"/>
            <a:ext cx="5652138" cy="5182038"/>
          </a:xfrm>
          <a:prstGeom prst="rect">
            <a:avLst/>
          </a:prstGeom>
        </p:spPr>
      </p:pic>
      <p:sp>
        <p:nvSpPr>
          <p:cNvPr id="3" name="TextBox 2">
            <a:extLst>
              <a:ext uri="{FF2B5EF4-FFF2-40B4-BE49-F238E27FC236}">
                <a16:creationId xmlns:a16="http://schemas.microsoft.com/office/drawing/2014/main" id="{49D2415F-F766-44FE-8E7D-89C9B7D30225}"/>
              </a:ext>
            </a:extLst>
          </p:cNvPr>
          <p:cNvSpPr txBox="1"/>
          <p:nvPr/>
        </p:nvSpPr>
        <p:spPr>
          <a:xfrm>
            <a:off x="9286503" y="938150"/>
            <a:ext cx="902524" cy="461665"/>
          </a:xfrm>
          <a:prstGeom prst="rect">
            <a:avLst/>
          </a:prstGeom>
          <a:noFill/>
        </p:spPr>
        <p:txBody>
          <a:bodyPr wrap="square" rtlCol="0">
            <a:spAutoFit/>
          </a:bodyPr>
          <a:lstStyle/>
          <a:p>
            <a:r>
              <a:rPr lang="en-US" sz="2400" b="1" dirty="0">
                <a:solidFill>
                  <a:schemeClr val="bg1"/>
                </a:solidFill>
              </a:rPr>
              <a:t>PCS</a:t>
            </a:r>
          </a:p>
        </p:txBody>
      </p:sp>
      <p:cxnSp>
        <p:nvCxnSpPr>
          <p:cNvPr id="4" name="Straight Arrow Connector 3">
            <a:extLst>
              <a:ext uri="{FF2B5EF4-FFF2-40B4-BE49-F238E27FC236}">
                <a16:creationId xmlns:a16="http://schemas.microsoft.com/office/drawing/2014/main" id="{954B7A4E-6CB3-4DB3-81DD-9FD47D9D5EA8}"/>
              </a:ext>
            </a:extLst>
          </p:cNvPr>
          <p:cNvCxnSpPr>
            <a:cxnSpLocks/>
            <a:stCxn id="3" idx="1"/>
          </p:cNvCxnSpPr>
          <p:nvPr/>
        </p:nvCxnSpPr>
        <p:spPr>
          <a:xfrm flipH="1">
            <a:off x="6258296" y="1168983"/>
            <a:ext cx="3028207" cy="139608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 name="Straight Arrow Connector 4">
            <a:extLst>
              <a:ext uri="{FF2B5EF4-FFF2-40B4-BE49-F238E27FC236}">
                <a16:creationId xmlns:a16="http://schemas.microsoft.com/office/drawing/2014/main" id="{AC285506-AAD7-42FA-8FD7-98B24FD0EC93}"/>
              </a:ext>
            </a:extLst>
          </p:cNvPr>
          <p:cNvCxnSpPr>
            <a:cxnSpLocks/>
          </p:cNvCxnSpPr>
          <p:nvPr/>
        </p:nvCxnSpPr>
        <p:spPr>
          <a:xfrm flipH="1" flipV="1">
            <a:off x="6210795" y="3289465"/>
            <a:ext cx="3111336" cy="279590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741FA792-6646-4593-8B87-EB19E061E82E}"/>
              </a:ext>
            </a:extLst>
          </p:cNvPr>
          <p:cNvCxnSpPr>
            <a:cxnSpLocks/>
          </p:cNvCxnSpPr>
          <p:nvPr/>
        </p:nvCxnSpPr>
        <p:spPr>
          <a:xfrm flipH="1" flipV="1">
            <a:off x="7220197" y="2695699"/>
            <a:ext cx="3287487" cy="182014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C2AB5037-8D9B-4E70-8689-07865DE6E766}"/>
              </a:ext>
            </a:extLst>
          </p:cNvPr>
          <p:cNvSpPr txBox="1"/>
          <p:nvPr/>
        </p:nvSpPr>
        <p:spPr>
          <a:xfrm>
            <a:off x="10519557" y="4308763"/>
            <a:ext cx="902524" cy="461665"/>
          </a:xfrm>
          <a:prstGeom prst="rect">
            <a:avLst/>
          </a:prstGeom>
          <a:noFill/>
        </p:spPr>
        <p:txBody>
          <a:bodyPr wrap="square" rtlCol="0">
            <a:spAutoFit/>
          </a:bodyPr>
          <a:lstStyle/>
          <a:p>
            <a:r>
              <a:rPr lang="en-US" sz="2400" b="1" dirty="0">
                <a:solidFill>
                  <a:schemeClr val="bg1"/>
                </a:solidFill>
              </a:rPr>
              <a:t>SFF</a:t>
            </a:r>
          </a:p>
        </p:txBody>
      </p:sp>
      <p:sp>
        <p:nvSpPr>
          <p:cNvPr id="12" name="TextBox 11">
            <a:extLst>
              <a:ext uri="{FF2B5EF4-FFF2-40B4-BE49-F238E27FC236}">
                <a16:creationId xmlns:a16="http://schemas.microsoft.com/office/drawing/2014/main" id="{2695A481-9B2A-4222-888A-E902C0E6D80F}"/>
              </a:ext>
            </a:extLst>
          </p:cNvPr>
          <p:cNvSpPr txBox="1"/>
          <p:nvPr/>
        </p:nvSpPr>
        <p:spPr>
          <a:xfrm>
            <a:off x="9320150" y="5900057"/>
            <a:ext cx="902524" cy="461665"/>
          </a:xfrm>
          <a:prstGeom prst="rect">
            <a:avLst/>
          </a:prstGeom>
          <a:noFill/>
        </p:spPr>
        <p:txBody>
          <a:bodyPr wrap="square" rtlCol="0">
            <a:spAutoFit/>
          </a:bodyPr>
          <a:lstStyle/>
          <a:p>
            <a:r>
              <a:rPr lang="en-US" sz="2400" b="1" dirty="0">
                <a:solidFill>
                  <a:schemeClr val="bg1"/>
                </a:solidFill>
              </a:rPr>
              <a:t>PFF</a:t>
            </a:r>
          </a:p>
        </p:txBody>
      </p:sp>
    </p:spTree>
    <p:extLst>
      <p:ext uri="{BB962C8B-B14F-4D97-AF65-F5344CB8AC3E}">
        <p14:creationId xmlns:p14="http://schemas.microsoft.com/office/powerpoint/2010/main" val="14575270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75EB7C-FE49-4D37-9199-DE5856B5EBCE}"/>
              </a:ext>
            </a:extLst>
          </p:cNvPr>
          <p:cNvPicPr>
            <a:picLocks noChangeAspect="1"/>
          </p:cNvPicPr>
          <p:nvPr/>
        </p:nvPicPr>
        <p:blipFill>
          <a:blip r:embed="rId2"/>
          <a:stretch>
            <a:fillRect/>
          </a:stretch>
        </p:blipFill>
        <p:spPr>
          <a:xfrm>
            <a:off x="1608577" y="1141898"/>
            <a:ext cx="9354856" cy="5144218"/>
          </a:xfrm>
          <a:prstGeom prst="rect">
            <a:avLst/>
          </a:prstGeom>
        </p:spPr>
      </p:pic>
      <p:sp>
        <p:nvSpPr>
          <p:cNvPr id="3" name="TextBox 2">
            <a:extLst>
              <a:ext uri="{FF2B5EF4-FFF2-40B4-BE49-F238E27FC236}">
                <a16:creationId xmlns:a16="http://schemas.microsoft.com/office/drawing/2014/main" id="{53274715-C233-4A19-A9A9-955382D80E06}"/>
              </a:ext>
            </a:extLst>
          </p:cNvPr>
          <p:cNvSpPr txBox="1"/>
          <p:nvPr/>
        </p:nvSpPr>
        <p:spPr>
          <a:xfrm>
            <a:off x="665018" y="570016"/>
            <a:ext cx="1923803" cy="523220"/>
          </a:xfrm>
          <a:prstGeom prst="rect">
            <a:avLst/>
          </a:prstGeom>
          <a:noFill/>
        </p:spPr>
        <p:txBody>
          <a:bodyPr wrap="square" rtlCol="0">
            <a:spAutoFit/>
          </a:bodyPr>
          <a:lstStyle/>
          <a:p>
            <a:r>
              <a:rPr lang="en-US" sz="2800" b="1" dirty="0"/>
              <a:t>Result</a:t>
            </a:r>
          </a:p>
        </p:txBody>
      </p:sp>
    </p:spTree>
    <p:extLst>
      <p:ext uri="{BB962C8B-B14F-4D97-AF65-F5344CB8AC3E}">
        <p14:creationId xmlns:p14="http://schemas.microsoft.com/office/powerpoint/2010/main" val="1871979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A9322C-5572-4A7A-ADE5-C0E692BDEF52}"/>
              </a:ext>
            </a:extLst>
          </p:cNvPr>
          <p:cNvSpPr txBox="1"/>
          <p:nvPr/>
        </p:nvSpPr>
        <p:spPr>
          <a:xfrm>
            <a:off x="546264" y="498764"/>
            <a:ext cx="2707575" cy="461665"/>
          </a:xfrm>
          <a:prstGeom prst="rect">
            <a:avLst/>
          </a:prstGeom>
          <a:noFill/>
        </p:spPr>
        <p:txBody>
          <a:bodyPr wrap="square" rtlCol="0">
            <a:spAutoFit/>
          </a:bodyPr>
          <a:lstStyle/>
          <a:p>
            <a:r>
              <a:rPr lang="en-US" sz="2400" b="1" dirty="0">
                <a:solidFill>
                  <a:schemeClr val="bg1"/>
                </a:solidFill>
              </a:rPr>
              <a:t>Contact Surfaces</a:t>
            </a:r>
          </a:p>
        </p:txBody>
      </p:sp>
      <p:grpSp>
        <p:nvGrpSpPr>
          <p:cNvPr id="44" name="Group 43">
            <a:extLst>
              <a:ext uri="{FF2B5EF4-FFF2-40B4-BE49-F238E27FC236}">
                <a16:creationId xmlns:a16="http://schemas.microsoft.com/office/drawing/2014/main" id="{D6962669-F6E9-4610-B59E-28836ADD7CF4}"/>
              </a:ext>
            </a:extLst>
          </p:cNvPr>
          <p:cNvGrpSpPr/>
          <p:nvPr/>
        </p:nvGrpSpPr>
        <p:grpSpPr>
          <a:xfrm>
            <a:off x="380010" y="1228874"/>
            <a:ext cx="9917886" cy="4610332"/>
            <a:chOff x="-23751" y="1597009"/>
            <a:chExt cx="9917886" cy="4610332"/>
          </a:xfrm>
        </p:grpSpPr>
        <p:pic>
          <p:nvPicPr>
            <p:cNvPr id="27" name="Picture 26">
              <a:extLst>
                <a:ext uri="{FF2B5EF4-FFF2-40B4-BE49-F238E27FC236}">
                  <a16:creationId xmlns:a16="http://schemas.microsoft.com/office/drawing/2014/main" id="{E7BFFED2-5B0B-4C4F-9449-61E618FF606D}"/>
                </a:ext>
              </a:extLst>
            </p:cNvPr>
            <p:cNvPicPr>
              <a:picLocks noChangeAspect="1"/>
            </p:cNvPicPr>
            <p:nvPr/>
          </p:nvPicPr>
          <p:blipFill>
            <a:blip r:embed="rId2"/>
            <a:stretch>
              <a:fillRect/>
            </a:stretch>
          </p:blipFill>
          <p:spPr>
            <a:xfrm>
              <a:off x="2654125" y="1597009"/>
              <a:ext cx="7240010" cy="4067743"/>
            </a:xfrm>
            <a:prstGeom prst="rect">
              <a:avLst/>
            </a:prstGeom>
          </p:spPr>
        </p:pic>
        <p:cxnSp>
          <p:nvCxnSpPr>
            <p:cNvPr id="6" name="Straight Arrow Connector 5">
              <a:extLst>
                <a:ext uri="{FF2B5EF4-FFF2-40B4-BE49-F238E27FC236}">
                  <a16:creationId xmlns:a16="http://schemas.microsoft.com/office/drawing/2014/main" id="{69658E3D-EF75-4569-A113-774D0293B79C}"/>
                </a:ext>
              </a:extLst>
            </p:cNvPr>
            <p:cNvCxnSpPr>
              <a:cxnSpLocks/>
            </p:cNvCxnSpPr>
            <p:nvPr/>
          </p:nvCxnSpPr>
          <p:spPr>
            <a:xfrm>
              <a:off x="2434442" y="3075709"/>
              <a:ext cx="2553194" cy="60564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FC4D4CD0-53A1-46B4-980A-E251D79BCFC3}"/>
                </a:ext>
              </a:extLst>
            </p:cNvPr>
            <p:cNvSpPr txBox="1"/>
            <p:nvPr/>
          </p:nvSpPr>
          <p:spPr>
            <a:xfrm>
              <a:off x="-23751" y="2636322"/>
              <a:ext cx="2458191" cy="461665"/>
            </a:xfrm>
            <a:prstGeom prst="rect">
              <a:avLst/>
            </a:prstGeom>
            <a:noFill/>
          </p:spPr>
          <p:txBody>
            <a:bodyPr wrap="square" rtlCol="0">
              <a:spAutoFit/>
            </a:bodyPr>
            <a:lstStyle/>
            <a:p>
              <a:r>
                <a:rPr lang="en-US" sz="2400" b="1" dirty="0"/>
                <a:t>Contact surface</a:t>
              </a:r>
            </a:p>
          </p:txBody>
        </p:sp>
        <p:cxnSp>
          <p:nvCxnSpPr>
            <p:cNvPr id="18" name="Straight Arrow Connector 17">
              <a:extLst>
                <a:ext uri="{FF2B5EF4-FFF2-40B4-BE49-F238E27FC236}">
                  <a16:creationId xmlns:a16="http://schemas.microsoft.com/office/drawing/2014/main" id="{15AF2F2E-A5C9-4519-87CB-1AF83E129244}"/>
                </a:ext>
              </a:extLst>
            </p:cNvPr>
            <p:cNvCxnSpPr>
              <a:cxnSpLocks/>
              <a:stCxn id="36" idx="0"/>
            </p:cNvCxnSpPr>
            <p:nvPr/>
          </p:nvCxnSpPr>
          <p:spPr>
            <a:xfrm flipV="1">
              <a:off x="8252360" y="3681352"/>
              <a:ext cx="404752" cy="2064324"/>
            </a:xfrm>
            <a:prstGeom prst="straightConnector1">
              <a:avLst/>
            </a:prstGeom>
            <a:ln w="38100">
              <a:solidFill>
                <a:schemeClr val="bg1"/>
              </a:solidFill>
              <a:tailEnd type="triangle"/>
            </a:ln>
          </p:spPr>
          <p:style>
            <a:lnRef idx="3">
              <a:schemeClr val="accent6"/>
            </a:lnRef>
            <a:fillRef idx="0">
              <a:schemeClr val="accent6"/>
            </a:fillRef>
            <a:effectRef idx="2">
              <a:schemeClr val="accent6"/>
            </a:effectRef>
            <a:fontRef idx="minor">
              <a:schemeClr val="tx1"/>
            </a:fontRef>
          </p:style>
        </p:cxnSp>
        <p:sp>
          <p:nvSpPr>
            <p:cNvPr id="36" name="TextBox 35">
              <a:extLst>
                <a:ext uri="{FF2B5EF4-FFF2-40B4-BE49-F238E27FC236}">
                  <a16:creationId xmlns:a16="http://schemas.microsoft.com/office/drawing/2014/main" id="{85459495-4C41-4D95-8E5F-BAA34BDC10C9}"/>
                </a:ext>
              </a:extLst>
            </p:cNvPr>
            <p:cNvSpPr txBox="1"/>
            <p:nvPr/>
          </p:nvSpPr>
          <p:spPr>
            <a:xfrm>
              <a:off x="6838206" y="5745676"/>
              <a:ext cx="2828308" cy="461665"/>
            </a:xfrm>
            <a:prstGeom prst="rect">
              <a:avLst/>
            </a:prstGeom>
            <a:noFill/>
          </p:spPr>
          <p:txBody>
            <a:bodyPr wrap="square" rtlCol="0">
              <a:spAutoFit/>
            </a:bodyPr>
            <a:lstStyle/>
            <a:p>
              <a:r>
                <a:rPr lang="en-US" sz="2400" b="1" dirty="0"/>
                <a:t>Contact surface</a:t>
              </a:r>
            </a:p>
          </p:txBody>
        </p:sp>
      </p:grpSp>
      <p:sp>
        <p:nvSpPr>
          <p:cNvPr id="16" name="TextBox 15">
            <a:extLst>
              <a:ext uri="{FF2B5EF4-FFF2-40B4-BE49-F238E27FC236}">
                <a16:creationId xmlns:a16="http://schemas.microsoft.com/office/drawing/2014/main" id="{03076B5F-ADAC-496E-9AD6-C48AB69C391F}"/>
              </a:ext>
            </a:extLst>
          </p:cNvPr>
          <p:cNvSpPr txBox="1"/>
          <p:nvPr/>
        </p:nvSpPr>
        <p:spPr>
          <a:xfrm>
            <a:off x="7443848" y="283029"/>
            <a:ext cx="2602676" cy="461665"/>
          </a:xfrm>
          <a:prstGeom prst="rect">
            <a:avLst/>
          </a:prstGeom>
          <a:noFill/>
        </p:spPr>
        <p:txBody>
          <a:bodyPr wrap="square" rtlCol="0">
            <a:spAutoFit/>
          </a:bodyPr>
          <a:lstStyle/>
          <a:p>
            <a:r>
              <a:rPr lang="en-US" sz="2400" b="1" dirty="0"/>
              <a:t>Contact surface</a:t>
            </a:r>
          </a:p>
        </p:txBody>
      </p:sp>
      <p:cxnSp>
        <p:nvCxnSpPr>
          <p:cNvPr id="17" name="Straight Arrow Connector 16">
            <a:extLst>
              <a:ext uri="{FF2B5EF4-FFF2-40B4-BE49-F238E27FC236}">
                <a16:creationId xmlns:a16="http://schemas.microsoft.com/office/drawing/2014/main" id="{C693E896-C5DB-40B0-AAEF-D6892308B0AD}"/>
              </a:ext>
            </a:extLst>
          </p:cNvPr>
          <p:cNvCxnSpPr>
            <a:cxnSpLocks/>
            <a:stCxn id="16" idx="1"/>
          </p:cNvCxnSpPr>
          <p:nvPr/>
        </p:nvCxnSpPr>
        <p:spPr>
          <a:xfrm flipH="1">
            <a:off x="5082640" y="513862"/>
            <a:ext cx="2361208" cy="151681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81215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F72717-119E-4DC5-A389-DBDBD33B56EB}"/>
              </a:ext>
            </a:extLst>
          </p:cNvPr>
          <p:cNvSpPr txBox="1"/>
          <p:nvPr/>
        </p:nvSpPr>
        <p:spPr>
          <a:xfrm>
            <a:off x="520534" y="1185552"/>
            <a:ext cx="9846624" cy="954107"/>
          </a:xfrm>
          <a:prstGeom prst="rect">
            <a:avLst/>
          </a:prstGeom>
          <a:noFill/>
        </p:spPr>
        <p:txBody>
          <a:bodyPr wrap="square" rtlCol="0">
            <a:spAutoFit/>
          </a:bodyPr>
          <a:lstStyle/>
          <a:p>
            <a:r>
              <a:rPr lang="en-US" sz="2800" b="1" dirty="0">
                <a:solidFill>
                  <a:schemeClr val="bg1"/>
                </a:solidFill>
              </a:rPr>
              <a:t>Contact surfaces are planar surfaces which are required to make closest contact for the fit to be acceptable </a:t>
            </a:r>
          </a:p>
        </p:txBody>
      </p:sp>
      <p:sp>
        <p:nvSpPr>
          <p:cNvPr id="4" name="TextBox 3">
            <a:extLst>
              <a:ext uri="{FF2B5EF4-FFF2-40B4-BE49-F238E27FC236}">
                <a16:creationId xmlns:a16="http://schemas.microsoft.com/office/drawing/2014/main" id="{C4157443-5FF2-4980-BF98-39F4D72DE1E5}"/>
              </a:ext>
            </a:extLst>
          </p:cNvPr>
          <p:cNvSpPr txBox="1"/>
          <p:nvPr/>
        </p:nvSpPr>
        <p:spPr>
          <a:xfrm>
            <a:off x="546264" y="498764"/>
            <a:ext cx="3443845" cy="523220"/>
          </a:xfrm>
          <a:prstGeom prst="rect">
            <a:avLst/>
          </a:prstGeom>
          <a:noFill/>
        </p:spPr>
        <p:txBody>
          <a:bodyPr wrap="square" rtlCol="0">
            <a:spAutoFit/>
          </a:bodyPr>
          <a:lstStyle/>
          <a:p>
            <a:r>
              <a:rPr lang="en-US" sz="2800" b="1" dirty="0">
                <a:solidFill>
                  <a:srgbClr val="FFFF00"/>
                </a:solidFill>
              </a:rPr>
              <a:t>Contact Surfaces</a:t>
            </a:r>
          </a:p>
        </p:txBody>
      </p:sp>
      <p:sp>
        <p:nvSpPr>
          <p:cNvPr id="5" name="TextBox 4">
            <a:extLst>
              <a:ext uri="{FF2B5EF4-FFF2-40B4-BE49-F238E27FC236}">
                <a16:creationId xmlns:a16="http://schemas.microsoft.com/office/drawing/2014/main" id="{31B700B8-148A-4C72-9BE9-349C2BFEC07E}"/>
              </a:ext>
            </a:extLst>
          </p:cNvPr>
          <p:cNvSpPr txBox="1"/>
          <p:nvPr/>
        </p:nvSpPr>
        <p:spPr>
          <a:xfrm>
            <a:off x="1484417" y="2442358"/>
            <a:ext cx="8775864" cy="3477875"/>
          </a:xfrm>
          <a:prstGeom prst="rect">
            <a:avLst/>
          </a:prstGeom>
          <a:noFill/>
        </p:spPr>
        <p:txBody>
          <a:bodyPr wrap="square" rtlCol="0">
            <a:spAutoFit/>
          </a:bodyPr>
          <a:lstStyle/>
          <a:p>
            <a:pPr marL="457200" indent="-457200">
              <a:buFont typeface="Wingdings" panose="05000000000000000000" pitchFamily="2" charset="2"/>
              <a:buChar char="v"/>
            </a:pPr>
            <a:r>
              <a:rPr lang="en-US" sz="2400" b="1" dirty="0">
                <a:solidFill>
                  <a:srgbClr val="FFFF00"/>
                </a:solidFill>
              </a:rPr>
              <a:t>Primary Contact Surface (PCS) </a:t>
            </a:r>
            <a:r>
              <a:rPr lang="en-US" sz="2400" b="1" dirty="0"/>
              <a:t>makes the fullest contact subject to no constraints</a:t>
            </a:r>
          </a:p>
          <a:p>
            <a:endParaRPr lang="en-US" sz="2400" b="1" dirty="0"/>
          </a:p>
          <a:p>
            <a:pPr marL="457200" indent="-457200">
              <a:buFont typeface="Wingdings" panose="05000000000000000000" pitchFamily="2" charset="2"/>
              <a:buChar char="v"/>
            </a:pPr>
            <a:r>
              <a:rPr lang="en-US" sz="2400" b="1" dirty="0">
                <a:solidFill>
                  <a:srgbClr val="FFFF00"/>
                </a:solidFill>
              </a:rPr>
              <a:t>Secondary Contact Surface (SCS) </a:t>
            </a:r>
            <a:r>
              <a:rPr lang="en-US" sz="2400" b="1" dirty="0"/>
              <a:t>makes the 2</a:t>
            </a:r>
            <a:r>
              <a:rPr lang="en-US" sz="2400" b="1" baseline="30000" dirty="0"/>
              <a:t>nd</a:t>
            </a:r>
            <a:r>
              <a:rPr lang="en-US" sz="2400" b="1" dirty="0"/>
              <a:t>  fullest contact subject to PCS constraint</a:t>
            </a:r>
          </a:p>
          <a:p>
            <a:endParaRPr lang="en-US" sz="2400" b="1" dirty="0"/>
          </a:p>
          <a:p>
            <a:pPr marL="457200" indent="-457200">
              <a:buFont typeface="Wingdings" panose="05000000000000000000" pitchFamily="2" charset="2"/>
              <a:buChar char="v"/>
            </a:pPr>
            <a:r>
              <a:rPr lang="en-US" sz="2400" b="1" dirty="0">
                <a:solidFill>
                  <a:srgbClr val="FFFF00"/>
                </a:solidFill>
              </a:rPr>
              <a:t>Tertiary Contact Surface (TCS) </a:t>
            </a:r>
            <a:r>
              <a:rPr lang="en-US" sz="2400" b="1" dirty="0"/>
              <a:t>makes the 3</a:t>
            </a:r>
            <a:r>
              <a:rPr lang="en-US" sz="2400" b="1" baseline="30000" dirty="0"/>
              <a:t>rd</a:t>
            </a:r>
            <a:r>
              <a:rPr lang="en-US" sz="2400" b="1" dirty="0"/>
              <a:t> fullest contact subject to PCS and SCS constraints</a:t>
            </a:r>
          </a:p>
          <a:p>
            <a:pPr marL="457200" indent="-457200">
              <a:buFont typeface="Wingdings" panose="05000000000000000000" pitchFamily="2" charset="2"/>
              <a:buChar char="v"/>
            </a:pPr>
            <a:endParaRPr lang="en-US" sz="2800" b="1" dirty="0">
              <a:solidFill>
                <a:schemeClr val="bg1"/>
              </a:solidFill>
            </a:endParaRPr>
          </a:p>
        </p:txBody>
      </p:sp>
    </p:spTree>
    <p:extLst>
      <p:ext uri="{BB962C8B-B14F-4D97-AF65-F5344CB8AC3E}">
        <p14:creationId xmlns:p14="http://schemas.microsoft.com/office/powerpoint/2010/main" val="3574838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F72717-119E-4DC5-A389-DBDBD33B56EB}"/>
              </a:ext>
            </a:extLst>
          </p:cNvPr>
          <p:cNvSpPr txBox="1"/>
          <p:nvPr/>
        </p:nvSpPr>
        <p:spPr>
          <a:xfrm>
            <a:off x="520534" y="1185552"/>
            <a:ext cx="9846624" cy="523220"/>
          </a:xfrm>
          <a:prstGeom prst="rect">
            <a:avLst/>
          </a:prstGeom>
          <a:noFill/>
        </p:spPr>
        <p:txBody>
          <a:bodyPr wrap="square" rtlCol="0">
            <a:spAutoFit/>
          </a:bodyPr>
          <a:lstStyle/>
          <a:p>
            <a:r>
              <a:rPr lang="en-US" sz="2800" b="1" dirty="0">
                <a:solidFill>
                  <a:schemeClr val="bg1"/>
                </a:solidFill>
              </a:rPr>
              <a:t>The design dictates the contact surface priority</a:t>
            </a:r>
          </a:p>
        </p:txBody>
      </p:sp>
      <p:sp>
        <p:nvSpPr>
          <p:cNvPr id="4" name="TextBox 3">
            <a:extLst>
              <a:ext uri="{FF2B5EF4-FFF2-40B4-BE49-F238E27FC236}">
                <a16:creationId xmlns:a16="http://schemas.microsoft.com/office/drawing/2014/main" id="{C4157443-5FF2-4980-BF98-39F4D72DE1E5}"/>
              </a:ext>
            </a:extLst>
          </p:cNvPr>
          <p:cNvSpPr txBox="1"/>
          <p:nvPr/>
        </p:nvSpPr>
        <p:spPr>
          <a:xfrm>
            <a:off x="546264" y="498764"/>
            <a:ext cx="3443845" cy="523220"/>
          </a:xfrm>
          <a:prstGeom prst="rect">
            <a:avLst/>
          </a:prstGeom>
          <a:noFill/>
        </p:spPr>
        <p:txBody>
          <a:bodyPr wrap="square" rtlCol="0">
            <a:spAutoFit/>
          </a:bodyPr>
          <a:lstStyle/>
          <a:p>
            <a:r>
              <a:rPr lang="en-US" sz="2800" b="1" dirty="0">
                <a:solidFill>
                  <a:srgbClr val="FFFF00"/>
                </a:solidFill>
              </a:rPr>
              <a:t>Contact Surfaces</a:t>
            </a:r>
          </a:p>
        </p:txBody>
      </p:sp>
      <p:sp>
        <p:nvSpPr>
          <p:cNvPr id="5" name="TextBox 4">
            <a:extLst>
              <a:ext uri="{FF2B5EF4-FFF2-40B4-BE49-F238E27FC236}">
                <a16:creationId xmlns:a16="http://schemas.microsoft.com/office/drawing/2014/main" id="{31B700B8-148A-4C72-9BE9-349C2BFEC07E}"/>
              </a:ext>
            </a:extLst>
          </p:cNvPr>
          <p:cNvSpPr txBox="1"/>
          <p:nvPr/>
        </p:nvSpPr>
        <p:spPr>
          <a:xfrm>
            <a:off x="1484417" y="2442358"/>
            <a:ext cx="8775864" cy="3046988"/>
          </a:xfrm>
          <a:prstGeom prst="rect">
            <a:avLst/>
          </a:prstGeom>
          <a:noFill/>
        </p:spPr>
        <p:txBody>
          <a:bodyPr wrap="square" rtlCol="0">
            <a:spAutoFit/>
          </a:bodyPr>
          <a:lstStyle/>
          <a:p>
            <a:pPr marL="457200" indent="-457200">
              <a:buFont typeface="Wingdings" panose="05000000000000000000" pitchFamily="2" charset="2"/>
              <a:buChar char="v"/>
            </a:pPr>
            <a:r>
              <a:rPr lang="en-US" sz="2400" b="1" dirty="0"/>
              <a:t>Primary contact surface is usually obvious and easy to identify.  Surfaces pushed together by fasteners are the most common </a:t>
            </a:r>
          </a:p>
          <a:p>
            <a:pPr marL="457200" indent="-457200">
              <a:buFont typeface="Wingdings" panose="05000000000000000000" pitchFamily="2" charset="2"/>
              <a:buChar char="v"/>
            </a:pPr>
            <a:endParaRPr lang="en-US" sz="2400" b="1" dirty="0"/>
          </a:p>
          <a:p>
            <a:endParaRPr lang="en-US" sz="2400" b="1" dirty="0"/>
          </a:p>
          <a:p>
            <a:pPr marL="457200" indent="-457200">
              <a:buFont typeface="Wingdings" panose="05000000000000000000" pitchFamily="2" charset="2"/>
              <a:buChar char="v"/>
            </a:pPr>
            <a:r>
              <a:rPr lang="en-US" sz="2400" b="1" dirty="0"/>
              <a:t>Unless the design dictates, the choice of the secondary and tertiary contact surfaces is made arbitrarily.  The convention is to use the larger surface as the secondary.  </a:t>
            </a:r>
            <a:endParaRPr lang="en-US" sz="2800" b="1" dirty="0">
              <a:solidFill>
                <a:schemeClr val="bg1"/>
              </a:solidFill>
            </a:endParaRPr>
          </a:p>
        </p:txBody>
      </p:sp>
    </p:spTree>
    <p:extLst>
      <p:ext uri="{BB962C8B-B14F-4D97-AF65-F5344CB8AC3E}">
        <p14:creationId xmlns:p14="http://schemas.microsoft.com/office/powerpoint/2010/main" val="2620448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A9322C-5572-4A7A-ADE5-C0E692BDEF52}"/>
              </a:ext>
            </a:extLst>
          </p:cNvPr>
          <p:cNvSpPr txBox="1"/>
          <p:nvPr/>
        </p:nvSpPr>
        <p:spPr>
          <a:xfrm>
            <a:off x="546264" y="498764"/>
            <a:ext cx="4180115" cy="461665"/>
          </a:xfrm>
          <a:prstGeom prst="rect">
            <a:avLst/>
          </a:prstGeom>
          <a:noFill/>
        </p:spPr>
        <p:txBody>
          <a:bodyPr wrap="square" rtlCol="0">
            <a:spAutoFit/>
          </a:bodyPr>
          <a:lstStyle/>
          <a:p>
            <a:r>
              <a:rPr lang="en-US" sz="2400" b="1" dirty="0">
                <a:solidFill>
                  <a:schemeClr val="bg1"/>
                </a:solidFill>
              </a:rPr>
              <a:t>Priority of Contact Surfaces</a:t>
            </a:r>
          </a:p>
        </p:txBody>
      </p:sp>
      <p:grpSp>
        <p:nvGrpSpPr>
          <p:cNvPr id="44" name="Group 43">
            <a:extLst>
              <a:ext uri="{FF2B5EF4-FFF2-40B4-BE49-F238E27FC236}">
                <a16:creationId xmlns:a16="http://schemas.microsoft.com/office/drawing/2014/main" id="{D6962669-F6E9-4610-B59E-28836ADD7CF4}"/>
              </a:ext>
            </a:extLst>
          </p:cNvPr>
          <p:cNvGrpSpPr/>
          <p:nvPr/>
        </p:nvGrpSpPr>
        <p:grpSpPr>
          <a:xfrm>
            <a:off x="380010" y="1228874"/>
            <a:ext cx="9917886" cy="4610332"/>
            <a:chOff x="-23751" y="1597009"/>
            <a:chExt cx="9917886" cy="4610332"/>
          </a:xfrm>
        </p:grpSpPr>
        <p:pic>
          <p:nvPicPr>
            <p:cNvPr id="27" name="Picture 26">
              <a:extLst>
                <a:ext uri="{FF2B5EF4-FFF2-40B4-BE49-F238E27FC236}">
                  <a16:creationId xmlns:a16="http://schemas.microsoft.com/office/drawing/2014/main" id="{E7BFFED2-5B0B-4C4F-9449-61E618FF606D}"/>
                </a:ext>
              </a:extLst>
            </p:cNvPr>
            <p:cNvPicPr>
              <a:picLocks noChangeAspect="1"/>
            </p:cNvPicPr>
            <p:nvPr/>
          </p:nvPicPr>
          <p:blipFill>
            <a:blip r:embed="rId2"/>
            <a:stretch>
              <a:fillRect/>
            </a:stretch>
          </p:blipFill>
          <p:spPr>
            <a:xfrm>
              <a:off x="2654125" y="1597009"/>
              <a:ext cx="7240010" cy="4067743"/>
            </a:xfrm>
            <a:prstGeom prst="rect">
              <a:avLst/>
            </a:prstGeom>
          </p:spPr>
        </p:pic>
        <p:cxnSp>
          <p:nvCxnSpPr>
            <p:cNvPr id="6" name="Straight Arrow Connector 5">
              <a:extLst>
                <a:ext uri="{FF2B5EF4-FFF2-40B4-BE49-F238E27FC236}">
                  <a16:creationId xmlns:a16="http://schemas.microsoft.com/office/drawing/2014/main" id="{69658E3D-EF75-4569-A113-774D0293B79C}"/>
                </a:ext>
              </a:extLst>
            </p:cNvPr>
            <p:cNvCxnSpPr>
              <a:cxnSpLocks/>
            </p:cNvCxnSpPr>
            <p:nvPr/>
          </p:nvCxnSpPr>
          <p:spPr>
            <a:xfrm>
              <a:off x="2434442" y="3075709"/>
              <a:ext cx="2553194" cy="60564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FC4D4CD0-53A1-46B4-980A-E251D79BCFC3}"/>
                </a:ext>
              </a:extLst>
            </p:cNvPr>
            <p:cNvSpPr txBox="1"/>
            <p:nvPr/>
          </p:nvSpPr>
          <p:spPr>
            <a:xfrm>
              <a:off x="-23751" y="2636322"/>
              <a:ext cx="2458191" cy="830997"/>
            </a:xfrm>
            <a:prstGeom prst="rect">
              <a:avLst/>
            </a:prstGeom>
            <a:noFill/>
          </p:spPr>
          <p:txBody>
            <a:bodyPr wrap="square" rtlCol="0">
              <a:spAutoFit/>
            </a:bodyPr>
            <a:lstStyle/>
            <a:p>
              <a:r>
                <a:rPr lang="en-US" sz="2400" b="1" dirty="0">
                  <a:solidFill>
                    <a:schemeClr val="bg1"/>
                  </a:solidFill>
                  <a:highlight>
                    <a:srgbClr val="FFFF00"/>
                  </a:highlight>
                </a:rPr>
                <a:t>Primary</a:t>
              </a:r>
              <a:r>
                <a:rPr lang="en-US" sz="2400" b="1" dirty="0"/>
                <a:t> Contact Surface</a:t>
              </a:r>
            </a:p>
          </p:txBody>
        </p:sp>
        <p:cxnSp>
          <p:nvCxnSpPr>
            <p:cNvPr id="18" name="Straight Arrow Connector 17">
              <a:extLst>
                <a:ext uri="{FF2B5EF4-FFF2-40B4-BE49-F238E27FC236}">
                  <a16:creationId xmlns:a16="http://schemas.microsoft.com/office/drawing/2014/main" id="{15AF2F2E-A5C9-4519-87CB-1AF83E129244}"/>
                </a:ext>
              </a:extLst>
            </p:cNvPr>
            <p:cNvCxnSpPr>
              <a:cxnSpLocks/>
              <a:stCxn id="36" idx="0"/>
            </p:cNvCxnSpPr>
            <p:nvPr/>
          </p:nvCxnSpPr>
          <p:spPr>
            <a:xfrm flipV="1">
              <a:off x="7653647" y="3681352"/>
              <a:ext cx="1003465" cy="2064324"/>
            </a:xfrm>
            <a:prstGeom prst="straightConnector1">
              <a:avLst/>
            </a:prstGeom>
            <a:ln w="38100">
              <a:solidFill>
                <a:schemeClr val="bg1"/>
              </a:solidFill>
              <a:tailEnd type="triangle"/>
            </a:ln>
          </p:spPr>
          <p:style>
            <a:lnRef idx="3">
              <a:schemeClr val="accent6"/>
            </a:lnRef>
            <a:fillRef idx="0">
              <a:schemeClr val="accent6"/>
            </a:fillRef>
            <a:effectRef idx="2">
              <a:schemeClr val="accent6"/>
            </a:effectRef>
            <a:fontRef idx="minor">
              <a:schemeClr val="tx1"/>
            </a:fontRef>
          </p:style>
        </p:cxnSp>
        <p:sp>
          <p:nvSpPr>
            <p:cNvPr id="36" name="TextBox 35">
              <a:extLst>
                <a:ext uri="{FF2B5EF4-FFF2-40B4-BE49-F238E27FC236}">
                  <a16:creationId xmlns:a16="http://schemas.microsoft.com/office/drawing/2014/main" id="{85459495-4C41-4D95-8E5F-BAA34BDC10C9}"/>
                </a:ext>
              </a:extLst>
            </p:cNvPr>
            <p:cNvSpPr txBox="1"/>
            <p:nvPr/>
          </p:nvSpPr>
          <p:spPr>
            <a:xfrm>
              <a:off x="5640779" y="5745676"/>
              <a:ext cx="4025735" cy="461665"/>
            </a:xfrm>
            <a:prstGeom prst="rect">
              <a:avLst/>
            </a:prstGeom>
            <a:noFill/>
          </p:spPr>
          <p:txBody>
            <a:bodyPr wrap="square" rtlCol="0">
              <a:spAutoFit/>
            </a:bodyPr>
            <a:lstStyle/>
            <a:p>
              <a:r>
                <a:rPr lang="en-US" sz="2400" b="1" dirty="0">
                  <a:solidFill>
                    <a:schemeClr val="bg1"/>
                  </a:solidFill>
                  <a:highlight>
                    <a:srgbClr val="FFFF00"/>
                  </a:highlight>
                </a:rPr>
                <a:t>Secondary</a:t>
              </a:r>
              <a:r>
                <a:rPr lang="en-US" sz="2400" b="1" dirty="0"/>
                <a:t> Contact Surface</a:t>
              </a:r>
            </a:p>
          </p:txBody>
        </p:sp>
      </p:grpSp>
      <p:sp>
        <p:nvSpPr>
          <p:cNvPr id="16" name="TextBox 15">
            <a:extLst>
              <a:ext uri="{FF2B5EF4-FFF2-40B4-BE49-F238E27FC236}">
                <a16:creationId xmlns:a16="http://schemas.microsoft.com/office/drawing/2014/main" id="{03076B5F-ADAC-496E-9AD6-C48AB69C391F}"/>
              </a:ext>
            </a:extLst>
          </p:cNvPr>
          <p:cNvSpPr txBox="1"/>
          <p:nvPr/>
        </p:nvSpPr>
        <p:spPr>
          <a:xfrm>
            <a:off x="7443848" y="283029"/>
            <a:ext cx="3707082" cy="461665"/>
          </a:xfrm>
          <a:prstGeom prst="rect">
            <a:avLst/>
          </a:prstGeom>
          <a:noFill/>
        </p:spPr>
        <p:txBody>
          <a:bodyPr wrap="square" rtlCol="0">
            <a:spAutoFit/>
          </a:bodyPr>
          <a:lstStyle/>
          <a:p>
            <a:r>
              <a:rPr lang="en-US" sz="2400" b="1" dirty="0">
                <a:solidFill>
                  <a:schemeClr val="bg1"/>
                </a:solidFill>
                <a:highlight>
                  <a:srgbClr val="FFFF00"/>
                </a:highlight>
              </a:rPr>
              <a:t>Tertiary</a:t>
            </a:r>
            <a:r>
              <a:rPr lang="en-US" sz="2400" b="1" dirty="0"/>
              <a:t> Contact Surface</a:t>
            </a:r>
          </a:p>
        </p:txBody>
      </p:sp>
      <p:cxnSp>
        <p:nvCxnSpPr>
          <p:cNvPr id="17" name="Straight Arrow Connector 16">
            <a:extLst>
              <a:ext uri="{FF2B5EF4-FFF2-40B4-BE49-F238E27FC236}">
                <a16:creationId xmlns:a16="http://schemas.microsoft.com/office/drawing/2014/main" id="{C693E896-C5DB-40B0-AAEF-D6892308B0AD}"/>
              </a:ext>
            </a:extLst>
          </p:cNvPr>
          <p:cNvCxnSpPr>
            <a:cxnSpLocks/>
            <a:stCxn id="16" idx="1"/>
          </p:cNvCxnSpPr>
          <p:nvPr/>
        </p:nvCxnSpPr>
        <p:spPr>
          <a:xfrm flipH="1">
            <a:off x="5082640" y="513862"/>
            <a:ext cx="2361208" cy="151681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41197018"/>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37808</TotalTime>
  <Words>922</Words>
  <Application>Microsoft Office PowerPoint</Application>
  <PresentationFormat>Widescreen</PresentationFormat>
  <Paragraphs>141</Paragraphs>
  <Slides>58</Slides>
  <Notes>4</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Trebuchet MS</vt:lpstr>
      <vt:lpstr>Wingdings</vt:lpstr>
      <vt:lpstr>Berlin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Another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 Etesami</dc:creator>
  <cp:lastModifiedBy>Far Etesami</cp:lastModifiedBy>
  <cp:revision>305</cp:revision>
  <cp:lastPrinted>2020-02-29T00:42:57Z</cp:lastPrinted>
  <dcterms:created xsi:type="dcterms:W3CDTF">2019-12-16T18:34:00Z</dcterms:created>
  <dcterms:modified xsi:type="dcterms:W3CDTF">2023-01-19T19:21:10Z</dcterms:modified>
</cp:coreProperties>
</file>