
<file path=[Content_Types].xml><?xml version="1.0" encoding="utf-8"?>
<Types xmlns="http://schemas.openxmlformats.org/package/2006/content-types">
  <Default Extension="bin" ContentType="application/vnd.openxmlformats-officedocument.oleObject"/>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27"/>
  </p:notesMasterIdLst>
  <p:sldIdLst>
    <p:sldId id="286" r:id="rId2"/>
    <p:sldId id="405" r:id="rId3"/>
    <p:sldId id="376" r:id="rId4"/>
    <p:sldId id="308" r:id="rId5"/>
    <p:sldId id="375" r:id="rId6"/>
    <p:sldId id="374" r:id="rId7"/>
    <p:sldId id="268" r:id="rId8"/>
    <p:sldId id="283" r:id="rId9"/>
    <p:sldId id="264" r:id="rId10"/>
    <p:sldId id="262" r:id="rId11"/>
    <p:sldId id="263" r:id="rId12"/>
    <p:sldId id="258" r:id="rId13"/>
    <p:sldId id="293" r:id="rId14"/>
    <p:sldId id="265" r:id="rId15"/>
    <p:sldId id="266" r:id="rId16"/>
    <p:sldId id="380" r:id="rId17"/>
    <p:sldId id="267" r:id="rId18"/>
    <p:sldId id="309" r:id="rId19"/>
    <p:sldId id="407" r:id="rId20"/>
    <p:sldId id="408" r:id="rId21"/>
    <p:sldId id="409" r:id="rId22"/>
    <p:sldId id="314" r:id="rId23"/>
    <p:sldId id="316" r:id="rId24"/>
    <p:sldId id="317" r:id="rId25"/>
    <p:sldId id="318"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78598" autoAdjust="0"/>
  </p:normalViewPr>
  <p:slideViewPr>
    <p:cSldViewPr snapToGrid="0">
      <p:cViewPr varScale="1">
        <p:scale>
          <a:sx n="82" d="100"/>
          <a:sy n="82" d="100"/>
        </p:scale>
        <p:origin x="90" y="132"/>
      </p:cViewPr>
      <p:guideLst/>
    </p:cSldViewPr>
  </p:slideViewPr>
  <p:notesTextViewPr>
    <p:cViewPr>
      <p:scale>
        <a:sx n="3" d="2"/>
        <a:sy n="3" d="2"/>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B4D4BE-A57A-4662-932B-4F631C906C29}"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CB719C-DE4A-40C4-82DA-D6E259C45638}" type="slidenum">
              <a:rPr lang="en-US" smtClean="0"/>
              <a:t>‹#›</a:t>
            </a:fld>
            <a:endParaRPr lang="en-US"/>
          </a:p>
        </p:txBody>
      </p:sp>
    </p:spTree>
    <p:extLst>
      <p:ext uri="{BB962C8B-B14F-4D97-AF65-F5344CB8AC3E}">
        <p14:creationId xmlns:p14="http://schemas.microsoft.com/office/powerpoint/2010/main" val="413721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instructions for the design for fit computer program.  The program helps you, the design engineer, to set up geometric tolerances necessary to assure fit of many assemblies quickly and correctly.  The program can also be used for educational purposes.</a:t>
            </a:r>
          </a:p>
        </p:txBody>
      </p:sp>
      <p:sp>
        <p:nvSpPr>
          <p:cNvPr id="4" name="Slide Number Placeholder 3"/>
          <p:cNvSpPr>
            <a:spLocks noGrp="1"/>
          </p:cNvSpPr>
          <p:nvPr>
            <p:ph type="sldNum" sz="quarter" idx="5"/>
          </p:nvPr>
        </p:nvSpPr>
        <p:spPr/>
        <p:txBody>
          <a:bodyPr/>
          <a:lstStyle/>
          <a:p>
            <a:fld id="{12CB719C-DE4A-40C4-82DA-D6E259C45638}" type="slidenum">
              <a:rPr lang="en-US" smtClean="0"/>
              <a:t>1</a:t>
            </a:fld>
            <a:endParaRPr lang="en-US"/>
          </a:p>
        </p:txBody>
      </p:sp>
    </p:spTree>
    <p:extLst>
      <p:ext uri="{BB962C8B-B14F-4D97-AF65-F5344CB8AC3E}">
        <p14:creationId xmlns:p14="http://schemas.microsoft.com/office/powerpoint/2010/main" val="3014522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unconstrained fits, the fit play or interference is critical to the proper function of the fit.  The tolerances are extremely narrow to achieve the desired function.  The tight fit would be impossible if the bearing is not free to center itself with respect to the shaft.  </a:t>
            </a:r>
          </a:p>
        </p:txBody>
      </p:sp>
      <p:sp>
        <p:nvSpPr>
          <p:cNvPr id="4" name="Slide Number Placeholder 3"/>
          <p:cNvSpPr>
            <a:spLocks noGrp="1"/>
          </p:cNvSpPr>
          <p:nvPr>
            <p:ph type="sldNum" sz="quarter" idx="5"/>
          </p:nvPr>
        </p:nvSpPr>
        <p:spPr/>
        <p:txBody>
          <a:bodyPr/>
          <a:lstStyle/>
          <a:p>
            <a:fld id="{12CB719C-DE4A-40C4-82DA-D6E259C45638}" type="slidenum">
              <a:rPr lang="en-US" smtClean="0"/>
              <a:t>12</a:t>
            </a:fld>
            <a:endParaRPr lang="en-US"/>
          </a:p>
        </p:txBody>
      </p:sp>
    </p:spTree>
    <p:extLst>
      <p:ext uri="{BB962C8B-B14F-4D97-AF65-F5344CB8AC3E}">
        <p14:creationId xmlns:p14="http://schemas.microsoft.com/office/powerpoint/2010/main" val="331341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13</a:t>
            </a:fld>
            <a:endParaRPr lang="en-US"/>
          </a:p>
        </p:txBody>
      </p:sp>
    </p:spTree>
    <p:extLst>
      <p:ext uri="{BB962C8B-B14F-4D97-AF65-F5344CB8AC3E}">
        <p14:creationId xmlns:p14="http://schemas.microsoft.com/office/powerpoint/2010/main" val="13832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fit is </a:t>
            </a:r>
            <a:r>
              <a:rPr lang="en-US" dirty="0">
                <a:solidFill>
                  <a:srgbClr val="FFFF00"/>
                </a:solidFill>
              </a:rPr>
              <a:t>Orientation-constrained</a:t>
            </a:r>
            <a:r>
              <a:rPr lang="en-US" dirty="0"/>
              <a:t> if the two parts fit </a:t>
            </a:r>
            <a:r>
              <a:rPr lang="en-US" dirty="0">
                <a:solidFill>
                  <a:schemeClr val="bg1"/>
                </a:solidFill>
              </a:rPr>
              <a:t>and</a:t>
            </a:r>
            <a:r>
              <a:rPr lang="en-US" dirty="0"/>
              <a:t> make full contact on an orienting planar contact surface. Orientation constraint fits are always clearance fits allowing a small amount of play.  The small play means the fit features precisely locate the two parts relative to each other. </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14</a:t>
            </a:fld>
            <a:endParaRPr lang="en-US"/>
          </a:p>
        </p:txBody>
      </p:sp>
    </p:spTree>
    <p:extLst>
      <p:ext uri="{BB962C8B-B14F-4D97-AF65-F5344CB8AC3E}">
        <p14:creationId xmlns:p14="http://schemas.microsoft.com/office/powerpoint/2010/main" val="302399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rPr>
              <a:t>In an </a:t>
            </a:r>
            <a:r>
              <a:rPr lang="en-US" dirty="0">
                <a:solidFill>
                  <a:srgbClr val="FF0000"/>
                </a:solidFill>
              </a:rPr>
              <a:t>Orientation-constrained fit</a:t>
            </a:r>
            <a:r>
              <a:rPr lang="en-US" dirty="0">
                <a:solidFill>
                  <a:schemeClr val="bg1"/>
                </a:solidFill>
              </a:rPr>
              <a:t>, the fit is completed when the hole fits the shaft and the </a:t>
            </a:r>
            <a:r>
              <a:rPr lang="en-US" dirty="0">
                <a:solidFill>
                  <a:srgbClr val="FF0000"/>
                </a:solidFill>
              </a:rPr>
              <a:t>contact surfaces make full contact.  Note that in the case of the figure the fit is acceptable as an unconstrained fit between the hole and boss but it is not acceptable as an orientation-constrained fit.  </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15</a:t>
            </a:fld>
            <a:endParaRPr lang="en-US"/>
          </a:p>
        </p:txBody>
      </p:sp>
    </p:spTree>
    <p:extLst>
      <p:ext uri="{BB962C8B-B14F-4D97-AF65-F5344CB8AC3E}">
        <p14:creationId xmlns:p14="http://schemas.microsoft.com/office/powerpoint/2010/main" val="391893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16</a:t>
            </a:fld>
            <a:endParaRPr lang="en-US"/>
          </a:p>
        </p:txBody>
      </p:sp>
    </p:spTree>
    <p:extLst>
      <p:ext uri="{BB962C8B-B14F-4D97-AF65-F5344CB8AC3E}">
        <p14:creationId xmlns:p14="http://schemas.microsoft.com/office/powerpoint/2010/main" val="266256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 fit is </a:t>
            </a:r>
            <a:r>
              <a:rPr lang="en-US" sz="1200" b="1" dirty="0">
                <a:solidFill>
                  <a:srgbClr val="FFFF00"/>
                </a:solidFill>
              </a:rPr>
              <a:t>Location-constrained</a:t>
            </a:r>
            <a:r>
              <a:rPr lang="en-US" sz="1200" b="1" dirty="0"/>
              <a:t> if the two fit features are constrained by at least one linear dimension. </a:t>
            </a:r>
          </a:p>
          <a:p>
            <a:endParaRPr lang="en-US" sz="1200" b="1" dirty="0"/>
          </a:p>
          <a:p>
            <a:r>
              <a:rPr lang="en-US" sz="1200" b="1" dirty="0">
                <a:solidFill>
                  <a:srgbClr val="FFFF00"/>
                </a:solidFill>
              </a:rPr>
              <a:t>The linear dimensions must be relative to fit-related contact surfaces.  </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17</a:t>
            </a:fld>
            <a:endParaRPr lang="en-US"/>
          </a:p>
        </p:txBody>
      </p:sp>
    </p:spTree>
    <p:extLst>
      <p:ext uri="{BB962C8B-B14F-4D97-AF65-F5344CB8AC3E}">
        <p14:creationId xmlns:p14="http://schemas.microsoft.com/office/powerpoint/2010/main" val="3658051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linear dimensions can also be between fit features making up a pattern.  Therefore the fit of a pattern of features is always location-constrained even if there are no fit-related contact surfaces</a:t>
            </a:r>
            <a:endParaRPr lang="en-US" sz="1200" dirty="0"/>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18</a:t>
            </a:fld>
            <a:endParaRPr lang="en-US"/>
          </a:p>
        </p:txBody>
      </p:sp>
    </p:spTree>
    <p:extLst>
      <p:ext uri="{BB962C8B-B14F-4D97-AF65-F5344CB8AC3E}">
        <p14:creationId xmlns:p14="http://schemas.microsoft.com/office/powerpoint/2010/main" val="368348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 features are either cylindrical like holes and bosses or parallel planes like slots and rails.  A pattern of identical fit features is counted as one feature.  In this figure, the part with holes has three fit features:  the center hole, the pattern of smaller holes, and the slot feature.</a:t>
            </a:r>
          </a:p>
        </p:txBody>
      </p:sp>
      <p:sp>
        <p:nvSpPr>
          <p:cNvPr id="4" name="Slide Number Placeholder 3"/>
          <p:cNvSpPr>
            <a:spLocks noGrp="1"/>
          </p:cNvSpPr>
          <p:nvPr>
            <p:ph type="sldNum" sz="quarter" idx="5"/>
          </p:nvPr>
        </p:nvSpPr>
        <p:spPr/>
        <p:txBody>
          <a:bodyPr/>
          <a:lstStyle/>
          <a:p>
            <a:fld id="{12CB719C-DE4A-40C4-82DA-D6E259C45638}" type="slidenum">
              <a:rPr lang="en-US" smtClean="0"/>
              <a:t>19</a:t>
            </a:fld>
            <a:endParaRPr lang="en-US"/>
          </a:p>
        </p:txBody>
      </p:sp>
    </p:spTree>
    <p:extLst>
      <p:ext uri="{BB962C8B-B14F-4D97-AF65-F5344CB8AC3E}">
        <p14:creationId xmlns:p14="http://schemas.microsoft.com/office/powerpoint/2010/main" val="2317338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Fit-related contact surfaces are planar.  After the assembly is put together, these fit-related contact surfaces make full contact with their mating surface.  In this figure, the mounting surfaces are fit-related contact surfaces.  The selection of fit features and fit-related contact surfaces together allows the set up of tolerances so the fits are accomplished and the contact surfaces make full contact with each other.</a:t>
            </a:r>
          </a:p>
        </p:txBody>
      </p:sp>
      <p:sp>
        <p:nvSpPr>
          <p:cNvPr id="4" name="Slide Number Placeholder 3"/>
          <p:cNvSpPr>
            <a:spLocks noGrp="1"/>
          </p:cNvSpPr>
          <p:nvPr>
            <p:ph type="sldNum" sz="quarter" idx="5"/>
          </p:nvPr>
        </p:nvSpPr>
        <p:spPr/>
        <p:txBody>
          <a:bodyPr/>
          <a:lstStyle/>
          <a:p>
            <a:fld id="{12CB719C-DE4A-40C4-82DA-D6E259C45638}" type="slidenum">
              <a:rPr lang="en-US" smtClean="0"/>
              <a:t>20</a:t>
            </a:fld>
            <a:endParaRPr lang="en-US"/>
          </a:p>
        </p:txBody>
      </p:sp>
    </p:spTree>
    <p:extLst>
      <p:ext uri="{BB962C8B-B14F-4D97-AF65-F5344CB8AC3E}">
        <p14:creationId xmlns:p14="http://schemas.microsoft.com/office/powerpoint/2010/main" val="471340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Occasionally a contact surface can not be chosen as a fit-related contact surface although it may appear that it should be.  In this example the pin and hole are to have a press-fit. It is not possible to assure full contact on flat contact surfaces.  To assure full contact we need a little clearance in the fit which in this case is not possible for press-fit features.  </a:t>
            </a:r>
          </a:p>
          <a:p>
            <a:endParaRPr lang="en-US" dirty="0"/>
          </a:p>
          <a:p>
            <a:r>
              <a:rPr lang="en-US" dirty="0"/>
              <a:t>Function-related contact surfaces are controlled by separate tolerance statements not the ones that assure fit.  In this case a separate tolerance statement assures a “good” contact between the surfaces. </a:t>
            </a:r>
          </a:p>
        </p:txBody>
      </p:sp>
      <p:sp>
        <p:nvSpPr>
          <p:cNvPr id="4" name="Slide Number Placeholder 3"/>
          <p:cNvSpPr>
            <a:spLocks noGrp="1"/>
          </p:cNvSpPr>
          <p:nvPr>
            <p:ph type="sldNum" sz="quarter" idx="5"/>
          </p:nvPr>
        </p:nvSpPr>
        <p:spPr/>
        <p:txBody>
          <a:bodyPr/>
          <a:lstStyle/>
          <a:p>
            <a:fld id="{12CB719C-DE4A-40C4-82DA-D6E259C45638}" type="slidenum">
              <a:rPr lang="en-US" smtClean="0"/>
              <a:t>21</a:t>
            </a:fld>
            <a:endParaRPr lang="en-US"/>
          </a:p>
        </p:txBody>
      </p:sp>
    </p:spTree>
    <p:extLst>
      <p:ext uri="{BB962C8B-B14F-4D97-AF65-F5344CB8AC3E}">
        <p14:creationId xmlns:p14="http://schemas.microsoft.com/office/powerpoint/2010/main" val="174591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DFFTSP helps a design engineer specify part tolerances necessary for fit between two parts including two-parts fits that use of fasteners.  This capability covers many fit applications. However, the more general case of multi-part fits is not within the scope of this program.  For example, in this hand crank pulley device the fit of the base plate to side plates are two-part fits with fasteners.  The fit of the handle to crank, crank to shaft, bearing fits to the side plates and to the shaft, as well as the fit of the pulley to the shaft are all two-part fits.  The fit of the shaft to the size plates, however, is a multipart fit as that fit depends on the side plates and the base plate.  </a:t>
            </a:r>
          </a:p>
          <a:p>
            <a:endParaRPr lang="en-US" dirty="0"/>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2</a:t>
            </a:fld>
            <a:endParaRPr lang="en-US"/>
          </a:p>
        </p:txBody>
      </p:sp>
    </p:spTree>
    <p:extLst>
      <p:ext uri="{BB962C8B-B14F-4D97-AF65-F5344CB8AC3E}">
        <p14:creationId xmlns:p14="http://schemas.microsoft.com/office/powerpoint/2010/main" val="1211172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fit should be treated as an unconstrained fit where the shoulder contact is not a fit-related contact surface.  There are two reasons for this.  First, the fit of the gear to the shaft may be too tight to allow any clearance needed to assure full contact on the shoulders.  Second, even if there is sufficient clearance to assure full contact, there are no design features that push and maintain such a full contact. </a:t>
            </a:r>
          </a:p>
        </p:txBody>
      </p:sp>
      <p:sp>
        <p:nvSpPr>
          <p:cNvPr id="4" name="Slide Number Placeholder 3"/>
          <p:cNvSpPr>
            <a:spLocks noGrp="1"/>
          </p:cNvSpPr>
          <p:nvPr>
            <p:ph type="sldNum" sz="quarter" idx="5"/>
          </p:nvPr>
        </p:nvSpPr>
        <p:spPr/>
        <p:txBody>
          <a:bodyPr/>
          <a:lstStyle/>
          <a:p>
            <a:fld id="{12CB719C-DE4A-40C4-82DA-D6E259C45638}" type="slidenum">
              <a:rPr lang="en-US" smtClean="0"/>
              <a:t>22</a:t>
            </a:fld>
            <a:endParaRPr lang="en-US"/>
          </a:p>
        </p:txBody>
      </p:sp>
    </p:spTree>
    <p:extLst>
      <p:ext uri="{BB962C8B-B14F-4D97-AF65-F5344CB8AC3E}">
        <p14:creationId xmlns:p14="http://schemas.microsoft.com/office/powerpoint/2010/main" val="254826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Consider the fit between the two parts shown. On the top part, the slot and fastener hole  are fit features while the sliding surface is a fit-related contact surface. On the bottom part, the rail and fastener hole  are fit features while the sliding surface is a fit-related contact surface. </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23</a:t>
            </a:fld>
            <a:endParaRPr lang="en-US"/>
          </a:p>
        </p:txBody>
      </p:sp>
    </p:spTree>
    <p:extLst>
      <p:ext uri="{BB962C8B-B14F-4D97-AF65-F5344CB8AC3E}">
        <p14:creationId xmlns:p14="http://schemas.microsoft.com/office/powerpoint/2010/main" val="3266263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In this assembly, holes and bosses are fit features (2 fit features on each part).  The flat colored surfaces are fit-related contact surfaces</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24</a:t>
            </a:fld>
            <a:endParaRPr lang="en-US"/>
          </a:p>
        </p:txBody>
      </p:sp>
    </p:spTree>
    <p:extLst>
      <p:ext uri="{BB962C8B-B14F-4D97-AF65-F5344CB8AC3E}">
        <p14:creationId xmlns:p14="http://schemas.microsoft.com/office/powerpoint/2010/main" val="144717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the program gets high-level design intent information from you and generates necessary tolerance statements.  The program then annotates the part drawings with proper tolerance statements.  An explanation module is provided for educational purposes.  You can also check the fit clearances using the Analysis Module.  Internally, the program uses Process Databases to determine correct tolerance values, the fastener databases for bolted assemblies, the GDT standard, and the Limits and Fits standards.</a:t>
            </a:r>
          </a:p>
        </p:txBody>
      </p:sp>
      <p:sp>
        <p:nvSpPr>
          <p:cNvPr id="4" name="Slide Number Placeholder 3"/>
          <p:cNvSpPr>
            <a:spLocks noGrp="1"/>
          </p:cNvSpPr>
          <p:nvPr>
            <p:ph type="sldNum" sz="quarter" idx="5"/>
          </p:nvPr>
        </p:nvSpPr>
        <p:spPr/>
        <p:txBody>
          <a:bodyPr/>
          <a:lstStyle/>
          <a:p>
            <a:fld id="{12CB719C-DE4A-40C4-82DA-D6E259C45638}" type="slidenum">
              <a:rPr lang="en-US" smtClean="0"/>
              <a:t>3</a:t>
            </a:fld>
            <a:endParaRPr lang="en-US"/>
          </a:p>
        </p:txBody>
      </p:sp>
    </p:spTree>
    <p:extLst>
      <p:ext uri="{BB962C8B-B14F-4D97-AF65-F5344CB8AC3E}">
        <p14:creationId xmlns:p14="http://schemas.microsoft.com/office/powerpoint/2010/main" val="342189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strength and the beauty of this method is that the program only asks the designer about high-level design intent.  You only need to know the type of fit, identify the fit features,  and identify the contact surfaces.  These questions are quite easy to answer with a little practice.  The program does not use the typical lower-level vocabulary of tolerancing that deals with geometric relationships.    </a:t>
            </a:r>
          </a:p>
        </p:txBody>
      </p:sp>
      <p:sp>
        <p:nvSpPr>
          <p:cNvPr id="4" name="Slide Number Placeholder 3"/>
          <p:cNvSpPr>
            <a:spLocks noGrp="1"/>
          </p:cNvSpPr>
          <p:nvPr>
            <p:ph type="sldNum" sz="quarter" idx="5"/>
          </p:nvPr>
        </p:nvSpPr>
        <p:spPr/>
        <p:txBody>
          <a:bodyPr/>
          <a:lstStyle/>
          <a:p>
            <a:fld id="{12CB719C-DE4A-40C4-82DA-D6E259C45638}" type="slidenum">
              <a:rPr lang="en-US" smtClean="0"/>
              <a:t>4</a:t>
            </a:fld>
            <a:endParaRPr lang="en-US"/>
          </a:p>
        </p:txBody>
      </p:sp>
    </p:spTree>
    <p:extLst>
      <p:ext uri="{BB962C8B-B14F-4D97-AF65-F5344CB8AC3E}">
        <p14:creationId xmlns:p14="http://schemas.microsoft.com/office/powerpoint/2010/main" val="141977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 program is not robust enough for trial and error type of learning – If you do not input the correct information, the program is likely to crash.</a:t>
            </a:r>
          </a:p>
        </p:txBody>
      </p:sp>
      <p:sp>
        <p:nvSpPr>
          <p:cNvPr id="4" name="Slide Number Placeholder 3"/>
          <p:cNvSpPr>
            <a:spLocks noGrp="1"/>
          </p:cNvSpPr>
          <p:nvPr>
            <p:ph type="sldNum" sz="quarter" idx="5"/>
          </p:nvPr>
        </p:nvSpPr>
        <p:spPr/>
        <p:txBody>
          <a:bodyPr/>
          <a:lstStyle/>
          <a:p>
            <a:fld id="{12CB719C-DE4A-40C4-82DA-D6E259C45638}" type="slidenum">
              <a:rPr lang="en-US" smtClean="0"/>
              <a:t>5</a:t>
            </a:fld>
            <a:endParaRPr lang="en-US"/>
          </a:p>
        </p:txBody>
      </p:sp>
    </p:spTree>
    <p:extLst>
      <p:ext uri="{BB962C8B-B14F-4D97-AF65-F5344CB8AC3E}">
        <p14:creationId xmlns:p14="http://schemas.microsoft.com/office/powerpoint/2010/main" val="3265151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00"/>
                </a:solidFill>
              </a:rPr>
              <a:t>Use the </a:t>
            </a:r>
            <a:r>
              <a:rPr lang="en-US" sz="1200" b="1" dirty="0">
                <a:solidFill>
                  <a:schemeClr val="bg1"/>
                </a:solidFill>
              </a:rPr>
              <a:t>Help</a:t>
            </a:r>
            <a:r>
              <a:rPr lang="en-US" sz="1200" b="1" dirty="0">
                <a:solidFill>
                  <a:srgbClr val="FFFF00"/>
                </a:solidFill>
              </a:rPr>
              <a:t> button for an explanation of options on the dialog window</a:t>
            </a:r>
          </a:p>
          <a:p>
            <a:endParaRPr lang="en-US" sz="1200" dirty="0"/>
          </a:p>
          <a:p>
            <a:r>
              <a:rPr lang="en-US" sz="1200" b="1" dirty="0">
                <a:solidFill>
                  <a:srgbClr val="FFFF00"/>
                </a:solidFill>
              </a:rPr>
              <a:t>Use the </a:t>
            </a:r>
            <a:r>
              <a:rPr lang="en-US" sz="1200" b="1" dirty="0">
                <a:solidFill>
                  <a:schemeClr val="bg1"/>
                </a:solidFill>
              </a:rPr>
              <a:t>Explanation</a:t>
            </a:r>
            <a:r>
              <a:rPr lang="en-US" sz="1200" b="1" dirty="0">
                <a:solidFill>
                  <a:srgbClr val="FFFF00"/>
                </a:solidFill>
              </a:rPr>
              <a:t> button for the justification of the resulting tolerance statements</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6</a:t>
            </a:fld>
            <a:endParaRPr lang="en-US"/>
          </a:p>
        </p:txBody>
      </p:sp>
    </p:spTree>
    <p:extLst>
      <p:ext uri="{BB962C8B-B14F-4D97-AF65-F5344CB8AC3E}">
        <p14:creationId xmlns:p14="http://schemas.microsoft.com/office/powerpoint/2010/main" val="51154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run the program, the first option to choose from is the type of fit.  As shown in the next slide, the Help button gives a quick explanation of the three types of fit.  It is usually quite easy to determine the type of fit but occasionally the correct choice is a little subtle.</a:t>
            </a:r>
          </a:p>
        </p:txBody>
      </p:sp>
      <p:sp>
        <p:nvSpPr>
          <p:cNvPr id="4" name="Slide Number Placeholder 3"/>
          <p:cNvSpPr>
            <a:spLocks noGrp="1"/>
          </p:cNvSpPr>
          <p:nvPr>
            <p:ph type="sldNum" sz="quarter" idx="5"/>
          </p:nvPr>
        </p:nvSpPr>
        <p:spPr/>
        <p:txBody>
          <a:bodyPr/>
          <a:lstStyle/>
          <a:p>
            <a:fld id="{12CB719C-DE4A-40C4-82DA-D6E259C45638}" type="slidenum">
              <a:rPr lang="en-US" smtClean="0"/>
              <a:t>7</a:t>
            </a:fld>
            <a:endParaRPr lang="en-US"/>
          </a:p>
        </p:txBody>
      </p:sp>
    </p:spTree>
    <p:extLst>
      <p:ext uri="{BB962C8B-B14F-4D97-AF65-F5344CB8AC3E}">
        <p14:creationId xmlns:p14="http://schemas.microsoft.com/office/powerpoint/2010/main" val="99222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 fit is </a:t>
            </a:r>
            <a:r>
              <a:rPr lang="en-US" sz="1200" b="1" dirty="0">
                <a:solidFill>
                  <a:srgbClr val="FFFF00"/>
                </a:solidFill>
              </a:rPr>
              <a:t>unconstrained</a:t>
            </a:r>
            <a:r>
              <a:rPr lang="en-US" sz="1200" b="1" dirty="0"/>
              <a:t> if one of the parts is </a:t>
            </a:r>
            <a:r>
              <a:rPr lang="en-US" sz="1200" b="1" dirty="0">
                <a:solidFill>
                  <a:schemeClr val="bg1"/>
                </a:solidFill>
              </a:rPr>
              <a:t>free to center itself</a:t>
            </a:r>
            <a:r>
              <a:rPr lang="en-US" sz="1200" b="1" dirty="0"/>
              <a:t> relative to the mating part during assembly.</a:t>
            </a:r>
          </a:p>
          <a:p>
            <a:endParaRPr lang="en-US" sz="1200" dirty="0"/>
          </a:p>
          <a:p>
            <a:r>
              <a:rPr lang="en-US" sz="1200" b="1" dirty="0"/>
              <a:t>Similar to a ring fitting a finger</a:t>
            </a:r>
          </a:p>
          <a:p>
            <a:endParaRPr lang="en-US" dirty="0"/>
          </a:p>
        </p:txBody>
      </p:sp>
      <p:sp>
        <p:nvSpPr>
          <p:cNvPr id="4" name="Slide Number Placeholder 3"/>
          <p:cNvSpPr>
            <a:spLocks noGrp="1"/>
          </p:cNvSpPr>
          <p:nvPr>
            <p:ph type="sldNum" sz="quarter" idx="5"/>
          </p:nvPr>
        </p:nvSpPr>
        <p:spPr/>
        <p:txBody>
          <a:bodyPr/>
          <a:lstStyle/>
          <a:p>
            <a:fld id="{12CB719C-DE4A-40C4-82DA-D6E259C45638}" type="slidenum">
              <a:rPr lang="en-US" smtClean="0"/>
              <a:t>10</a:t>
            </a:fld>
            <a:endParaRPr lang="en-US"/>
          </a:p>
        </p:txBody>
      </p:sp>
    </p:spTree>
    <p:extLst>
      <p:ext uri="{BB962C8B-B14F-4D97-AF65-F5344CB8AC3E}">
        <p14:creationId xmlns:p14="http://schemas.microsoft.com/office/powerpoint/2010/main" val="379724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unconstrained fits include all bearing fits, and all components that attach to rotating shafts </a:t>
            </a:r>
          </a:p>
        </p:txBody>
      </p:sp>
      <p:sp>
        <p:nvSpPr>
          <p:cNvPr id="4" name="Slide Number Placeholder 3"/>
          <p:cNvSpPr>
            <a:spLocks noGrp="1"/>
          </p:cNvSpPr>
          <p:nvPr>
            <p:ph type="sldNum" sz="quarter" idx="5"/>
          </p:nvPr>
        </p:nvSpPr>
        <p:spPr/>
        <p:txBody>
          <a:bodyPr/>
          <a:lstStyle/>
          <a:p>
            <a:fld id="{12CB719C-DE4A-40C4-82DA-D6E259C45638}" type="slidenum">
              <a:rPr lang="en-US" smtClean="0"/>
              <a:t>11</a:t>
            </a:fld>
            <a:endParaRPr lang="en-US"/>
          </a:p>
        </p:txBody>
      </p:sp>
    </p:spTree>
    <p:extLst>
      <p:ext uri="{BB962C8B-B14F-4D97-AF65-F5344CB8AC3E}">
        <p14:creationId xmlns:p14="http://schemas.microsoft.com/office/powerpoint/2010/main" val="2988180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60790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3788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2448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5753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88628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61411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7101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75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2264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2206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03116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6263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A2174E-3890-40B1-8FBD-B04B9322982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10538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3406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4A2174E-3890-40B1-8FBD-B04B9322982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7374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7107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3266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4A2174E-3890-40B1-8FBD-B04B93229829}" type="datetimeFigureOut">
              <a:rPr lang="en-US" smtClean="0"/>
              <a:t>1/19/2023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1464136645"/>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4A48-2477-430B-A7DC-CF1D31D89356}"/>
              </a:ext>
            </a:extLst>
          </p:cNvPr>
          <p:cNvSpPr>
            <a:spLocks noGrp="1"/>
          </p:cNvSpPr>
          <p:nvPr>
            <p:ph type="title"/>
          </p:nvPr>
        </p:nvSpPr>
        <p:spPr>
          <a:xfrm>
            <a:off x="229059" y="765103"/>
            <a:ext cx="9613861" cy="1080938"/>
          </a:xfrm>
        </p:spPr>
        <p:txBody>
          <a:bodyPr>
            <a:noAutofit/>
          </a:bodyPr>
          <a:lstStyle/>
          <a:p>
            <a:pPr algn="ctr"/>
            <a:r>
              <a:rPr lang="en-US" dirty="0"/>
              <a:t>Instructions for the use of the </a:t>
            </a:r>
            <a:br>
              <a:rPr lang="en-US" dirty="0"/>
            </a:br>
            <a:r>
              <a:rPr lang="en-US" dirty="0"/>
              <a:t>Design For Fit Tolerance Synthesis Program</a:t>
            </a:r>
          </a:p>
        </p:txBody>
      </p:sp>
      <p:pic>
        <p:nvPicPr>
          <p:cNvPr id="6" name="Picture 5">
            <a:extLst>
              <a:ext uri="{FF2B5EF4-FFF2-40B4-BE49-F238E27FC236}">
                <a16:creationId xmlns:a16="http://schemas.microsoft.com/office/drawing/2014/main" id="{C1E96F7E-31E2-4610-97CC-C6C7AE65FC91}"/>
              </a:ext>
            </a:extLst>
          </p:cNvPr>
          <p:cNvPicPr>
            <a:picLocks noChangeAspect="1"/>
          </p:cNvPicPr>
          <p:nvPr/>
        </p:nvPicPr>
        <p:blipFill>
          <a:blip r:embed="rId5"/>
          <a:stretch>
            <a:fillRect/>
          </a:stretch>
        </p:blipFill>
        <p:spPr>
          <a:xfrm>
            <a:off x="3538474" y="2209242"/>
            <a:ext cx="6172213" cy="4322186"/>
          </a:xfrm>
          <a:prstGeom prst="rect">
            <a:avLst/>
          </a:prstGeom>
        </p:spPr>
      </p:pic>
      <p:pic>
        <p:nvPicPr>
          <p:cNvPr id="10" name="Recorded Sound">
            <a:hlinkClick r:id="" action="ppaction://media"/>
            <a:extLst>
              <a:ext uri="{FF2B5EF4-FFF2-40B4-BE49-F238E27FC236}">
                <a16:creationId xmlns:a16="http://schemas.microsoft.com/office/drawing/2014/main" id="{98D1CFB1-1DAB-422A-8153-2FB2C1A4B3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943" y="4477986"/>
            <a:ext cx="609600" cy="609600"/>
          </a:xfrm>
          <a:prstGeom prst="rect">
            <a:avLst/>
          </a:prstGeom>
          <a:solidFill>
            <a:srgbClr val="00B0F0"/>
          </a:solidFill>
        </p:spPr>
      </p:pic>
      <p:sp>
        <p:nvSpPr>
          <p:cNvPr id="11" name="TextBox 10">
            <a:extLst>
              <a:ext uri="{FF2B5EF4-FFF2-40B4-BE49-F238E27FC236}">
                <a16:creationId xmlns:a16="http://schemas.microsoft.com/office/drawing/2014/main" id="{69F77897-5D47-45DA-A2CD-9B24E21F0588}"/>
              </a:ext>
            </a:extLst>
          </p:cNvPr>
          <p:cNvSpPr txBox="1"/>
          <p:nvPr/>
        </p:nvSpPr>
        <p:spPr>
          <a:xfrm>
            <a:off x="308759" y="3526971"/>
            <a:ext cx="1911928" cy="646331"/>
          </a:xfrm>
          <a:prstGeom prst="rect">
            <a:avLst/>
          </a:prstGeom>
          <a:noFill/>
        </p:spPr>
        <p:txBody>
          <a:bodyPr wrap="square" rtlCol="0">
            <a:spAutoFit/>
          </a:bodyPr>
          <a:lstStyle/>
          <a:p>
            <a:pPr algn="ctr"/>
            <a:r>
              <a:rPr lang="en-US" b="1" dirty="0">
                <a:solidFill>
                  <a:schemeClr val="bg1"/>
                </a:solidFill>
              </a:rPr>
              <a:t>Prepared by:</a:t>
            </a:r>
          </a:p>
          <a:p>
            <a:pPr algn="ctr"/>
            <a:r>
              <a:rPr lang="en-US" b="1" dirty="0" err="1">
                <a:solidFill>
                  <a:schemeClr val="bg1"/>
                </a:solidFill>
              </a:rPr>
              <a:t>Faryar</a:t>
            </a:r>
            <a:r>
              <a:rPr lang="en-US" b="1" dirty="0">
                <a:solidFill>
                  <a:schemeClr val="bg1"/>
                </a:solidFill>
              </a:rPr>
              <a:t> Etesami</a:t>
            </a:r>
          </a:p>
        </p:txBody>
      </p:sp>
    </p:spTree>
    <p:extLst>
      <p:ext uri="{BB962C8B-B14F-4D97-AF65-F5344CB8AC3E}">
        <p14:creationId xmlns:p14="http://schemas.microsoft.com/office/powerpoint/2010/main" val="6220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AC358-ABF8-4303-8A35-600CAC8B9BAC}"/>
              </a:ext>
            </a:extLst>
          </p:cNvPr>
          <p:cNvSpPr>
            <a:spLocks noGrp="1"/>
          </p:cNvSpPr>
          <p:nvPr>
            <p:ph type="title"/>
          </p:nvPr>
        </p:nvSpPr>
        <p:spPr/>
        <p:txBody>
          <a:bodyPr>
            <a:normAutofit/>
          </a:bodyPr>
          <a:lstStyle/>
          <a:p>
            <a:r>
              <a:rPr lang="en-US" sz="6000" dirty="0">
                <a:latin typeface="Britannic Bold" panose="020B0903060703020204" pitchFamily="34" charset="0"/>
              </a:rPr>
              <a:t>Unconstrained Fits</a:t>
            </a:r>
          </a:p>
        </p:txBody>
      </p:sp>
      <p:pic>
        <p:nvPicPr>
          <p:cNvPr id="3" name="Picture 2">
            <a:extLst>
              <a:ext uri="{FF2B5EF4-FFF2-40B4-BE49-F238E27FC236}">
                <a16:creationId xmlns:a16="http://schemas.microsoft.com/office/drawing/2014/main" id="{EC7EE57E-477E-4E96-A4CD-B75ACA4A8A30}"/>
              </a:ext>
            </a:extLst>
          </p:cNvPr>
          <p:cNvPicPr>
            <a:picLocks noChangeAspect="1"/>
          </p:cNvPicPr>
          <p:nvPr/>
        </p:nvPicPr>
        <p:blipFill>
          <a:blip r:embed="rId5"/>
          <a:stretch>
            <a:fillRect/>
          </a:stretch>
        </p:blipFill>
        <p:spPr>
          <a:xfrm>
            <a:off x="5748638" y="2274328"/>
            <a:ext cx="5071762" cy="4247177"/>
          </a:xfrm>
          <a:prstGeom prst="rect">
            <a:avLst/>
          </a:prstGeom>
        </p:spPr>
      </p:pic>
      <p:pic>
        <p:nvPicPr>
          <p:cNvPr id="2" name="Recorded Sound">
            <a:hlinkClick r:id="" action="ppaction://media"/>
            <a:extLst>
              <a:ext uri="{FF2B5EF4-FFF2-40B4-BE49-F238E27FC236}">
                <a16:creationId xmlns:a16="http://schemas.microsoft.com/office/drawing/2014/main" id="{B6C2FDF8-B55D-4303-9279-BBB84760D2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5800" y="4089400"/>
            <a:ext cx="609600" cy="609600"/>
          </a:xfrm>
          <a:prstGeom prst="rect">
            <a:avLst/>
          </a:prstGeom>
          <a:solidFill>
            <a:srgbClr val="00B0F0"/>
          </a:solidFill>
        </p:spPr>
      </p:pic>
    </p:spTree>
    <p:extLst>
      <p:ext uri="{BB962C8B-B14F-4D97-AF65-F5344CB8AC3E}">
        <p14:creationId xmlns:p14="http://schemas.microsoft.com/office/powerpoint/2010/main" val="285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E1A7-2041-4E25-A4B2-E295D936F267}"/>
              </a:ext>
            </a:extLst>
          </p:cNvPr>
          <p:cNvSpPr>
            <a:spLocks noGrp="1"/>
          </p:cNvSpPr>
          <p:nvPr>
            <p:ph type="title"/>
          </p:nvPr>
        </p:nvSpPr>
        <p:spPr/>
        <p:txBody>
          <a:bodyPr>
            <a:normAutofit/>
          </a:bodyPr>
          <a:lstStyle/>
          <a:p>
            <a:r>
              <a:rPr lang="en-US" sz="4400" dirty="0">
                <a:latin typeface="Imprint MT Shadow" panose="04020605060303030202" pitchFamily="82" charset="0"/>
              </a:rPr>
              <a:t>Common Unconstrained Fits</a:t>
            </a:r>
          </a:p>
        </p:txBody>
      </p:sp>
      <p:sp>
        <p:nvSpPr>
          <p:cNvPr id="3" name="Content Placeholder 2">
            <a:extLst>
              <a:ext uri="{FF2B5EF4-FFF2-40B4-BE49-F238E27FC236}">
                <a16:creationId xmlns:a16="http://schemas.microsoft.com/office/drawing/2014/main" id="{0316D11A-0D72-4F70-890E-03A54C057A73}"/>
              </a:ext>
            </a:extLst>
          </p:cNvPr>
          <p:cNvSpPr>
            <a:spLocks noGrp="1"/>
          </p:cNvSpPr>
          <p:nvPr>
            <p:ph idx="1"/>
          </p:nvPr>
        </p:nvSpPr>
        <p:spPr/>
        <p:txBody>
          <a:bodyPr>
            <a:noAutofit/>
          </a:bodyPr>
          <a:lstStyle/>
          <a:p>
            <a:r>
              <a:rPr lang="en-US" b="1" dirty="0">
                <a:latin typeface="Bookman Old Style" panose="02050604050505020204" pitchFamily="18" charset="0"/>
              </a:rPr>
              <a:t>The following fits are always unconstrained:</a:t>
            </a:r>
          </a:p>
          <a:p>
            <a:pPr lvl="1"/>
            <a:r>
              <a:rPr lang="en-US" sz="2400" b="1" dirty="0">
                <a:solidFill>
                  <a:schemeClr val="bg1"/>
                </a:solidFill>
                <a:latin typeface="Bookman Old Style" panose="02050604050505020204" pitchFamily="18" charset="0"/>
              </a:rPr>
              <a:t>Bearings and shafts</a:t>
            </a:r>
          </a:p>
          <a:p>
            <a:pPr lvl="1"/>
            <a:r>
              <a:rPr lang="en-US" sz="2400" b="1" dirty="0">
                <a:solidFill>
                  <a:schemeClr val="bg1"/>
                </a:solidFill>
                <a:latin typeface="Bookman Old Style" panose="02050604050505020204" pitchFamily="18" charset="0"/>
              </a:rPr>
              <a:t>Bearings and housings</a:t>
            </a:r>
          </a:p>
          <a:p>
            <a:pPr lvl="1"/>
            <a:r>
              <a:rPr lang="en-US" sz="2400" b="1" dirty="0">
                <a:solidFill>
                  <a:schemeClr val="bg1"/>
                </a:solidFill>
                <a:latin typeface="Bookman Old Style" panose="02050604050505020204" pitchFamily="18" charset="0"/>
              </a:rPr>
              <a:t>Shaft-fitting components</a:t>
            </a:r>
          </a:p>
          <a:p>
            <a:pPr lvl="2"/>
            <a:r>
              <a:rPr lang="en-US" sz="2400" b="1" dirty="0">
                <a:solidFill>
                  <a:schemeClr val="bg1"/>
                </a:solidFill>
                <a:latin typeface="Bookman Old Style" panose="02050604050505020204" pitchFamily="18" charset="0"/>
              </a:rPr>
              <a:t>Gears</a:t>
            </a:r>
          </a:p>
          <a:p>
            <a:pPr lvl="2"/>
            <a:r>
              <a:rPr lang="en-US" sz="2400" b="1" dirty="0">
                <a:solidFill>
                  <a:schemeClr val="bg1"/>
                </a:solidFill>
                <a:latin typeface="Bookman Old Style" panose="02050604050505020204" pitchFamily="18" charset="0"/>
              </a:rPr>
              <a:t>Pulleys</a:t>
            </a:r>
          </a:p>
          <a:p>
            <a:pPr lvl="2"/>
            <a:r>
              <a:rPr lang="en-US" sz="2400" b="1" dirty="0">
                <a:solidFill>
                  <a:schemeClr val="bg1"/>
                </a:solidFill>
                <a:latin typeface="Bookman Old Style" panose="02050604050505020204" pitchFamily="18" charset="0"/>
              </a:rPr>
              <a:t>Couplers</a:t>
            </a:r>
          </a:p>
          <a:p>
            <a:pPr lvl="2"/>
            <a:r>
              <a:rPr lang="en-US" sz="2400" b="1" dirty="0">
                <a:solidFill>
                  <a:schemeClr val="bg1"/>
                </a:solidFill>
                <a:latin typeface="Bookman Old Style" panose="02050604050505020204" pitchFamily="18" charset="0"/>
              </a:rPr>
              <a:t>Adapters</a:t>
            </a:r>
          </a:p>
          <a:p>
            <a:pPr lvl="1"/>
            <a:r>
              <a:rPr lang="en-US" sz="2400" b="1" dirty="0">
                <a:solidFill>
                  <a:schemeClr val="bg1"/>
                </a:solidFill>
                <a:latin typeface="Bookman Old Style" panose="02050604050505020204" pitchFamily="18" charset="0"/>
              </a:rPr>
              <a:t>All interference or tight fits</a:t>
            </a:r>
          </a:p>
          <a:p>
            <a:pPr lvl="1"/>
            <a:r>
              <a:rPr lang="en-US" sz="2400" b="1" dirty="0">
                <a:solidFill>
                  <a:schemeClr val="bg1"/>
                </a:solidFill>
                <a:latin typeface="Bookman Old Style" panose="02050604050505020204" pitchFamily="18" charset="0"/>
              </a:rPr>
              <a:t>Key and keyways</a:t>
            </a:r>
          </a:p>
          <a:p>
            <a:pPr lvl="1"/>
            <a:endParaRPr lang="en-US" sz="2400" dirty="0">
              <a:latin typeface="Cooper Black" panose="0208090404030B020404" pitchFamily="18" charset="0"/>
            </a:endParaRPr>
          </a:p>
        </p:txBody>
      </p:sp>
      <p:pic>
        <p:nvPicPr>
          <p:cNvPr id="4" name="Recorded Sound">
            <a:hlinkClick r:id="" action="ppaction://media"/>
            <a:extLst>
              <a:ext uri="{FF2B5EF4-FFF2-40B4-BE49-F238E27FC236}">
                <a16:creationId xmlns:a16="http://schemas.microsoft.com/office/drawing/2014/main" id="{4EE269ED-9B70-4F43-94D5-8EEDA4AE5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6900" y="4140200"/>
            <a:ext cx="609600" cy="609600"/>
          </a:xfrm>
          <a:prstGeom prst="rect">
            <a:avLst/>
          </a:prstGeom>
          <a:solidFill>
            <a:srgbClr val="00B0F0"/>
          </a:solidFill>
        </p:spPr>
      </p:pic>
    </p:spTree>
    <p:extLst>
      <p:ext uri="{BB962C8B-B14F-4D97-AF65-F5344CB8AC3E}">
        <p14:creationId xmlns:p14="http://schemas.microsoft.com/office/powerpoint/2010/main" val="3026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A311616-7207-4AB0-A419-11B05216682C}"/>
              </a:ext>
            </a:extLst>
          </p:cNvPr>
          <p:cNvGrpSpPr/>
          <p:nvPr/>
        </p:nvGrpSpPr>
        <p:grpSpPr>
          <a:xfrm rot="20297344">
            <a:off x="8194343" y="1998046"/>
            <a:ext cx="917181" cy="3412373"/>
            <a:chOff x="7169343" y="1570881"/>
            <a:chExt cx="917181" cy="3412373"/>
          </a:xfrm>
        </p:grpSpPr>
        <p:grpSp>
          <p:nvGrpSpPr>
            <p:cNvPr id="6" name="Group 5">
              <a:extLst>
                <a:ext uri="{FF2B5EF4-FFF2-40B4-BE49-F238E27FC236}">
                  <a16:creationId xmlns:a16="http://schemas.microsoft.com/office/drawing/2014/main" id="{D9385239-7A95-4653-8FEF-7C39133DEC23}"/>
                </a:ext>
              </a:extLst>
            </p:cNvPr>
            <p:cNvGrpSpPr/>
            <p:nvPr/>
          </p:nvGrpSpPr>
          <p:grpSpPr>
            <a:xfrm>
              <a:off x="7169343" y="1570881"/>
              <a:ext cx="917181" cy="3412373"/>
              <a:chOff x="4467619" y="2400300"/>
              <a:chExt cx="917181" cy="1892300"/>
            </a:xfrm>
          </p:grpSpPr>
          <p:sp>
            <p:nvSpPr>
              <p:cNvPr id="4" name="Rectangle 3">
                <a:extLst>
                  <a:ext uri="{FF2B5EF4-FFF2-40B4-BE49-F238E27FC236}">
                    <a16:creationId xmlns:a16="http://schemas.microsoft.com/office/drawing/2014/main" id="{CDBC8AC3-92A7-4F98-A689-B99723D39FEE}"/>
                  </a:ext>
                </a:extLst>
              </p:cNvPr>
              <p:cNvSpPr/>
              <p:nvPr/>
            </p:nvSpPr>
            <p:spPr>
              <a:xfrm>
                <a:off x="4470400" y="2400300"/>
                <a:ext cx="914400" cy="1892300"/>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ED4C8-B417-4D68-8E21-D55C4A7885BE}"/>
                  </a:ext>
                </a:extLst>
              </p:cNvPr>
              <p:cNvSpPr/>
              <p:nvPr/>
            </p:nvSpPr>
            <p:spPr>
              <a:xfrm>
                <a:off x="4467619" y="2928531"/>
                <a:ext cx="914400" cy="838391"/>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Oval 2">
              <a:extLst>
                <a:ext uri="{FF2B5EF4-FFF2-40B4-BE49-F238E27FC236}">
                  <a16:creationId xmlns:a16="http://schemas.microsoft.com/office/drawing/2014/main" id="{106BA634-12F8-48AB-848A-A22F9C70DA89}"/>
                </a:ext>
              </a:extLst>
            </p:cNvPr>
            <p:cNvSpPr/>
            <p:nvPr/>
          </p:nvSpPr>
          <p:spPr>
            <a:xfrm>
              <a:off x="7289800" y="1701800"/>
              <a:ext cx="685800" cy="685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8E3F71E-250E-4C14-93CE-D3FC80DA11E0}"/>
                </a:ext>
              </a:extLst>
            </p:cNvPr>
            <p:cNvSpPr/>
            <p:nvPr/>
          </p:nvSpPr>
          <p:spPr>
            <a:xfrm>
              <a:off x="7289800" y="4165600"/>
              <a:ext cx="685800" cy="685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6C47784-93AD-4F4A-B031-546683B69005}"/>
              </a:ext>
            </a:extLst>
          </p:cNvPr>
          <p:cNvGrpSpPr/>
          <p:nvPr/>
        </p:nvGrpSpPr>
        <p:grpSpPr>
          <a:xfrm>
            <a:off x="1587500" y="2471738"/>
            <a:ext cx="4826000" cy="2302144"/>
            <a:chOff x="749300" y="2411137"/>
            <a:chExt cx="4826000" cy="2198963"/>
          </a:xfrm>
          <a:solidFill>
            <a:schemeClr val="accent4">
              <a:lumMod val="60000"/>
              <a:lumOff val="40000"/>
            </a:schemeClr>
          </a:solidFill>
        </p:grpSpPr>
        <p:sp>
          <p:nvSpPr>
            <p:cNvPr id="7" name="Rectangle 6">
              <a:extLst>
                <a:ext uri="{FF2B5EF4-FFF2-40B4-BE49-F238E27FC236}">
                  <a16:creationId xmlns:a16="http://schemas.microsoft.com/office/drawing/2014/main" id="{EB407977-65B1-4DA3-8E80-B28B5ECA3748}"/>
                </a:ext>
              </a:extLst>
            </p:cNvPr>
            <p:cNvSpPr/>
            <p:nvPr/>
          </p:nvSpPr>
          <p:spPr>
            <a:xfrm>
              <a:off x="3860800" y="2806700"/>
              <a:ext cx="1714500" cy="1409700"/>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8DA448-A661-4503-BC79-8C726EE62443}"/>
                </a:ext>
              </a:extLst>
            </p:cNvPr>
            <p:cNvSpPr/>
            <p:nvPr/>
          </p:nvSpPr>
          <p:spPr>
            <a:xfrm>
              <a:off x="749300" y="2411137"/>
              <a:ext cx="3111500" cy="2198963"/>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924EEC5-724A-46E7-8CAE-8416E40CED3C}"/>
              </a:ext>
            </a:extLst>
          </p:cNvPr>
          <p:cNvSpPr txBox="1"/>
          <p:nvPr/>
        </p:nvSpPr>
        <p:spPr>
          <a:xfrm>
            <a:off x="829294" y="615537"/>
            <a:ext cx="7137070" cy="830997"/>
          </a:xfrm>
          <a:prstGeom prst="rect">
            <a:avLst/>
          </a:prstGeom>
          <a:noFill/>
        </p:spPr>
        <p:txBody>
          <a:bodyPr wrap="square" rtlCol="0">
            <a:spAutoFit/>
          </a:bodyPr>
          <a:lstStyle/>
          <a:p>
            <a:r>
              <a:rPr lang="en-US" sz="2400" dirty="0">
                <a:solidFill>
                  <a:schemeClr val="bg1"/>
                </a:solidFill>
              </a:rPr>
              <a:t>In an </a:t>
            </a:r>
            <a:r>
              <a:rPr lang="en-US" sz="2400" b="1" dirty="0">
                <a:solidFill>
                  <a:srgbClr val="FF0000"/>
                </a:solidFill>
              </a:rPr>
              <a:t>unconstrained fit</a:t>
            </a:r>
            <a:r>
              <a:rPr lang="en-US" sz="2400" dirty="0">
                <a:solidFill>
                  <a:schemeClr val="bg1"/>
                </a:solidFill>
              </a:rPr>
              <a:t>, the fit is completed when the hole fits the shaft</a:t>
            </a:r>
          </a:p>
        </p:txBody>
      </p:sp>
      <p:pic>
        <p:nvPicPr>
          <p:cNvPr id="14" name="Recorded Sound">
            <a:hlinkClick r:id="" action="ppaction://media"/>
            <a:extLst>
              <a:ext uri="{FF2B5EF4-FFF2-40B4-BE49-F238E27FC236}">
                <a16:creationId xmlns:a16="http://schemas.microsoft.com/office/drawing/2014/main" id="{86B84F9B-E5B6-4344-8882-CD912F341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437" y="5676405"/>
            <a:ext cx="609600" cy="610590"/>
          </a:xfrm>
          <a:prstGeom prst="rect">
            <a:avLst/>
          </a:prstGeom>
          <a:solidFill>
            <a:srgbClr val="00B0F0"/>
          </a:solidFill>
        </p:spPr>
      </p:pic>
    </p:spTree>
    <p:extLst>
      <p:ext uri="{BB962C8B-B14F-4D97-AF65-F5344CB8AC3E}">
        <p14:creationId xmlns:p14="http://schemas.microsoft.com/office/powerpoint/2010/main" val="23624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7BFA54-AA94-4514-B7FC-A5126AD5BAEB}"/>
              </a:ext>
            </a:extLst>
          </p:cNvPr>
          <p:cNvSpPr txBox="1"/>
          <p:nvPr/>
        </p:nvSpPr>
        <p:spPr>
          <a:xfrm>
            <a:off x="629392" y="712520"/>
            <a:ext cx="7092208" cy="830997"/>
          </a:xfrm>
          <a:prstGeom prst="rect">
            <a:avLst/>
          </a:prstGeom>
          <a:noFill/>
        </p:spPr>
        <p:txBody>
          <a:bodyPr wrap="square" rtlCol="0">
            <a:spAutoFit/>
          </a:bodyPr>
          <a:lstStyle/>
          <a:p>
            <a:r>
              <a:rPr lang="en-US" sz="2400" b="1" dirty="0">
                <a:solidFill>
                  <a:schemeClr val="bg1"/>
                </a:solidFill>
              </a:rPr>
              <a:t>Orientation-Constrained Fits require </a:t>
            </a:r>
            <a:r>
              <a:rPr lang="en-US" sz="2400" b="1" i="1" dirty="0">
                <a:solidFill>
                  <a:srgbClr val="FFFF00"/>
                </a:solidFill>
              </a:rPr>
              <a:t>one fit feature </a:t>
            </a:r>
            <a:r>
              <a:rPr lang="en-US" sz="2400" b="1" dirty="0">
                <a:solidFill>
                  <a:schemeClr val="bg1"/>
                </a:solidFill>
              </a:rPr>
              <a:t>and </a:t>
            </a:r>
            <a:r>
              <a:rPr lang="en-US" sz="2400" b="1" i="1" dirty="0">
                <a:solidFill>
                  <a:srgbClr val="FFFF00"/>
                </a:solidFill>
              </a:rPr>
              <a:t>one fit-related contact surface</a:t>
            </a:r>
          </a:p>
        </p:txBody>
      </p:sp>
      <p:sp>
        <p:nvSpPr>
          <p:cNvPr id="4" name="TextBox 3">
            <a:extLst>
              <a:ext uri="{FF2B5EF4-FFF2-40B4-BE49-F238E27FC236}">
                <a16:creationId xmlns:a16="http://schemas.microsoft.com/office/drawing/2014/main" id="{0E8C38C6-4170-45F5-892A-F46149F7A733}"/>
              </a:ext>
            </a:extLst>
          </p:cNvPr>
          <p:cNvSpPr txBox="1"/>
          <p:nvPr/>
        </p:nvSpPr>
        <p:spPr>
          <a:xfrm>
            <a:off x="2503714" y="5543798"/>
            <a:ext cx="6843486" cy="830997"/>
          </a:xfrm>
          <a:prstGeom prst="rect">
            <a:avLst/>
          </a:prstGeom>
          <a:noFill/>
        </p:spPr>
        <p:txBody>
          <a:bodyPr wrap="square" rtlCol="0">
            <a:spAutoFit/>
          </a:bodyPr>
          <a:lstStyle/>
          <a:p>
            <a:r>
              <a:rPr lang="en-US" sz="2400" b="1" dirty="0">
                <a:solidFill>
                  <a:srgbClr val="FFFF00"/>
                </a:solidFill>
              </a:rPr>
              <a:t>The fit is acceptable only when fit-related contact surfaces are in full contact</a:t>
            </a:r>
          </a:p>
        </p:txBody>
      </p:sp>
      <p:pic>
        <p:nvPicPr>
          <p:cNvPr id="5" name="Recorded Sound">
            <a:hlinkClick r:id="" action="ppaction://media"/>
            <a:extLst>
              <a:ext uri="{FF2B5EF4-FFF2-40B4-BE49-F238E27FC236}">
                <a16:creationId xmlns:a16="http://schemas.microsoft.com/office/drawing/2014/main" id="{00945476-F959-4700-B2CB-D84FAB1869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435" y="5701145"/>
            <a:ext cx="609600" cy="609600"/>
          </a:xfrm>
          <a:prstGeom prst="rect">
            <a:avLst/>
          </a:prstGeom>
          <a:solidFill>
            <a:srgbClr val="00B0F0"/>
          </a:solidFill>
        </p:spPr>
      </p:pic>
      <p:pic>
        <p:nvPicPr>
          <p:cNvPr id="6" name="Picture 5">
            <a:extLst>
              <a:ext uri="{FF2B5EF4-FFF2-40B4-BE49-F238E27FC236}">
                <a16:creationId xmlns:a16="http://schemas.microsoft.com/office/drawing/2014/main" id="{8665556B-5951-448A-94ED-E213613D9050}"/>
              </a:ext>
            </a:extLst>
          </p:cNvPr>
          <p:cNvPicPr>
            <a:picLocks noChangeAspect="1"/>
          </p:cNvPicPr>
          <p:nvPr/>
        </p:nvPicPr>
        <p:blipFill>
          <a:blip r:embed="rId6"/>
          <a:stretch>
            <a:fillRect/>
          </a:stretch>
        </p:blipFill>
        <p:spPr>
          <a:xfrm>
            <a:off x="1491839" y="1781299"/>
            <a:ext cx="7945379" cy="3414969"/>
          </a:xfrm>
          <a:prstGeom prst="rect">
            <a:avLst/>
          </a:prstGeom>
        </p:spPr>
      </p:pic>
    </p:spTree>
    <p:extLst>
      <p:ext uri="{BB962C8B-B14F-4D97-AF65-F5344CB8AC3E}">
        <p14:creationId xmlns:p14="http://schemas.microsoft.com/office/powerpoint/2010/main" val="301468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AC358-ABF8-4303-8A35-600CAC8B9BAC}"/>
              </a:ext>
            </a:extLst>
          </p:cNvPr>
          <p:cNvSpPr>
            <a:spLocks noGrp="1"/>
          </p:cNvSpPr>
          <p:nvPr>
            <p:ph type="title"/>
          </p:nvPr>
        </p:nvSpPr>
        <p:spPr/>
        <p:txBody>
          <a:bodyPr>
            <a:normAutofit/>
          </a:bodyPr>
          <a:lstStyle/>
          <a:p>
            <a:r>
              <a:rPr lang="en-US" sz="6000" dirty="0">
                <a:latin typeface="Britannic Bold" panose="020B0903060703020204" pitchFamily="34" charset="0"/>
              </a:rPr>
              <a:t>Orientation-constrained Fits</a:t>
            </a:r>
          </a:p>
        </p:txBody>
      </p:sp>
      <p:sp>
        <p:nvSpPr>
          <p:cNvPr id="5" name="TextBox 4">
            <a:extLst>
              <a:ext uri="{FF2B5EF4-FFF2-40B4-BE49-F238E27FC236}">
                <a16:creationId xmlns:a16="http://schemas.microsoft.com/office/drawing/2014/main" id="{1FE7943B-7DA6-4D4D-B0F2-9FF545034C50}"/>
              </a:ext>
            </a:extLst>
          </p:cNvPr>
          <p:cNvSpPr txBox="1"/>
          <p:nvPr/>
        </p:nvSpPr>
        <p:spPr>
          <a:xfrm>
            <a:off x="676893" y="2553193"/>
            <a:ext cx="4916384" cy="2246769"/>
          </a:xfrm>
          <a:prstGeom prst="rect">
            <a:avLst/>
          </a:prstGeom>
          <a:noFill/>
        </p:spPr>
        <p:txBody>
          <a:bodyPr wrap="square" rtlCol="0">
            <a:spAutoFit/>
          </a:bodyPr>
          <a:lstStyle/>
          <a:p>
            <a:r>
              <a:rPr lang="en-US" sz="2800" b="1" dirty="0"/>
              <a:t>A fit is </a:t>
            </a:r>
            <a:r>
              <a:rPr lang="en-US" sz="2800" b="1" dirty="0">
                <a:solidFill>
                  <a:srgbClr val="FFFF00"/>
                </a:solidFill>
              </a:rPr>
              <a:t>Orientation-constrained</a:t>
            </a:r>
            <a:r>
              <a:rPr lang="en-US" sz="2800" b="1" dirty="0"/>
              <a:t> if the two parts fit </a:t>
            </a:r>
            <a:r>
              <a:rPr lang="en-US" sz="2800" b="1" dirty="0">
                <a:solidFill>
                  <a:schemeClr val="bg1"/>
                </a:solidFill>
              </a:rPr>
              <a:t>and</a:t>
            </a:r>
            <a:r>
              <a:rPr lang="en-US" sz="2800" b="1" dirty="0"/>
              <a:t> make full contact on an orienting planar contact surface. </a:t>
            </a:r>
          </a:p>
        </p:txBody>
      </p:sp>
      <p:grpSp>
        <p:nvGrpSpPr>
          <p:cNvPr id="14" name="Group 13">
            <a:extLst>
              <a:ext uri="{FF2B5EF4-FFF2-40B4-BE49-F238E27FC236}">
                <a16:creationId xmlns:a16="http://schemas.microsoft.com/office/drawing/2014/main" id="{5C536B86-DB86-4D59-8E58-BDA91FDC70CE}"/>
              </a:ext>
            </a:extLst>
          </p:cNvPr>
          <p:cNvGrpSpPr/>
          <p:nvPr/>
        </p:nvGrpSpPr>
        <p:grpSpPr>
          <a:xfrm>
            <a:off x="6151417" y="4168240"/>
            <a:ext cx="4227615" cy="1353788"/>
            <a:chOff x="6139542" y="3503221"/>
            <a:chExt cx="4227615" cy="1353788"/>
          </a:xfrm>
        </p:grpSpPr>
        <p:sp>
          <p:nvSpPr>
            <p:cNvPr id="2" name="Rectangle 1">
              <a:extLst>
                <a:ext uri="{FF2B5EF4-FFF2-40B4-BE49-F238E27FC236}">
                  <a16:creationId xmlns:a16="http://schemas.microsoft.com/office/drawing/2014/main" id="{42287835-907E-47EC-A762-54C2A5614B33}"/>
                </a:ext>
              </a:extLst>
            </p:cNvPr>
            <p:cNvSpPr/>
            <p:nvPr/>
          </p:nvSpPr>
          <p:spPr>
            <a:xfrm>
              <a:off x="6139542" y="3503221"/>
              <a:ext cx="4227615" cy="135378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A3C43F-7691-4B3A-A448-27582AB729DF}"/>
                </a:ext>
              </a:extLst>
            </p:cNvPr>
            <p:cNvSpPr/>
            <p:nvPr/>
          </p:nvSpPr>
          <p:spPr>
            <a:xfrm>
              <a:off x="6935190" y="3503221"/>
              <a:ext cx="2612571" cy="135378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18FE3BFC-A6AC-4FF6-BBAE-85804A0C51DF}"/>
              </a:ext>
            </a:extLst>
          </p:cNvPr>
          <p:cNvCxnSpPr/>
          <p:nvPr/>
        </p:nvCxnSpPr>
        <p:spPr>
          <a:xfrm>
            <a:off x="7101444" y="534389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1BFEA40-2C27-4943-BD23-10F91544B615}"/>
              </a:ext>
            </a:extLst>
          </p:cNvPr>
          <p:cNvGrpSpPr/>
          <p:nvPr/>
        </p:nvGrpSpPr>
        <p:grpSpPr>
          <a:xfrm>
            <a:off x="6246420" y="2802575"/>
            <a:ext cx="3883232" cy="985653"/>
            <a:chOff x="6341423" y="3087584"/>
            <a:chExt cx="3883232" cy="807522"/>
          </a:xfrm>
          <a:solidFill>
            <a:srgbClr val="FFFF00"/>
          </a:solidFill>
        </p:grpSpPr>
        <p:sp>
          <p:nvSpPr>
            <p:cNvPr id="10" name="Rectangle 9">
              <a:extLst>
                <a:ext uri="{FF2B5EF4-FFF2-40B4-BE49-F238E27FC236}">
                  <a16:creationId xmlns:a16="http://schemas.microsoft.com/office/drawing/2014/main" id="{D3DDFBF8-7FCB-43B1-8355-5EDAD085769D}"/>
                </a:ext>
              </a:extLst>
            </p:cNvPr>
            <p:cNvSpPr/>
            <p:nvPr/>
          </p:nvSpPr>
          <p:spPr>
            <a:xfrm>
              <a:off x="7030192" y="3503221"/>
              <a:ext cx="2410691" cy="3918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3CCED2-CC64-47EC-82C3-A1A8929D1577}"/>
                </a:ext>
              </a:extLst>
            </p:cNvPr>
            <p:cNvSpPr/>
            <p:nvPr/>
          </p:nvSpPr>
          <p:spPr>
            <a:xfrm>
              <a:off x="6341423" y="3087584"/>
              <a:ext cx="3883232" cy="4156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corded Sound">
            <a:hlinkClick r:id="" action="ppaction://media"/>
            <a:extLst>
              <a:ext uri="{FF2B5EF4-FFF2-40B4-BE49-F238E27FC236}">
                <a16:creationId xmlns:a16="http://schemas.microsoft.com/office/drawing/2014/main" id="{8C63185C-0000-4EA3-86A4-AD5BFA0A3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8618" y="5286169"/>
            <a:ext cx="609600" cy="609600"/>
          </a:xfrm>
          <a:prstGeom prst="rect">
            <a:avLst/>
          </a:prstGeom>
          <a:solidFill>
            <a:srgbClr val="00B0F0"/>
          </a:solidFill>
        </p:spPr>
      </p:pic>
    </p:spTree>
    <p:extLst>
      <p:ext uri="{BB962C8B-B14F-4D97-AF65-F5344CB8AC3E}">
        <p14:creationId xmlns:p14="http://schemas.microsoft.com/office/powerpoint/2010/main" val="314467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924EEC5-724A-46E7-8CAE-8416E40CED3C}"/>
              </a:ext>
            </a:extLst>
          </p:cNvPr>
          <p:cNvSpPr txBox="1"/>
          <p:nvPr/>
        </p:nvSpPr>
        <p:spPr>
          <a:xfrm>
            <a:off x="473034" y="663039"/>
            <a:ext cx="7604166" cy="1200329"/>
          </a:xfrm>
          <a:prstGeom prst="rect">
            <a:avLst/>
          </a:prstGeom>
          <a:noFill/>
        </p:spPr>
        <p:txBody>
          <a:bodyPr wrap="square" rtlCol="0">
            <a:spAutoFit/>
          </a:bodyPr>
          <a:lstStyle/>
          <a:p>
            <a:r>
              <a:rPr lang="en-US" sz="2400" b="1" dirty="0">
                <a:solidFill>
                  <a:schemeClr val="bg1"/>
                </a:solidFill>
                <a:latin typeface="Arial Black" panose="020B0A04020102020204" pitchFamily="34" charset="0"/>
              </a:rPr>
              <a:t>In an </a:t>
            </a:r>
            <a:r>
              <a:rPr lang="en-US" sz="2400" b="1" dirty="0">
                <a:solidFill>
                  <a:srgbClr val="C00000"/>
                </a:solidFill>
                <a:latin typeface="Arial Black" panose="020B0A04020102020204" pitchFamily="34" charset="0"/>
              </a:rPr>
              <a:t>Orientation-constrained fit</a:t>
            </a:r>
            <a:r>
              <a:rPr lang="en-US" sz="2400" b="1" dirty="0">
                <a:solidFill>
                  <a:schemeClr val="bg1"/>
                </a:solidFill>
                <a:latin typeface="Arial Black" panose="020B0A04020102020204" pitchFamily="34" charset="0"/>
              </a:rPr>
              <a:t>, the fit is completed when the hole fits the shaft </a:t>
            </a:r>
            <a:r>
              <a:rPr lang="en-US" sz="2400" b="1" dirty="0">
                <a:solidFill>
                  <a:srgbClr val="FFFF00"/>
                </a:solidFill>
                <a:latin typeface="Arial Black" panose="020B0A04020102020204" pitchFamily="34" charset="0"/>
              </a:rPr>
              <a:t>AND</a:t>
            </a:r>
            <a:r>
              <a:rPr lang="en-US" sz="2400" b="1" dirty="0">
                <a:solidFill>
                  <a:schemeClr val="bg1"/>
                </a:solidFill>
                <a:latin typeface="Arial Black" panose="020B0A04020102020204" pitchFamily="34" charset="0"/>
              </a:rPr>
              <a:t> the </a:t>
            </a:r>
            <a:r>
              <a:rPr lang="en-US" sz="2400" b="1" dirty="0">
                <a:solidFill>
                  <a:srgbClr val="C00000"/>
                </a:solidFill>
                <a:latin typeface="Arial Black" panose="020B0A04020102020204" pitchFamily="34" charset="0"/>
              </a:rPr>
              <a:t>contact surfaces make full contact</a:t>
            </a:r>
          </a:p>
        </p:txBody>
      </p:sp>
      <p:sp>
        <p:nvSpPr>
          <p:cNvPr id="15" name="Rectangle 14">
            <a:extLst>
              <a:ext uri="{FF2B5EF4-FFF2-40B4-BE49-F238E27FC236}">
                <a16:creationId xmlns:a16="http://schemas.microsoft.com/office/drawing/2014/main" id="{05F39FF0-92E4-4C26-BDFC-55ECCE3FAB9C}"/>
              </a:ext>
            </a:extLst>
          </p:cNvPr>
          <p:cNvSpPr/>
          <p:nvPr/>
        </p:nvSpPr>
        <p:spPr>
          <a:xfrm>
            <a:off x="6119415" y="3930733"/>
            <a:ext cx="4342745" cy="1353787"/>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6EAA11CF-A135-4FB9-A062-CE6D9963186C}"/>
              </a:ext>
            </a:extLst>
          </p:cNvPr>
          <p:cNvSpPr/>
          <p:nvPr/>
        </p:nvSpPr>
        <p:spPr>
          <a:xfrm>
            <a:off x="6923314" y="3930733"/>
            <a:ext cx="2588821" cy="1353786"/>
          </a:xfrm>
          <a:prstGeom prst="parallelogram">
            <a:avLst>
              <a:gd name="adj" fmla="val 1008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D43102BC-3D84-4168-96A8-154D1874BB10}"/>
              </a:ext>
            </a:extLst>
          </p:cNvPr>
          <p:cNvGrpSpPr/>
          <p:nvPr/>
        </p:nvGrpSpPr>
        <p:grpSpPr>
          <a:xfrm>
            <a:off x="6305798" y="2161306"/>
            <a:ext cx="3883232" cy="1341913"/>
            <a:chOff x="6341423" y="3087584"/>
            <a:chExt cx="3883232" cy="807522"/>
          </a:xfrm>
          <a:solidFill>
            <a:srgbClr val="FFFF00"/>
          </a:solidFill>
        </p:grpSpPr>
        <p:sp>
          <p:nvSpPr>
            <p:cNvPr id="18" name="Rectangle 17">
              <a:extLst>
                <a:ext uri="{FF2B5EF4-FFF2-40B4-BE49-F238E27FC236}">
                  <a16:creationId xmlns:a16="http://schemas.microsoft.com/office/drawing/2014/main" id="{47D843B3-85BC-459A-9D31-97D38E5C8389}"/>
                </a:ext>
              </a:extLst>
            </p:cNvPr>
            <p:cNvSpPr/>
            <p:nvPr/>
          </p:nvSpPr>
          <p:spPr>
            <a:xfrm>
              <a:off x="7030192" y="3503221"/>
              <a:ext cx="2410691" cy="3918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933541-87DD-4597-B8BB-F5F760F27F8C}"/>
                </a:ext>
              </a:extLst>
            </p:cNvPr>
            <p:cNvSpPr/>
            <p:nvPr/>
          </p:nvSpPr>
          <p:spPr>
            <a:xfrm>
              <a:off x="6341423" y="3087584"/>
              <a:ext cx="3883232" cy="4156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corded Sound">
            <a:hlinkClick r:id="" action="ppaction://media"/>
            <a:extLst>
              <a:ext uri="{FF2B5EF4-FFF2-40B4-BE49-F238E27FC236}">
                <a16:creationId xmlns:a16="http://schemas.microsoft.com/office/drawing/2014/main" id="{2475D49E-894F-483B-874E-EE060724CE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68187" y="3547094"/>
            <a:ext cx="609600" cy="609600"/>
          </a:xfrm>
          <a:prstGeom prst="rect">
            <a:avLst/>
          </a:prstGeom>
          <a:solidFill>
            <a:srgbClr val="0070C0"/>
          </a:solidFill>
        </p:spPr>
      </p:pic>
    </p:spTree>
    <p:extLst>
      <p:ext uri="{BB962C8B-B14F-4D97-AF65-F5344CB8AC3E}">
        <p14:creationId xmlns:p14="http://schemas.microsoft.com/office/powerpoint/2010/main" val="8678247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F9D6E7BD-ED71-4464-B25F-92FCDB819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436" y="5689271"/>
            <a:ext cx="609600" cy="609600"/>
          </a:xfrm>
          <a:prstGeom prst="rect">
            <a:avLst/>
          </a:prstGeom>
          <a:solidFill>
            <a:srgbClr val="00B0F0"/>
          </a:solidFill>
        </p:spPr>
      </p:pic>
      <p:sp>
        <p:nvSpPr>
          <p:cNvPr id="4" name="TextBox 3">
            <a:extLst>
              <a:ext uri="{FF2B5EF4-FFF2-40B4-BE49-F238E27FC236}">
                <a16:creationId xmlns:a16="http://schemas.microsoft.com/office/drawing/2014/main" id="{0E8E462A-250A-461A-A95C-668C4E3407D7}"/>
              </a:ext>
            </a:extLst>
          </p:cNvPr>
          <p:cNvSpPr txBox="1"/>
          <p:nvPr/>
        </p:nvSpPr>
        <p:spPr>
          <a:xfrm>
            <a:off x="736269" y="498764"/>
            <a:ext cx="5961413" cy="646331"/>
          </a:xfrm>
          <a:prstGeom prst="rect">
            <a:avLst/>
          </a:prstGeom>
          <a:noFill/>
        </p:spPr>
        <p:txBody>
          <a:bodyPr wrap="square" rtlCol="0">
            <a:spAutoFit/>
          </a:bodyPr>
          <a:lstStyle/>
          <a:p>
            <a:r>
              <a:rPr lang="en-US" sz="3600" b="1" dirty="0">
                <a:solidFill>
                  <a:schemeClr val="bg1"/>
                </a:solidFill>
              </a:rPr>
              <a:t>Location-Constrained Fits</a:t>
            </a:r>
          </a:p>
        </p:txBody>
      </p:sp>
      <p:pic>
        <p:nvPicPr>
          <p:cNvPr id="5" name="Picture 4">
            <a:extLst>
              <a:ext uri="{FF2B5EF4-FFF2-40B4-BE49-F238E27FC236}">
                <a16:creationId xmlns:a16="http://schemas.microsoft.com/office/drawing/2014/main" id="{C9414C90-008F-4590-90CC-D3511E586E35}"/>
              </a:ext>
            </a:extLst>
          </p:cNvPr>
          <p:cNvPicPr>
            <a:picLocks noChangeAspect="1"/>
          </p:cNvPicPr>
          <p:nvPr/>
        </p:nvPicPr>
        <p:blipFill>
          <a:blip r:embed="rId6"/>
          <a:stretch>
            <a:fillRect/>
          </a:stretch>
        </p:blipFill>
        <p:spPr>
          <a:xfrm>
            <a:off x="2641593" y="2042759"/>
            <a:ext cx="7173798" cy="3538644"/>
          </a:xfrm>
          <a:prstGeom prst="rect">
            <a:avLst/>
          </a:prstGeom>
        </p:spPr>
      </p:pic>
    </p:spTree>
    <p:extLst>
      <p:ext uri="{BB962C8B-B14F-4D97-AF65-F5344CB8AC3E}">
        <p14:creationId xmlns:p14="http://schemas.microsoft.com/office/powerpoint/2010/main" val="33681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AC358-ABF8-4303-8A35-600CAC8B9BAC}"/>
              </a:ext>
            </a:extLst>
          </p:cNvPr>
          <p:cNvSpPr>
            <a:spLocks noGrp="1"/>
          </p:cNvSpPr>
          <p:nvPr>
            <p:ph type="title"/>
          </p:nvPr>
        </p:nvSpPr>
        <p:spPr/>
        <p:txBody>
          <a:bodyPr>
            <a:normAutofit/>
          </a:bodyPr>
          <a:lstStyle/>
          <a:p>
            <a:r>
              <a:rPr lang="en-US" sz="6000" dirty="0">
                <a:latin typeface="Britannic Bold" panose="020B0903060703020204" pitchFamily="34" charset="0"/>
              </a:rPr>
              <a:t>Location-constrained Fits</a:t>
            </a:r>
          </a:p>
        </p:txBody>
      </p:sp>
      <p:cxnSp>
        <p:nvCxnSpPr>
          <p:cNvPr id="9" name="Straight Connector 8">
            <a:extLst>
              <a:ext uri="{FF2B5EF4-FFF2-40B4-BE49-F238E27FC236}">
                <a16:creationId xmlns:a16="http://schemas.microsoft.com/office/drawing/2014/main" id="{18FE3BFC-A6AC-4FF6-BBAE-85804A0C51DF}"/>
              </a:ext>
            </a:extLst>
          </p:cNvPr>
          <p:cNvCxnSpPr/>
          <p:nvPr/>
        </p:nvCxnSpPr>
        <p:spPr>
          <a:xfrm>
            <a:off x="3757386" y="554313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A1DC70A-EB07-44E3-B242-78ED3412D76D}"/>
              </a:ext>
            </a:extLst>
          </p:cNvPr>
          <p:cNvGrpSpPr/>
          <p:nvPr/>
        </p:nvGrpSpPr>
        <p:grpSpPr>
          <a:xfrm>
            <a:off x="3127993" y="4177476"/>
            <a:ext cx="4821383" cy="1865623"/>
            <a:chOff x="6472051" y="3918857"/>
            <a:chExt cx="4821383" cy="1865623"/>
          </a:xfrm>
        </p:grpSpPr>
        <p:grpSp>
          <p:nvGrpSpPr>
            <p:cNvPr id="8" name="Group 7">
              <a:extLst>
                <a:ext uri="{FF2B5EF4-FFF2-40B4-BE49-F238E27FC236}">
                  <a16:creationId xmlns:a16="http://schemas.microsoft.com/office/drawing/2014/main" id="{FF157E0C-BECA-4C94-84B3-93CFBF147065}"/>
                </a:ext>
              </a:extLst>
            </p:cNvPr>
            <p:cNvGrpSpPr/>
            <p:nvPr/>
          </p:nvGrpSpPr>
          <p:grpSpPr>
            <a:xfrm>
              <a:off x="6472051" y="4120737"/>
              <a:ext cx="4821383" cy="653144"/>
              <a:chOff x="6400800" y="4120737"/>
              <a:chExt cx="4655127" cy="653144"/>
            </a:xfrm>
          </p:grpSpPr>
          <p:sp>
            <p:nvSpPr>
              <p:cNvPr id="3" name="Rectangle 2">
                <a:extLst>
                  <a:ext uri="{FF2B5EF4-FFF2-40B4-BE49-F238E27FC236}">
                    <a16:creationId xmlns:a16="http://schemas.microsoft.com/office/drawing/2014/main" id="{C6B29B94-4270-43D7-93B2-2E9D30783163}"/>
                  </a:ext>
                </a:extLst>
              </p:cNvPr>
              <p:cNvSpPr/>
              <p:nvPr/>
            </p:nvSpPr>
            <p:spPr>
              <a:xfrm>
                <a:off x="6400800" y="4120738"/>
                <a:ext cx="4655127" cy="6531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680E09-215E-4EA8-9DD9-448BCAB272BA}"/>
                  </a:ext>
                </a:extLst>
              </p:cNvPr>
              <p:cNvSpPr/>
              <p:nvPr/>
            </p:nvSpPr>
            <p:spPr>
              <a:xfrm>
                <a:off x="6923314" y="4120737"/>
                <a:ext cx="2303813" cy="65314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CE2D77E0-D03E-4E3A-8181-87158294E99C}"/>
                </a:ext>
              </a:extLst>
            </p:cNvPr>
            <p:cNvCxnSpPr>
              <a:cxnSpLocks/>
            </p:cNvCxnSpPr>
            <p:nvPr/>
          </p:nvCxnSpPr>
          <p:spPr>
            <a:xfrm>
              <a:off x="8205849" y="3918857"/>
              <a:ext cx="0" cy="15437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1FE9FF-0EBD-4BCD-BCDC-88A889E3DA72}"/>
                </a:ext>
              </a:extLst>
            </p:cNvPr>
            <p:cNvCxnSpPr/>
            <p:nvPr/>
          </p:nvCxnSpPr>
          <p:spPr>
            <a:xfrm>
              <a:off x="8217725" y="5308270"/>
              <a:ext cx="3075709"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556A82-440E-4D7A-9ED1-488E0E961400}"/>
                </a:ext>
              </a:extLst>
            </p:cNvPr>
            <p:cNvSpPr txBox="1"/>
            <p:nvPr/>
          </p:nvSpPr>
          <p:spPr>
            <a:xfrm>
              <a:off x="9262753" y="5415148"/>
              <a:ext cx="1246909" cy="369332"/>
            </a:xfrm>
            <a:prstGeom prst="rect">
              <a:avLst/>
            </a:prstGeom>
            <a:noFill/>
            <a:ln>
              <a:solidFill>
                <a:schemeClr val="bg1"/>
              </a:solidFill>
            </a:ln>
          </p:spPr>
          <p:txBody>
            <a:bodyPr wrap="square" rtlCol="0">
              <a:spAutoFit/>
            </a:bodyPr>
            <a:lstStyle/>
            <a:p>
              <a:r>
                <a:rPr lang="en-US" dirty="0"/>
                <a:t>Location</a:t>
              </a:r>
            </a:p>
          </p:txBody>
        </p:sp>
      </p:grpSp>
      <p:grpSp>
        <p:nvGrpSpPr>
          <p:cNvPr id="22" name="Group 21">
            <a:extLst>
              <a:ext uri="{FF2B5EF4-FFF2-40B4-BE49-F238E27FC236}">
                <a16:creationId xmlns:a16="http://schemas.microsoft.com/office/drawing/2014/main" id="{E53428EB-1064-4A1E-A830-7637C42DABA0}"/>
              </a:ext>
            </a:extLst>
          </p:cNvPr>
          <p:cNvGrpSpPr/>
          <p:nvPr/>
        </p:nvGrpSpPr>
        <p:grpSpPr>
          <a:xfrm>
            <a:off x="3294246" y="2904837"/>
            <a:ext cx="4963887" cy="1128156"/>
            <a:chOff x="6638304" y="2669969"/>
            <a:chExt cx="4963887" cy="1128156"/>
          </a:xfrm>
        </p:grpSpPr>
        <p:grpSp>
          <p:nvGrpSpPr>
            <p:cNvPr id="19" name="Group 18">
              <a:extLst>
                <a:ext uri="{FF2B5EF4-FFF2-40B4-BE49-F238E27FC236}">
                  <a16:creationId xmlns:a16="http://schemas.microsoft.com/office/drawing/2014/main" id="{E3C8CB69-BEA5-498A-9C58-B9917ED68095}"/>
                </a:ext>
              </a:extLst>
            </p:cNvPr>
            <p:cNvGrpSpPr/>
            <p:nvPr/>
          </p:nvGrpSpPr>
          <p:grpSpPr>
            <a:xfrm>
              <a:off x="6638304" y="2731326"/>
              <a:ext cx="4963887" cy="1056119"/>
              <a:chOff x="6662055" y="2755077"/>
              <a:chExt cx="4963887" cy="1056119"/>
            </a:xfrm>
          </p:grpSpPr>
          <p:grpSp>
            <p:nvGrpSpPr>
              <p:cNvPr id="30" name="Group 29">
                <a:extLst>
                  <a:ext uri="{FF2B5EF4-FFF2-40B4-BE49-F238E27FC236}">
                    <a16:creationId xmlns:a16="http://schemas.microsoft.com/office/drawing/2014/main" id="{777524C8-8A87-4137-8A92-C13D99F1CE7B}"/>
                  </a:ext>
                </a:extLst>
              </p:cNvPr>
              <p:cNvGrpSpPr/>
              <p:nvPr/>
            </p:nvGrpSpPr>
            <p:grpSpPr>
              <a:xfrm>
                <a:off x="6662055" y="2755077"/>
                <a:ext cx="4963887" cy="914400"/>
                <a:chOff x="6638306" y="3099460"/>
                <a:chExt cx="4963887" cy="914400"/>
              </a:xfrm>
              <a:solidFill>
                <a:srgbClr val="FFFF00"/>
              </a:solidFill>
            </p:grpSpPr>
            <p:sp>
              <p:nvSpPr>
                <p:cNvPr id="27" name="Rectangle 26">
                  <a:extLst>
                    <a:ext uri="{FF2B5EF4-FFF2-40B4-BE49-F238E27FC236}">
                      <a16:creationId xmlns:a16="http://schemas.microsoft.com/office/drawing/2014/main" id="{91E95269-71E7-4F21-BA4C-F409561EEC8A}"/>
                    </a:ext>
                  </a:extLst>
                </p:cNvPr>
                <p:cNvSpPr/>
                <p:nvPr/>
              </p:nvSpPr>
              <p:spPr>
                <a:xfrm>
                  <a:off x="7172693" y="3479470"/>
                  <a:ext cx="2078181" cy="5343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EEABCB6-19D8-4440-81CB-E54E0A6EB117}"/>
                    </a:ext>
                  </a:extLst>
                </p:cNvPr>
                <p:cNvSpPr/>
                <p:nvPr/>
              </p:nvSpPr>
              <p:spPr>
                <a:xfrm>
                  <a:off x="6638306" y="3099460"/>
                  <a:ext cx="4963886" cy="3918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4B5BE7-C73A-431C-B629-8F669DC923F4}"/>
                    </a:ext>
                  </a:extLst>
                </p:cNvPr>
                <p:cNvSpPr/>
                <p:nvPr/>
              </p:nvSpPr>
              <p:spPr>
                <a:xfrm>
                  <a:off x="11293434" y="3491345"/>
                  <a:ext cx="308759" cy="32063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7A78CE59-8677-4DF3-91A4-299EB0E63E97}"/>
                  </a:ext>
                </a:extLst>
              </p:cNvPr>
              <p:cNvCxnSpPr>
                <a:cxnSpLocks/>
              </p:cNvCxnSpPr>
              <p:nvPr/>
            </p:nvCxnSpPr>
            <p:spPr>
              <a:xfrm>
                <a:off x="8239496" y="3441865"/>
                <a:ext cx="3075709"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D01863-DE59-413B-802B-40D7817460D4}"/>
                  </a:ext>
                </a:extLst>
              </p:cNvPr>
              <p:cNvSpPr txBox="1"/>
              <p:nvPr/>
            </p:nvSpPr>
            <p:spPr>
              <a:xfrm>
                <a:off x="9391402" y="3441864"/>
                <a:ext cx="1246909" cy="369332"/>
              </a:xfrm>
              <a:prstGeom prst="rect">
                <a:avLst/>
              </a:prstGeom>
              <a:noFill/>
              <a:ln>
                <a:solidFill>
                  <a:schemeClr val="bg1"/>
                </a:solidFill>
              </a:ln>
            </p:spPr>
            <p:txBody>
              <a:bodyPr wrap="square" rtlCol="0">
                <a:spAutoFit/>
              </a:bodyPr>
              <a:lstStyle/>
              <a:p>
                <a:r>
                  <a:rPr lang="en-US" dirty="0"/>
                  <a:t>Location</a:t>
                </a:r>
              </a:p>
            </p:txBody>
          </p:sp>
        </p:grpSp>
        <p:cxnSp>
          <p:nvCxnSpPr>
            <p:cNvPr id="16" name="Straight Connector 15">
              <a:extLst>
                <a:ext uri="{FF2B5EF4-FFF2-40B4-BE49-F238E27FC236}">
                  <a16:creationId xmlns:a16="http://schemas.microsoft.com/office/drawing/2014/main" id="{0B63866F-3CF9-488C-87F2-B1BAA9DD4120}"/>
                </a:ext>
              </a:extLst>
            </p:cNvPr>
            <p:cNvCxnSpPr/>
            <p:nvPr/>
          </p:nvCxnSpPr>
          <p:spPr>
            <a:xfrm>
              <a:off x="8203870" y="2669969"/>
              <a:ext cx="0" cy="112815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833B5A6D-1794-41E3-92D4-AF12F3121CEA}"/>
              </a:ext>
            </a:extLst>
          </p:cNvPr>
          <p:cNvCxnSpPr/>
          <p:nvPr/>
        </p:nvCxnSpPr>
        <p:spPr>
          <a:xfrm>
            <a:off x="7949376" y="5115626"/>
            <a:ext cx="0" cy="771897"/>
          </a:xfrm>
          <a:prstGeom prst="line">
            <a:avLst/>
          </a:prstGeom>
        </p:spPr>
        <p:style>
          <a:lnRef idx="1">
            <a:schemeClr val="dk1"/>
          </a:lnRef>
          <a:fillRef idx="0">
            <a:schemeClr val="dk1"/>
          </a:fillRef>
          <a:effectRef idx="0">
            <a:schemeClr val="dk1"/>
          </a:effectRef>
          <a:fontRef idx="minor">
            <a:schemeClr val="tx1"/>
          </a:fontRef>
        </p:style>
      </p:cxnSp>
      <p:pic>
        <p:nvPicPr>
          <p:cNvPr id="2" name="Recorded Sound">
            <a:hlinkClick r:id="" action="ppaction://media"/>
            <a:extLst>
              <a:ext uri="{FF2B5EF4-FFF2-40B4-BE49-F238E27FC236}">
                <a16:creationId xmlns:a16="http://schemas.microsoft.com/office/drawing/2014/main" id="{67918D4D-E63E-48A0-813B-18B047FC1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5092700"/>
            <a:ext cx="609600" cy="609600"/>
          </a:xfrm>
          <a:prstGeom prst="rect">
            <a:avLst/>
          </a:prstGeom>
          <a:solidFill>
            <a:srgbClr val="00B0F0"/>
          </a:solidFill>
        </p:spPr>
      </p:pic>
    </p:spTree>
    <p:extLst>
      <p:ext uri="{BB962C8B-B14F-4D97-AF65-F5344CB8AC3E}">
        <p14:creationId xmlns:p14="http://schemas.microsoft.com/office/powerpoint/2010/main" val="41216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AC358-ABF8-4303-8A35-600CAC8B9BAC}"/>
              </a:ext>
            </a:extLst>
          </p:cNvPr>
          <p:cNvSpPr>
            <a:spLocks noGrp="1"/>
          </p:cNvSpPr>
          <p:nvPr>
            <p:ph type="title"/>
          </p:nvPr>
        </p:nvSpPr>
        <p:spPr/>
        <p:txBody>
          <a:bodyPr>
            <a:normAutofit/>
          </a:bodyPr>
          <a:lstStyle/>
          <a:p>
            <a:r>
              <a:rPr lang="en-US" sz="6000" dirty="0">
                <a:latin typeface="Britannic Bold" panose="020B0903060703020204" pitchFamily="34" charset="0"/>
              </a:rPr>
              <a:t>Location-constrained Fits</a:t>
            </a:r>
          </a:p>
        </p:txBody>
      </p:sp>
      <p:grpSp>
        <p:nvGrpSpPr>
          <p:cNvPr id="24" name="Group 23">
            <a:extLst>
              <a:ext uri="{FF2B5EF4-FFF2-40B4-BE49-F238E27FC236}">
                <a16:creationId xmlns:a16="http://schemas.microsoft.com/office/drawing/2014/main" id="{8F848D68-39E9-4ED4-9D18-17B9A3646C7C}"/>
              </a:ext>
            </a:extLst>
          </p:cNvPr>
          <p:cNvGrpSpPr/>
          <p:nvPr/>
        </p:nvGrpSpPr>
        <p:grpSpPr>
          <a:xfrm>
            <a:off x="3351644" y="2875148"/>
            <a:ext cx="4963886" cy="1153102"/>
            <a:chOff x="6115790" y="2788722"/>
            <a:chExt cx="4963886" cy="1153102"/>
          </a:xfrm>
        </p:grpSpPr>
        <p:sp>
          <p:nvSpPr>
            <p:cNvPr id="23" name="Rectangle 22">
              <a:extLst>
                <a:ext uri="{FF2B5EF4-FFF2-40B4-BE49-F238E27FC236}">
                  <a16:creationId xmlns:a16="http://schemas.microsoft.com/office/drawing/2014/main" id="{BE0BE2E9-0D3B-4F59-AF38-3EC3DFA1FEEC}"/>
                </a:ext>
              </a:extLst>
            </p:cNvPr>
            <p:cNvSpPr/>
            <p:nvPr/>
          </p:nvSpPr>
          <p:spPr>
            <a:xfrm>
              <a:off x="9545782" y="3239986"/>
              <a:ext cx="926276" cy="53439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53428EB-1064-4A1E-A830-7637C42DABA0}"/>
                </a:ext>
              </a:extLst>
            </p:cNvPr>
            <p:cNvGrpSpPr/>
            <p:nvPr/>
          </p:nvGrpSpPr>
          <p:grpSpPr>
            <a:xfrm>
              <a:off x="6115790" y="2788722"/>
              <a:ext cx="4963886" cy="1153102"/>
              <a:chOff x="6638304" y="2669969"/>
              <a:chExt cx="4963886" cy="1153102"/>
            </a:xfrm>
          </p:grpSpPr>
          <p:grpSp>
            <p:nvGrpSpPr>
              <p:cNvPr id="19" name="Group 18">
                <a:extLst>
                  <a:ext uri="{FF2B5EF4-FFF2-40B4-BE49-F238E27FC236}">
                    <a16:creationId xmlns:a16="http://schemas.microsoft.com/office/drawing/2014/main" id="{E3C8CB69-BEA5-498A-9C58-B9917ED68095}"/>
                  </a:ext>
                </a:extLst>
              </p:cNvPr>
              <p:cNvGrpSpPr/>
              <p:nvPr/>
            </p:nvGrpSpPr>
            <p:grpSpPr>
              <a:xfrm>
                <a:off x="6638304" y="2731326"/>
                <a:ext cx="4963886" cy="1091745"/>
                <a:chOff x="6662055" y="2755077"/>
                <a:chExt cx="4963886" cy="1091745"/>
              </a:xfrm>
            </p:grpSpPr>
            <p:grpSp>
              <p:nvGrpSpPr>
                <p:cNvPr id="30" name="Group 29">
                  <a:extLst>
                    <a:ext uri="{FF2B5EF4-FFF2-40B4-BE49-F238E27FC236}">
                      <a16:creationId xmlns:a16="http://schemas.microsoft.com/office/drawing/2014/main" id="{777524C8-8A87-4137-8A92-C13D99F1CE7B}"/>
                    </a:ext>
                  </a:extLst>
                </p:cNvPr>
                <p:cNvGrpSpPr/>
                <p:nvPr/>
              </p:nvGrpSpPr>
              <p:grpSpPr>
                <a:xfrm>
                  <a:off x="6662055" y="2755077"/>
                  <a:ext cx="4963886" cy="902525"/>
                  <a:chOff x="6638306" y="3099460"/>
                  <a:chExt cx="4963886" cy="902525"/>
                </a:xfrm>
                <a:solidFill>
                  <a:srgbClr val="FFFF00"/>
                </a:solidFill>
              </p:grpSpPr>
              <p:sp>
                <p:nvSpPr>
                  <p:cNvPr id="27" name="Rectangle 26">
                    <a:extLst>
                      <a:ext uri="{FF2B5EF4-FFF2-40B4-BE49-F238E27FC236}">
                        <a16:creationId xmlns:a16="http://schemas.microsoft.com/office/drawing/2014/main" id="{91E95269-71E7-4F21-BA4C-F409561EEC8A}"/>
                      </a:ext>
                    </a:extLst>
                  </p:cNvPr>
                  <p:cNvSpPr/>
                  <p:nvPr/>
                </p:nvSpPr>
                <p:spPr>
                  <a:xfrm>
                    <a:off x="7754589" y="3467595"/>
                    <a:ext cx="926276" cy="5343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EEABCB6-19D8-4440-81CB-E54E0A6EB117}"/>
                      </a:ext>
                    </a:extLst>
                  </p:cNvPr>
                  <p:cNvSpPr/>
                  <p:nvPr/>
                </p:nvSpPr>
                <p:spPr>
                  <a:xfrm>
                    <a:off x="6638306" y="3099460"/>
                    <a:ext cx="4963886" cy="3918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51D01863-DE59-413B-802B-40D7817460D4}"/>
                    </a:ext>
                  </a:extLst>
                </p:cNvPr>
                <p:cNvSpPr txBox="1"/>
                <p:nvPr/>
              </p:nvSpPr>
              <p:spPr>
                <a:xfrm>
                  <a:off x="8963890" y="3477490"/>
                  <a:ext cx="1246909" cy="369332"/>
                </a:xfrm>
                <a:prstGeom prst="rect">
                  <a:avLst/>
                </a:prstGeom>
                <a:noFill/>
                <a:ln>
                  <a:solidFill>
                    <a:schemeClr val="bg1"/>
                  </a:solidFill>
                </a:ln>
              </p:spPr>
              <p:txBody>
                <a:bodyPr wrap="square" rtlCol="0">
                  <a:spAutoFit/>
                </a:bodyPr>
                <a:lstStyle/>
                <a:p>
                  <a:r>
                    <a:rPr lang="en-US" dirty="0"/>
                    <a:t>Location</a:t>
                  </a:r>
                </a:p>
              </p:txBody>
            </p:sp>
            <p:cxnSp>
              <p:nvCxnSpPr>
                <p:cNvPr id="17" name="Straight Arrow Connector 16">
                  <a:extLst>
                    <a:ext uri="{FF2B5EF4-FFF2-40B4-BE49-F238E27FC236}">
                      <a16:creationId xmlns:a16="http://schemas.microsoft.com/office/drawing/2014/main" id="{7A78CE59-8677-4DF3-91A4-299EB0E63E97}"/>
                    </a:ext>
                  </a:extLst>
                </p:cNvPr>
                <p:cNvCxnSpPr>
                  <a:cxnSpLocks/>
                </p:cNvCxnSpPr>
                <p:nvPr/>
              </p:nvCxnSpPr>
              <p:spPr>
                <a:xfrm>
                  <a:off x="8239496" y="3441865"/>
                  <a:ext cx="2329543"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B63866F-3CF9-488C-87F2-B1BAA9DD4120}"/>
                  </a:ext>
                </a:extLst>
              </p:cNvPr>
              <p:cNvCxnSpPr/>
              <p:nvPr/>
            </p:nvCxnSpPr>
            <p:spPr>
              <a:xfrm>
                <a:off x="8203870" y="2669969"/>
                <a:ext cx="0" cy="112815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F40E385B-057A-4F18-A6E8-C52038A2451B}"/>
                </a:ext>
              </a:extLst>
            </p:cNvPr>
            <p:cNvCxnSpPr/>
            <p:nvPr/>
          </p:nvCxnSpPr>
          <p:spPr>
            <a:xfrm>
              <a:off x="10006940" y="2798618"/>
              <a:ext cx="0" cy="112815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9A51CE5-5749-4EC6-AC70-9A9B850AA937}"/>
              </a:ext>
            </a:extLst>
          </p:cNvPr>
          <p:cNvGrpSpPr/>
          <p:nvPr/>
        </p:nvGrpSpPr>
        <p:grpSpPr>
          <a:xfrm>
            <a:off x="3375396" y="4551548"/>
            <a:ext cx="4821383" cy="1770621"/>
            <a:chOff x="6258296" y="4500748"/>
            <a:chExt cx="4821383" cy="1770621"/>
          </a:xfrm>
        </p:grpSpPr>
        <p:cxnSp>
          <p:nvCxnSpPr>
            <p:cNvPr id="9" name="Straight Connector 8">
              <a:extLst>
                <a:ext uri="{FF2B5EF4-FFF2-40B4-BE49-F238E27FC236}">
                  <a16:creationId xmlns:a16="http://schemas.microsoft.com/office/drawing/2014/main" id="{18FE3BFC-A6AC-4FF6-BBAE-85804A0C51DF}"/>
                </a:ext>
              </a:extLst>
            </p:cNvPr>
            <p:cNvCxnSpPr/>
            <p:nvPr/>
          </p:nvCxnSpPr>
          <p:spPr>
            <a:xfrm>
              <a:off x="6792686" y="5949538"/>
              <a:ext cx="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F157E0C-BECA-4C94-84B3-93CFBF147065}"/>
                </a:ext>
              </a:extLst>
            </p:cNvPr>
            <p:cNvGrpSpPr/>
            <p:nvPr/>
          </p:nvGrpSpPr>
          <p:grpSpPr>
            <a:xfrm>
              <a:off x="6258296" y="4797631"/>
              <a:ext cx="4821383" cy="653144"/>
              <a:chOff x="6400800" y="4120737"/>
              <a:chExt cx="4655127" cy="653144"/>
            </a:xfrm>
          </p:grpSpPr>
          <p:sp>
            <p:nvSpPr>
              <p:cNvPr id="3" name="Rectangle 2">
                <a:extLst>
                  <a:ext uri="{FF2B5EF4-FFF2-40B4-BE49-F238E27FC236}">
                    <a16:creationId xmlns:a16="http://schemas.microsoft.com/office/drawing/2014/main" id="{C6B29B94-4270-43D7-93B2-2E9D30783163}"/>
                  </a:ext>
                </a:extLst>
              </p:cNvPr>
              <p:cNvSpPr/>
              <p:nvPr/>
            </p:nvSpPr>
            <p:spPr>
              <a:xfrm>
                <a:off x="6400800" y="4120738"/>
                <a:ext cx="4655127" cy="6531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680E09-215E-4EA8-9DD9-448BCAB272BA}"/>
                  </a:ext>
                </a:extLst>
              </p:cNvPr>
              <p:cNvSpPr/>
              <p:nvPr/>
            </p:nvSpPr>
            <p:spPr>
              <a:xfrm>
                <a:off x="7386862" y="4120737"/>
                <a:ext cx="1043390" cy="65314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CE2D77E0-D03E-4E3A-8181-87158294E99C}"/>
                </a:ext>
              </a:extLst>
            </p:cNvPr>
            <p:cNvCxnSpPr>
              <a:cxnSpLocks/>
            </p:cNvCxnSpPr>
            <p:nvPr/>
          </p:nvCxnSpPr>
          <p:spPr>
            <a:xfrm>
              <a:off x="7813964" y="4500748"/>
              <a:ext cx="0" cy="15437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1FE9FF-0EBD-4BCD-BCDC-88A889E3DA72}"/>
                </a:ext>
              </a:extLst>
            </p:cNvPr>
            <p:cNvCxnSpPr>
              <a:cxnSpLocks/>
            </p:cNvCxnSpPr>
            <p:nvPr/>
          </p:nvCxnSpPr>
          <p:spPr>
            <a:xfrm>
              <a:off x="7849590" y="5759532"/>
              <a:ext cx="2101932"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556A82-440E-4D7A-9ED1-488E0E961400}"/>
                </a:ext>
              </a:extLst>
            </p:cNvPr>
            <p:cNvSpPr txBox="1"/>
            <p:nvPr/>
          </p:nvSpPr>
          <p:spPr>
            <a:xfrm>
              <a:off x="8455232" y="5902037"/>
              <a:ext cx="1246909" cy="369332"/>
            </a:xfrm>
            <a:prstGeom prst="rect">
              <a:avLst/>
            </a:prstGeom>
            <a:noFill/>
            <a:ln>
              <a:solidFill>
                <a:schemeClr val="bg1"/>
              </a:solidFill>
            </a:ln>
          </p:spPr>
          <p:txBody>
            <a:bodyPr wrap="square" rtlCol="0">
              <a:spAutoFit/>
            </a:bodyPr>
            <a:lstStyle/>
            <a:p>
              <a:r>
                <a:rPr lang="en-US" dirty="0"/>
                <a:t>Location</a:t>
              </a:r>
            </a:p>
          </p:txBody>
        </p:sp>
        <p:sp>
          <p:nvSpPr>
            <p:cNvPr id="31" name="Rectangle 30">
              <a:extLst>
                <a:ext uri="{FF2B5EF4-FFF2-40B4-BE49-F238E27FC236}">
                  <a16:creationId xmlns:a16="http://schemas.microsoft.com/office/drawing/2014/main" id="{C6D1AA81-C823-433B-AD4D-873908A84FD9}"/>
                </a:ext>
              </a:extLst>
            </p:cNvPr>
            <p:cNvSpPr/>
            <p:nvPr/>
          </p:nvSpPr>
          <p:spPr>
            <a:xfrm>
              <a:off x="9450780" y="4795652"/>
              <a:ext cx="1080654" cy="65314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32D0F19-928A-42F7-B896-26EA0C4987CB}"/>
                </a:ext>
              </a:extLst>
            </p:cNvPr>
            <p:cNvCxnSpPr>
              <a:cxnSpLocks/>
            </p:cNvCxnSpPr>
            <p:nvPr/>
          </p:nvCxnSpPr>
          <p:spPr>
            <a:xfrm>
              <a:off x="9985169" y="4510644"/>
              <a:ext cx="0" cy="15437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0" name="Recorded Sound">
            <a:hlinkClick r:id="" action="ppaction://media"/>
            <a:extLst>
              <a:ext uri="{FF2B5EF4-FFF2-40B4-BE49-F238E27FC236}">
                <a16:creationId xmlns:a16="http://schemas.microsoft.com/office/drawing/2014/main" id="{7A294786-2A7F-4187-8310-409F3A8BB2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1900" y="5270500"/>
            <a:ext cx="609600" cy="609600"/>
          </a:xfrm>
          <a:prstGeom prst="rect">
            <a:avLst/>
          </a:prstGeom>
          <a:solidFill>
            <a:srgbClr val="00B0F0"/>
          </a:solidFill>
        </p:spPr>
      </p:pic>
    </p:spTree>
    <p:extLst>
      <p:ext uri="{BB962C8B-B14F-4D97-AF65-F5344CB8AC3E}">
        <p14:creationId xmlns:p14="http://schemas.microsoft.com/office/powerpoint/2010/main" val="6253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402111" y="2899723"/>
            <a:ext cx="4906489" cy="1446550"/>
          </a:xfrm>
          <a:prstGeom prst="rect">
            <a:avLst/>
          </a:prstGeom>
          <a:noFill/>
        </p:spPr>
        <p:txBody>
          <a:bodyPr wrap="square" rtlCol="0">
            <a:spAutoFit/>
          </a:bodyPr>
          <a:lstStyle/>
          <a:p>
            <a:r>
              <a:rPr lang="en-US" sz="2400" b="1" dirty="0">
                <a:solidFill>
                  <a:schemeClr val="bg1"/>
                </a:solidFill>
              </a:rPr>
              <a:t>Fit Features are either cylindrical or parallel planes</a:t>
            </a:r>
          </a:p>
          <a:p>
            <a:endParaRPr lang="en-US" sz="2000" b="1" dirty="0">
              <a:solidFill>
                <a:schemeClr val="bg1"/>
              </a:solidFill>
            </a:endParaRPr>
          </a:p>
          <a:p>
            <a:endParaRPr lang="en-US" sz="2000" b="1" dirty="0">
              <a:solidFill>
                <a:schemeClr val="bg1"/>
              </a:solidFill>
            </a:endParaRPr>
          </a:p>
        </p:txBody>
      </p:sp>
      <p:pic>
        <p:nvPicPr>
          <p:cNvPr id="6" name="Picture 5">
            <a:extLst>
              <a:ext uri="{FF2B5EF4-FFF2-40B4-BE49-F238E27FC236}">
                <a16:creationId xmlns:a16="http://schemas.microsoft.com/office/drawing/2014/main" id="{0BFDBFA8-8D51-4337-9DBA-2EAE370FA301}"/>
              </a:ext>
            </a:extLst>
          </p:cNvPr>
          <p:cNvPicPr>
            <a:picLocks noChangeAspect="1"/>
          </p:cNvPicPr>
          <p:nvPr/>
        </p:nvPicPr>
        <p:blipFill>
          <a:blip r:embed="rId5"/>
          <a:stretch>
            <a:fillRect/>
          </a:stretch>
        </p:blipFill>
        <p:spPr>
          <a:xfrm>
            <a:off x="5684353" y="2215548"/>
            <a:ext cx="5377347" cy="4352037"/>
          </a:xfrm>
          <a:prstGeom prst="rect">
            <a:avLst/>
          </a:prstGeom>
        </p:spPr>
      </p:pic>
      <p:pic>
        <p:nvPicPr>
          <p:cNvPr id="7" name="Recorded Sound">
            <a:hlinkClick r:id="" action="ppaction://media"/>
            <a:extLst>
              <a:ext uri="{FF2B5EF4-FFF2-40B4-BE49-F238E27FC236}">
                <a16:creationId xmlns:a16="http://schemas.microsoft.com/office/drawing/2014/main" id="{A52E1831-4A31-4AE0-AED4-E09AD87A00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9000" y="4787900"/>
            <a:ext cx="609600" cy="609600"/>
          </a:xfrm>
          <a:prstGeom prst="rect">
            <a:avLst/>
          </a:prstGeom>
          <a:solidFill>
            <a:srgbClr val="00B0F0"/>
          </a:solidFill>
        </p:spPr>
      </p:pic>
    </p:spTree>
    <p:extLst>
      <p:ext uri="{BB962C8B-B14F-4D97-AF65-F5344CB8AC3E}">
        <p14:creationId xmlns:p14="http://schemas.microsoft.com/office/powerpoint/2010/main" val="15477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B36-7BF6-4B93-94CA-53C7E3612E5A}"/>
              </a:ext>
            </a:extLst>
          </p:cNvPr>
          <p:cNvSpPr>
            <a:spLocks noGrp="1"/>
          </p:cNvSpPr>
          <p:nvPr>
            <p:ph type="title"/>
          </p:nvPr>
        </p:nvSpPr>
        <p:spPr/>
        <p:txBody>
          <a:bodyPr/>
          <a:lstStyle/>
          <a:p>
            <a:pPr algn="ctr"/>
            <a:r>
              <a:rPr lang="en-US" dirty="0"/>
              <a:t>Scope of Application</a:t>
            </a:r>
          </a:p>
        </p:txBody>
      </p:sp>
      <p:sp>
        <p:nvSpPr>
          <p:cNvPr id="3" name="Content Placeholder 2">
            <a:extLst>
              <a:ext uri="{FF2B5EF4-FFF2-40B4-BE49-F238E27FC236}">
                <a16:creationId xmlns:a16="http://schemas.microsoft.com/office/drawing/2014/main" id="{0D28FF91-B2EC-4D9E-9B7D-3535E1CA2DCC}"/>
              </a:ext>
            </a:extLst>
          </p:cNvPr>
          <p:cNvSpPr>
            <a:spLocks noGrp="1"/>
          </p:cNvSpPr>
          <p:nvPr>
            <p:ph idx="1"/>
          </p:nvPr>
        </p:nvSpPr>
        <p:spPr>
          <a:xfrm>
            <a:off x="469901" y="2336873"/>
            <a:ext cx="10210800" cy="3599316"/>
          </a:xfrm>
        </p:spPr>
        <p:txBody>
          <a:bodyPr>
            <a:normAutofit/>
          </a:bodyPr>
          <a:lstStyle/>
          <a:p>
            <a:r>
              <a:rPr lang="en-US" sz="3200" b="1" dirty="0">
                <a:solidFill>
                  <a:schemeClr val="bg1"/>
                </a:solidFill>
              </a:rPr>
              <a:t>Two parts fitting together</a:t>
            </a:r>
          </a:p>
          <a:p>
            <a:r>
              <a:rPr lang="en-US" sz="3200" b="1" dirty="0">
                <a:solidFill>
                  <a:schemeClr val="bg1"/>
                </a:solidFill>
              </a:rPr>
              <a:t> Two parts fit with fasteners</a:t>
            </a:r>
          </a:p>
          <a:p>
            <a:r>
              <a:rPr lang="en-US" sz="3200" b="1" dirty="0">
                <a:solidFill>
                  <a:schemeClr val="bg1"/>
                </a:solidFill>
                <a:highlight>
                  <a:srgbClr val="FFFF00"/>
                </a:highlight>
              </a:rPr>
              <a:t> Multi-part fits</a:t>
            </a:r>
          </a:p>
        </p:txBody>
      </p:sp>
      <p:pic>
        <p:nvPicPr>
          <p:cNvPr id="5" name="Picture 4">
            <a:extLst>
              <a:ext uri="{FF2B5EF4-FFF2-40B4-BE49-F238E27FC236}">
                <a16:creationId xmlns:a16="http://schemas.microsoft.com/office/drawing/2014/main" id="{194410BF-8123-4A68-9ED8-8C57F18597CB}"/>
              </a:ext>
            </a:extLst>
          </p:cNvPr>
          <p:cNvPicPr>
            <a:picLocks noChangeAspect="1"/>
          </p:cNvPicPr>
          <p:nvPr/>
        </p:nvPicPr>
        <p:blipFill>
          <a:blip r:embed="rId5"/>
          <a:stretch>
            <a:fillRect/>
          </a:stretch>
        </p:blipFill>
        <p:spPr>
          <a:xfrm>
            <a:off x="6473310" y="2160280"/>
            <a:ext cx="5528189" cy="4456835"/>
          </a:xfrm>
          <a:prstGeom prst="rect">
            <a:avLst/>
          </a:prstGeom>
        </p:spPr>
      </p:pic>
      <p:pic>
        <p:nvPicPr>
          <p:cNvPr id="6" name="Recorded Sound">
            <a:hlinkClick r:id="" action="ppaction://media"/>
            <a:extLst>
              <a:ext uri="{FF2B5EF4-FFF2-40B4-BE49-F238E27FC236}">
                <a16:creationId xmlns:a16="http://schemas.microsoft.com/office/drawing/2014/main" id="{DF6C9817-2576-4FF1-9CBE-AF706ECF0C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9600" y="5067300"/>
            <a:ext cx="609600" cy="609600"/>
          </a:xfrm>
          <a:prstGeom prst="rect">
            <a:avLst/>
          </a:prstGeom>
          <a:solidFill>
            <a:srgbClr val="00B0F0"/>
          </a:solidFill>
        </p:spPr>
      </p:pic>
    </p:spTree>
    <p:extLst>
      <p:ext uri="{BB962C8B-B14F-4D97-AF65-F5344CB8AC3E}">
        <p14:creationId xmlns:p14="http://schemas.microsoft.com/office/powerpoint/2010/main" val="267383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402111" y="2899723"/>
            <a:ext cx="4906489" cy="1446550"/>
          </a:xfrm>
          <a:prstGeom prst="rect">
            <a:avLst/>
          </a:prstGeom>
          <a:noFill/>
        </p:spPr>
        <p:txBody>
          <a:bodyPr wrap="square" rtlCol="0">
            <a:spAutoFit/>
          </a:bodyPr>
          <a:lstStyle/>
          <a:p>
            <a:r>
              <a:rPr lang="en-US" sz="2400" b="1" dirty="0">
                <a:solidFill>
                  <a:schemeClr val="bg1"/>
                </a:solidFill>
              </a:rPr>
              <a:t>Fit-related contact features are Planar</a:t>
            </a:r>
          </a:p>
          <a:p>
            <a:endParaRPr lang="en-US" sz="2000" b="1" dirty="0">
              <a:solidFill>
                <a:schemeClr val="bg1"/>
              </a:solidFill>
            </a:endParaRPr>
          </a:p>
          <a:p>
            <a:endParaRPr lang="en-US" sz="2000" b="1" dirty="0">
              <a:solidFill>
                <a:schemeClr val="bg1"/>
              </a:solidFill>
            </a:endParaRPr>
          </a:p>
        </p:txBody>
      </p:sp>
      <p:pic>
        <p:nvPicPr>
          <p:cNvPr id="6" name="Picture 5">
            <a:extLst>
              <a:ext uri="{FF2B5EF4-FFF2-40B4-BE49-F238E27FC236}">
                <a16:creationId xmlns:a16="http://schemas.microsoft.com/office/drawing/2014/main" id="{0BFDBFA8-8D51-4337-9DBA-2EAE370FA301}"/>
              </a:ext>
            </a:extLst>
          </p:cNvPr>
          <p:cNvPicPr>
            <a:picLocks noChangeAspect="1"/>
          </p:cNvPicPr>
          <p:nvPr/>
        </p:nvPicPr>
        <p:blipFill>
          <a:blip r:embed="rId5"/>
          <a:stretch>
            <a:fillRect/>
          </a:stretch>
        </p:blipFill>
        <p:spPr>
          <a:xfrm>
            <a:off x="5684353" y="2215548"/>
            <a:ext cx="5377347" cy="4352037"/>
          </a:xfrm>
          <a:prstGeom prst="rect">
            <a:avLst/>
          </a:prstGeom>
        </p:spPr>
      </p:pic>
      <p:pic>
        <p:nvPicPr>
          <p:cNvPr id="3" name="Recorded Sound">
            <a:hlinkClick r:id="" action="ppaction://media"/>
            <a:extLst>
              <a:ext uri="{FF2B5EF4-FFF2-40B4-BE49-F238E27FC236}">
                <a16:creationId xmlns:a16="http://schemas.microsoft.com/office/drawing/2014/main" id="{32D44D13-A8BE-403C-9BBB-EC1BB2C24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2500" y="4572000"/>
            <a:ext cx="609600" cy="609600"/>
          </a:xfrm>
          <a:prstGeom prst="rect">
            <a:avLst/>
          </a:prstGeom>
          <a:solidFill>
            <a:srgbClr val="00B0F0"/>
          </a:solidFill>
        </p:spPr>
      </p:pic>
    </p:spTree>
    <p:extLst>
      <p:ext uri="{BB962C8B-B14F-4D97-AF65-F5344CB8AC3E}">
        <p14:creationId xmlns:p14="http://schemas.microsoft.com/office/powerpoint/2010/main" val="2211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402111" y="2899723"/>
            <a:ext cx="4906489" cy="1446550"/>
          </a:xfrm>
          <a:prstGeom prst="rect">
            <a:avLst/>
          </a:prstGeom>
          <a:noFill/>
        </p:spPr>
        <p:txBody>
          <a:bodyPr wrap="square" rtlCol="0">
            <a:spAutoFit/>
          </a:bodyPr>
          <a:lstStyle/>
          <a:p>
            <a:r>
              <a:rPr lang="en-US" sz="2400" b="1" dirty="0">
                <a:solidFill>
                  <a:schemeClr val="bg1"/>
                </a:solidFill>
              </a:rPr>
              <a:t>Function-related contact surfaces</a:t>
            </a:r>
          </a:p>
          <a:p>
            <a:endParaRPr lang="en-US" sz="2000" b="1" dirty="0">
              <a:solidFill>
                <a:schemeClr val="bg1"/>
              </a:solidFill>
            </a:endParaRPr>
          </a:p>
          <a:p>
            <a:endParaRPr lang="en-US" sz="2000" b="1" dirty="0">
              <a:solidFill>
                <a:schemeClr val="bg1"/>
              </a:solidFill>
            </a:endParaRPr>
          </a:p>
        </p:txBody>
      </p:sp>
      <p:sp>
        <p:nvSpPr>
          <p:cNvPr id="5" name="Rectangle 4">
            <a:extLst>
              <a:ext uri="{FF2B5EF4-FFF2-40B4-BE49-F238E27FC236}">
                <a16:creationId xmlns:a16="http://schemas.microsoft.com/office/drawing/2014/main" id="{BD0C2C14-6ED6-4716-9990-DCD788215D45}"/>
              </a:ext>
            </a:extLst>
          </p:cNvPr>
          <p:cNvSpPr/>
          <p:nvPr/>
        </p:nvSpPr>
        <p:spPr>
          <a:xfrm>
            <a:off x="6502400" y="2933700"/>
            <a:ext cx="2222500" cy="6731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8C3B7E-8F40-4B95-9E98-E304099115E2}"/>
              </a:ext>
            </a:extLst>
          </p:cNvPr>
          <p:cNvSpPr/>
          <p:nvPr/>
        </p:nvSpPr>
        <p:spPr>
          <a:xfrm>
            <a:off x="7124700" y="3606800"/>
            <a:ext cx="1016000" cy="7493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E300C3-43A3-45D8-9812-F1A2E3B91F32}"/>
              </a:ext>
            </a:extLst>
          </p:cNvPr>
          <p:cNvSpPr/>
          <p:nvPr/>
        </p:nvSpPr>
        <p:spPr>
          <a:xfrm>
            <a:off x="5029200" y="4876800"/>
            <a:ext cx="5346700" cy="990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01AC25-CA36-4179-8ECD-C15299596A5B}"/>
              </a:ext>
            </a:extLst>
          </p:cNvPr>
          <p:cNvSpPr/>
          <p:nvPr/>
        </p:nvSpPr>
        <p:spPr>
          <a:xfrm>
            <a:off x="7162800" y="4876800"/>
            <a:ext cx="965200" cy="9779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131F488F-236D-4964-B917-06E574CD4B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89100" y="4356100"/>
            <a:ext cx="609600" cy="609600"/>
          </a:xfrm>
          <a:prstGeom prst="rect">
            <a:avLst/>
          </a:prstGeom>
          <a:solidFill>
            <a:srgbClr val="00B0F0"/>
          </a:solidFill>
        </p:spPr>
      </p:pic>
      <p:pic>
        <p:nvPicPr>
          <p:cNvPr id="6" name="Recorded Sound">
            <a:hlinkClick r:id="" action="ppaction://media"/>
            <a:extLst>
              <a:ext uri="{FF2B5EF4-FFF2-40B4-BE49-F238E27FC236}">
                <a16:creationId xmlns:a16="http://schemas.microsoft.com/office/drawing/2014/main" id="{1E11A751-ED46-4C74-914A-4A93124A02F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14500" y="5461000"/>
            <a:ext cx="609600" cy="609600"/>
          </a:xfrm>
          <a:prstGeom prst="rect">
            <a:avLst/>
          </a:prstGeom>
          <a:solidFill>
            <a:srgbClr val="92D050"/>
          </a:solidFill>
        </p:spPr>
      </p:pic>
    </p:spTree>
    <p:extLst>
      <p:ext uri="{BB962C8B-B14F-4D97-AF65-F5344CB8AC3E}">
        <p14:creationId xmlns:p14="http://schemas.microsoft.com/office/powerpoint/2010/main" val="369033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4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pic>
        <p:nvPicPr>
          <p:cNvPr id="3" name="Picture 2">
            <a:extLst>
              <a:ext uri="{FF2B5EF4-FFF2-40B4-BE49-F238E27FC236}">
                <a16:creationId xmlns:a16="http://schemas.microsoft.com/office/drawing/2014/main" id="{0D0F774C-E433-49C8-9575-E852D7DFB72C}"/>
              </a:ext>
            </a:extLst>
          </p:cNvPr>
          <p:cNvPicPr>
            <a:picLocks noChangeAspect="1"/>
          </p:cNvPicPr>
          <p:nvPr/>
        </p:nvPicPr>
        <p:blipFill>
          <a:blip r:embed="rId5"/>
          <a:stretch>
            <a:fillRect/>
          </a:stretch>
        </p:blipFill>
        <p:spPr>
          <a:xfrm>
            <a:off x="4452791" y="2054992"/>
            <a:ext cx="6758267" cy="4654566"/>
          </a:xfrm>
          <a:prstGeom prst="rect">
            <a:avLst/>
          </a:prstGeom>
        </p:spPr>
      </p:pic>
      <p:sp>
        <p:nvSpPr>
          <p:cNvPr id="4" name="TextBox 3">
            <a:extLst>
              <a:ext uri="{FF2B5EF4-FFF2-40B4-BE49-F238E27FC236}">
                <a16:creationId xmlns:a16="http://schemas.microsoft.com/office/drawing/2014/main" id="{216E4D52-8FCE-45FB-8C49-865379036839}"/>
              </a:ext>
            </a:extLst>
          </p:cNvPr>
          <p:cNvSpPr txBox="1"/>
          <p:nvPr/>
        </p:nvSpPr>
        <p:spPr>
          <a:xfrm>
            <a:off x="228601" y="2683823"/>
            <a:ext cx="4089400" cy="769441"/>
          </a:xfrm>
          <a:prstGeom prst="rect">
            <a:avLst/>
          </a:prstGeom>
          <a:noFill/>
        </p:spPr>
        <p:txBody>
          <a:bodyPr wrap="square" rtlCol="0">
            <a:spAutoFit/>
          </a:bodyPr>
          <a:lstStyle/>
          <a:p>
            <a:r>
              <a:rPr lang="en-US" sz="2400" b="1" dirty="0">
                <a:solidFill>
                  <a:schemeClr val="bg1"/>
                </a:solidFill>
                <a:highlight>
                  <a:srgbClr val="FFFF00"/>
                </a:highlight>
              </a:rPr>
              <a:t>This is an unconstrained fit</a:t>
            </a:r>
          </a:p>
          <a:p>
            <a:endParaRPr lang="en-US" sz="2000" b="1" dirty="0">
              <a:solidFill>
                <a:schemeClr val="bg1"/>
              </a:solidFill>
            </a:endParaRPr>
          </a:p>
        </p:txBody>
      </p:sp>
      <p:pic>
        <p:nvPicPr>
          <p:cNvPr id="5" name="Recorded Sound">
            <a:hlinkClick r:id="" action="ppaction://media"/>
            <a:extLst>
              <a:ext uri="{FF2B5EF4-FFF2-40B4-BE49-F238E27FC236}">
                <a16:creationId xmlns:a16="http://schemas.microsoft.com/office/drawing/2014/main" id="{576744E3-D628-4918-8F47-4D387EEF6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9600" y="4343400"/>
            <a:ext cx="609600" cy="609600"/>
          </a:xfrm>
          <a:prstGeom prst="rect">
            <a:avLst/>
          </a:prstGeom>
          <a:solidFill>
            <a:srgbClr val="00B0F0"/>
          </a:solidFill>
        </p:spPr>
      </p:pic>
    </p:spTree>
    <p:extLst>
      <p:ext uri="{BB962C8B-B14F-4D97-AF65-F5344CB8AC3E}">
        <p14:creationId xmlns:p14="http://schemas.microsoft.com/office/powerpoint/2010/main" val="32063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127000" y="2683823"/>
            <a:ext cx="5473700" cy="769441"/>
          </a:xfrm>
          <a:prstGeom prst="rect">
            <a:avLst/>
          </a:prstGeom>
          <a:noFill/>
        </p:spPr>
        <p:txBody>
          <a:bodyPr wrap="square" rtlCol="0">
            <a:spAutoFit/>
          </a:bodyPr>
          <a:lstStyle/>
          <a:p>
            <a:r>
              <a:rPr lang="en-US" sz="2400" b="1" dirty="0">
                <a:solidFill>
                  <a:schemeClr val="bg1"/>
                </a:solidFill>
                <a:highlight>
                  <a:srgbClr val="FFFF00"/>
                </a:highlight>
              </a:rPr>
              <a:t>This is a location-constrained fit</a:t>
            </a:r>
          </a:p>
          <a:p>
            <a:endParaRPr lang="en-US" sz="2000" b="1" dirty="0">
              <a:solidFill>
                <a:schemeClr val="bg1"/>
              </a:solidFill>
            </a:endParaRPr>
          </a:p>
        </p:txBody>
      </p:sp>
      <p:pic>
        <p:nvPicPr>
          <p:cNvPr id="5" name="Picture 4">
            <a:extLst>
              <a:ext uri="{FF2B5EF4-FFF2-40B4-BE49-F238E27FC236}">
                <a16:creationId xmlns:a16="http://schemas.microsoft.com/office/drawing/2014/main" id="{64B54E8D-932D-481D-86F5-66E78259F6D9}"/>
              </a:ext>
            </a:extLst>
          </p:cNvPr>
          <p:cNvPicPr>
            <a:picLocks noChangeAspect="1"/>
          </p:cNvPicPr>
          <p:nvPr/>
        </p:nvPicPr>
        <p:blipFill>
          <a:blip r:embed="rId5"/>
          <a:stretch>
            <a:fillRect/>
          </a:stretch>
        </p:blipFill>
        <p:spPr>
          <a:xfrm>
            <a:off x="5634048" y="2285563"/>
            <a:ext cx="5588133" cy="4231989"/>
          </a:xfrm>
          <a:prstGeom prst="rect">
            <a:avLst/>
          </a:prstGeom>
        </p:spPr>
      </p:pic>
      <p:pic>
        <p:nvPicPr>
          <p:cNvPr id="3" name="Recorded Sound">
            <a:hlinkClick r:id="" action="ppaction://media"/>
            <a:extLst>
              <a:ext uri="{FF2B5EF4-FFF2-40B4-BE49-F238E27FC236}">
                <a16:creationId xmlns:a16="http://schemas.microsoft.com/office/drawing/2014/main" id="{F98DB76B-AF61-4BDA-868B-94F5449ACB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0600" y="4318000"/>
            <a:ext cx="609600" cy="609600"/>
          </a:xfrm>
          <a:prstGeom prst="rect">
            <a:avLst/>
          </a:prstGeom>
          <a:solidFill>
            <a:srgbClr val="00B0F0"/>
          </a:solidFill>
        </p:spPr>
      </p:pic>
    </p:spTree>
    <p:extLst>
      <p:ext uri="{BB962C8B-B14F-4D97-AF65-F5344CB8AC3E}">
        <p14:creationId xmlns:p14="http://schemas.microsoft.com/office/powerpoint/2010/main" val="21221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285007" y="2683823"/>
            <a:ext cx="5030912" cy="769441"/>
          </a:xfrm>
          <a:prstGeom prst="rect">
            <a:avLst/>
          </a:prstGeom>
          <a:noFill/>
        </p:spPr>
        <p:txBody>
          <a:bodyPr wrap="square" rtlCol="0">
            <a:spAutoFit/>
          </a:bodyPr>
          <a:lstStyle/>
          <a:p>
            <a:r>
              <a:rPr lang="en-US" sz="2400" b="1" dirty="0">
                <a:solidFill>
                  <a:schemeClr val="bg1"/>
                </a:solidFill>
                <a:highlight>
                  <a:srgbClr val="FFFF00"/>
                </a:highlight>
              </a:rPr>
              <a:t>This is a location-constrained fit</a:t>
            </a:r>
          </a:p>
          <a:p>
            <a:endParaRPr lang="en-US" sz="2000" b="1" dirty="0">
              <a:solidFill>
                <a:schemeClr val="bg1"/>
              </a:solidFill>
            </a:endParaRPr>
          </a:p>
        </p:txBody>
      </p:sp>
      <p:pic>
        <p:nvPicPr>
          <p:cNvPr id="6" name="Picture 5">
            <a:extLst>
              <a:ext uri="{FF2B5EF4-FFF2-40B4-BE49-F238E27FC236}">
                <a16:creationId xmlns:a16="http://schemas.microsoft.com/office/drawing/2014/main" id="{4CC0E2A5-0A96-42E6-BE0E-0E46DB3E6F13}"/>
              </a:ext>
            </a:extLst>
          </p:cNvPr>
          <p:cNvPicPr>
            <a:picLocks noChangeAspect="1"/>
          </p:cNvPicPr>
          <p:nvPr/>
        </p:nvPicPr>
        <p:blipFill>
          <a:blip r:embed="rId3"/>
          <a:stretch>
            <a:fillRect/>
          </a:stretch>
        </p:blipFill>
        <p:spPr>
          <a:xfrm>
            <a:off x="5497612" y="2050775"/>
            <a:ext cx="4893297" cy="4600652"/>
          </a:xfrm>
          <a:prstGeom prst="rect">
            <a:avLst/>
          </a:prstGeom>
        </p:spPr>
      </p:pic>
    </p:spTree>
    <p:extLst>
      <p:ext uri="{BB962C8B-B14F-4D97-AF65-F5344CB8AC3E}">
        <p14:creationId xmlns:p14="http://schemas.microsoft.com/office/powerpoint/2010/main" val="1199054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AE6-0471-4F3E-BC58-5FE61990D9AE}"/>
              </a:ext>
            </a:extLst>
          </p:cNvPr>
          <p:cNvSpPr>
            <a:spLocks noGrp="1"/>
          </p:cNvSpPr>
          <p:nvPr>
            <p:ph type="title"/>
          </p:nvPr>
        </p:nvSpPr>
        <p:spPr/>
        <p:txBody>
          <a:bodyPr/>
          <a:lstStyle/>
          <a:p>
            <a:r>
              <a:rPr lang="en-US" dirty="0"/>
              <a:t>Identifying Fit Features and Contact Surfaces</a:t>
            </a:r>
          </a:p>
        </p:txBody>
      </p:sp>
      <p:sp>
        <p:nvSpPr>
          <p:cNvPr id="4" name="TextBox 3">
            <a:extLst>
              <a:ext uri="{FF2B5EF4-FFF2-40B4-BE49-F238E27FC236}">
                <a16:creationId xmlns:a16="http://schemas.microsoft.com/office/drawing/2014/main" id="{216E4D52-8FCE-45FB-8C49-865379036839}"/>
              </a:ext>
            </a:extLst>
          </p:cNvPr>
          <p:cNvSpPr txBox="1"/>
          <p:nvPr/>
        </p:nvSpPr>
        <p:spPr>
          <a:xfrm>
            <a:off x="278969" y="2683823"/>
            <a:ext cx="4788978" cy="2985433"/>
          </a:xfrm>
          <a:prstGeom prst="rect">
            <a:avLst/>
          </a:prstGeom>
          <a:noFill/>
        </p:spPr>
        <p:txBody>
          <a:bodyPr wrap="square" rtlCol="0">
            <a:spAutoFit/>
          </a:bodyPr>
          <a:lstStyle/>
          <a:p>
            <a:r>
              <a:rPr lang="en-US" sz="2400" b="1" dirty="0">
                <a:solidFill>
                  <a:schemeClr val="bg1"/>
                </a:solidFill>
                <a:highlight>
                  <a:srgbClr val="FFFF00"/>
                </a:highlight>
              </a:rPr>
              <a:t>In this location-constrained fit</a:t>
            </a:r>
          </a:p>
          <a:p>
            <a:endParaRPr lang="en-US" sz="2000" b="1" dirty="0">
              <a:solidFill>
                <a:schemeClr val="bg1"/>
              </a:solidFill>
            </a:endParaRPr>
          </a:p>
          <a:p>
            <a:r>
              <a:rPr lang="en-US" sz="2400" b="1" dirty="0">
                <a:solidFill>
                  <a:schemeClr val="bg1"/>
                </a:solidFill>
              </a:rPr>
              <a:t>Holes are fit features – Slot and rail are also fit features (2 fit features on each part)</a:t>
            </a:r>
          </a:p>
          <a:p>
            <a:endParaRPr lang="en-US" sz="2400" b="1" dirty="0">
              <a:solidFill>
                <a:schemeClr val="bg1"/>
              </a:solidFill>
            </a:endParaRPr>
          </a:p>
          <a:p>
            <a:r>
              <a:rPr lang="en-US" sz="2400" b="1" dirty="0">
                <a:solidFill>
                  <a:schemeClr val="bg1"/>
                </a:solidFill>
              </a:rPr>
              <a:t>Flat colored surfaces are fit-related contact surfaces</a:t>
            </a:r>
          </a:p>
        </p:txBody>
      </p:sp>
      <p:pic>
        <p:nvPicPr>
          <p:cNvPr id="5" name="Picture 4">
            <a:extLst>
              <a:ext uri="{FF2B5EF4-FFF2-40B4-BE49-F238E27FC236}">
                <a16:creationId xmlns:a16="http://schemas.microsoft.com/office/drawing/2014/main" id="{002F58D3-F550-4F17-B58D-3A9E8838A66E}"/>
              </a:ext>
            </a:extLst>
          </p:cNvPr>
          <p:cNvPicPr>
            <a:picLocks noChangeAspect="1"/>
          </p:cNvPicPr>
          <p:nvPr/>
        </p:nvPicPr>
        <p:blipFill>
          <a:blip r:embed="rId2"/>
          <a:stretch>
            <a:fillRect/>
          </a:stretch>
        </p:blipFill>
        <p:spPr>
          <a:xfrm>
            <a:off x="5177269" y="2209242"/>
            <a:ext cx="6172213" cy="4322186"/>
          </a:xfrm>
          <a:prstGeom prst="rect">
            <a:avLst/>
          </a:prstGeom>
        </p:spPr>
      </p:pic>
    </p:spTree>
    <p:extLst>
      <p:ext uri="{BB962C8B-B14F-4D97-AF65-F5344CB8AC3E}">
        <p14:creationId xmlns:p14="http://schemas.microsoft.com/office/powerpoint/2010/main" val="358585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8ADC78-02F7-482B-856E-B2B688DD2F0E}"/>
              </a:ext>
            </a:extLst>
          </p:cNvPr>
          <p:cNvSpPr>
            <a:spLocks noChangeArrowheads="1"/>
          </p:cNvSpPr>
          <p:nvPr/>
        </p:nvSpPr>
        <p:spPr bwMode="auto">
          <a:xfrm>
            <a:off x="1840675" y="368134"/>
            <a:ext cx="11016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E4F221E3-C4D4-461B-9C58-4337ABD8F9AF}"/>
              </a:ext>
            </a:extLst>
          </p:cNvPr>
          <p:cNvGraphicFramePr>
            <a:graphicFrameLocks noChangeAspect="1"/>
          </p:cNvGraphicFramePr>
          <p:nvPr>
            <p:extLst>
              <p:ext uri="{D42A27DB-BD31-4B8C-83A1-F6EECF244321}">
                <p14:modId xmlns:p14="http://schemas.microsoft.com/office/powerpoint/2010/main" val="433242590"/>
              </p:ext>
            </p:extLst>
          </p:nvPr>
        </p:nvGraphicFramePr>
        <p:xfrm>
          <a:off x="3918857" y="273133"/>
          <a:ext cx="5533902" cy="6274051"/>
        </p:xfrm>
        <a:graphic>
          <a:graphicData uri="http://schemas.openxmlformats.org/presentationml/2006/ole">
            <mc:AlternateContent xmlns:mc="http://schemas.openxmlformats.org/markup-compatibility/2006">
              <mc:Choice xmlns:v="urn:schemas-microsoft-com:vml" Requires="v">
                <p:oleObj r:id="rId5" imgW="5505551" imgH="6419814" progId="Visio.Drawing.11">
                  <p:embed/>
                </p:oleObj>
              </mc:Choice>
              <mc:Fallback>
                <p:oleObj r:id="rId5" imgW="5505551" imgH="6419814"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8857" y="273133"/>
                        <a:ext cx="5533902" cy="6274051"/>
                      </a:xfrm>
                      <a:prstGeom prst="rect">
                        <a:avLst/>
                      </a:prstGeom>
                      <a:solidFill>
                        <a:srgbClr val="FFFFFF"/>
                      </a:solidFill>
                    </p:spPr>
                  </p:pic>
                </p:oleObj>
              </mc:Fallback>
            </mc:AlternateContent>
          </a:graphicData>
        </a:graphic>
      </p:graphicFrame>
      <p:sp>
        <p:nvSpPr>
          <p:cNvPr id="5" name="TextBox 4">
            <a:extLst>
              <a:ext uri="{FF2B5EF4-FFF2-40B4-BE49-F238E27FC236}">
                <a16:creationId xmlns:a16="http://schemas.microsoft.com/office/drawing/2014/main" id="{A0AA6555-F59D-40E8-A82B-1B61A8EDBE4A}"/>
              </a:ext>
            </a:extLst>
          </p:cNvPr>
          <p:cNvSpPr txBox="1"/>
          <p:nvPr/>
        </p:nvSpPr>
        <p:spPr>
          <a:xfrm>
            <a:off x="201881" y="261257"/>
            <a:ext cx="3586347" cy="584775"/>
          </a:xfrm>
          <a:prstGeom prst="rect">
            <a:avLst/>
          </a:prstGeom>
          <a:noFill/>
        </p:spPr>
        <p:txBody>
          <a:bodyPr wrap="square" rtlCol="0">
            <a:spAutoFit/>
          </a:bodyPr>
          <a:lstStyle/>
          <a:p>
            <a:r>
              <a:rPr lang="en-US" sz="3200" b="1" dirty="0">
                <a:solidFill>
                  <a:schemeClr val="bg1"/>
                </a:solidFill>
              </a:rPr>
              <a:t>DFFTSP Structure</a:t>
            </a:r>
          </a:p>
        </p:txBody>
      </p:sp>
      <p:pic>
        <p:nvPicPr>
          <p:cNvPr id="6" name="Recorded Sound">
            <a:hlinkClick r:id="" action="ppaction://media"/>
            <a:extLst>
              <a:ext uri="{FF2B5EF4-FFF2-40B4-BE49-F238E27FC236}">
                <a16:creationId xmlns:a16="http://schemas.microsoft.com/office/drawing/2014/main" id="{17A51F31-1CF9-4B7E-9C00-99DE24063B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5455" y="5594267"/>
            <a:ext cx="609600" cy="609600"/>
          </a:xfrm>
          <a:prstGeom prst="rect">
            <a:avLst/>
          </a:prstGeom>
          <a:solidFill>
            <a:srgbClr val="00B0F0"/>
          </a:solidFill>
        </p:spPr>
      </p:pic>
    </p:spTree>
    <p:extLst>
      <p:ext uri="{BB962C8B-B14F-4D97-AF65-F5344CB8AC3E}">
        <p14:creationId xmlns:p14="http://schemas.microsoft.com/office/powerpoint/2010/main" val="75631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A38A-7395-4A8F-8F54-6143463DB65A}"/>
              </a:ext>
            </a:extLst>
          </p:cNvPr>
          <p:cNvSpPr>
            <a:spLocks noGrp="1"/>
          </p:cNvSpPr>
          <p:nvPr>
            <p:ph type="title"/>
          </p:nvPr>
        </p:nvSpPr>
        <p:spPr/>
        <p:txBody>
          <a:bodyPr>
            <a:normAutofit/>
          </a:bodyPr>
          <a:lstStyle/>
          <a:p>
            <a:r>
              <a:rPr lang="en-US" sz="4000" dirty="0"/>
              <a:t>A Designer-Guided Method  </a:t>
            </a:r>
          </a:p>
        </p:txBody>
      </p:sp>
      <p:sp>
        <p:nvSpPr>
          <p:cNvPr id="3" name="Content Placeholder 2">
            <a:extLst>
              <a:ext uri="{FF2B5EF4-FFF2-40B4-BE49-F238E27FC236}">
                <a16:creationId xmlns:a16="http://schemas.microsoft.com/office/drawing/2014/main" id="{69548424-54CF-40B4-9604-945CB0BD54E7}"/>
              </a:ext>
            </a:extLst>
          </p:cNvPr>
          <p:cNvSpPr>
            <a:spLocks noGrp="1"/>
          </p:cNvSpPr>
          <p:nvPr>
            <p:ph idx="1"/>
          </p:nvPr>
        </p:nvSpPr>
        <p:spPr/>
        <p:txBody>
          <a:bodyPr/>
          <a:lstStyle/>
          <a:p>
            <a:r>
              <a:rPr lang="en-US" sz="3200" b="1" dirty="0">
                <a:solidFill>
                  <a:srgbClr val="FFFF00"/>
                </a:solidFill>
              </a:rPr>
              <a:t>Only three skills are necessary</a:t>
            </a:r>
          </a:p>
          <a:p>
            <a:pPr marL="971550" lvl="1" indent="-514350">
              <a:buFont typeface="+mj-lt"/>
              <a:buAutoNum type="arabicPeriod"/>
            </a:pPr>
            <a:r>
              <a:rPr lang="en-US" sz="2800" b="1" i="1" dirty="0">
                <a:solidFill>
                  <a:srgbClr val="002060"/>
                </a:solidFill>
              </a:rPr>
              <a:t>Identify the type of fit</a:t>
            </a:r>
          </a:p>
          <a:p>
            <a:pPr marL="971550" lvl="1" indent="-514350">
              <a:buFont typeface="+mj-lt"/>
              <a:buAutoNum type="arabicPeriod"/>
            </a:pPr>
            <a:r>
              <a:rPr lang="en-US" sz="2800" b="1" i="1" dirty="0">
                <a:solidFill>
                  <a:srgbClr val="002060"/>
                </a:solidFill>
              </a:rPr>
              <a:t>Identify fit features</a:t>
            </a:r>
          </a:p>
          <a:p>
            <a:pPr marL="971550" lvl="1" indent="-514350">
              <a:buFont typeface="+mj-lt"/>
              <a:buAutoNum type="arabicPeriod"/>
            </a:pPr>
            <a:r>
              <a:rPr lang="en-US" sz="2800" b="1" i="1" dirty="0">
                <a:solidFill>
                  <a:srgbClr val="002060"/>
                </a:solidFill>
              </a:rPr>
              <a:t>Identify fit-related contact surfaces</a:t>
            </a:r>
          </a:p>
        </p:txBody>
      </p:sp>
      <p:sp>
        <p:nvSpPr>
          <p:cNvPr id="4" name="TextBox 3">
            <a:extLst>
              <a:ext uri="{FF2B5EF4-FFF2-40B4-BE49-F238E27FC236}">
                <a16:creationId xmlns:a16="http://schemas.microsoft.com/office/drawing/2014/main" id="{586A052B-D917-43FC-924A-71AF505A27CE}"/>
              </a:ext>
            </a:extLst>
          </p:cNvPr>
          <p:cNvSpPr txBox="1"/>
          <p:nvPr/>
        </p:nvSpPr>
        <p:spPr>
          <a:xfrm>
            <a:off x="2315688" y="4334494"/>
            <a:ext cx="5617029" cy="954107"/>
          </a:xfrm>
          <a:prstGeom prst="rect">
            <a:avLst/>
          </a:prstGeom>
          <a:noFill/>
        </p:spPr>
        <p:txBody>
          <a:bodyPr wrap="square" rtlCol="0">
            <a:spAutoFit/>
          </a:bodyPr>
          <a:lstStyle/>
          <a:p>
            <a:r>
              <a:rPr lang="en-US" sz="2800" b="1" dirty="0"/>
              <a:t>Tolerance Synthesis Program only asks about these items </a:t>
            </a:r>
          </a:p>
        </p:txBody>
      </p:sp>
      <p:pic>
        <p:nvPicPr>
          <p:cNvPr id="5" name="Recorded Sound">
            <a:hlinkClick r:id="" action="ppaction://media"/>
            <a:extLst>
              <a:ext uri="{FF2B5EF4-FFF2-40B4-BE49-F238E27FC236}">
                <a16:creationId xmlns:a16="http://schemas.microsoft.com/office/drawing/2014/main" id="{5B89E1A9-0BD3-4659-BD5A-001F6A1DB1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558" y="5582392"/>
            <a:ext cx="609600" cy="609600"/>
          </a:xfrm>
          <a:prstGeom prst="rect">
            <a:avLst/>
          </a:prstGeom>
          <a:solidFill>
            <a:srgbClr val="00B0F0"/>
          </a:solidFill>
        </p:spPr>
      </p:pic>
    </p:spTree>
    <p:extLst>
      <p:ext uri="{BB962C8B-B14F-4D97-AF65-F5344CB8AC3E}">
        <p14:creationId xmlns:p14="http://schemas.microsoft.com/office/powerpoint/2010/main" val="27283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0C97D-46F6-4C43-BB81-E9C94AC7DA04}"/>
              </a:ext>
            </a:extLst>
          </p:cNvPr>
          <p:cNvSpPr>
            <a:spLocks noGrp="1"/>
          </p:cNvSpPr>
          <p:nvPr>
            <p:ph type="title"/>
          </p:nvPr>
        </p:nvSpPr>
        <p:spPr/>
        <p:txBody>
          <a:bodyPr/>
          <a:lstStyle/>
          <a:p>
            <a:r>
              <a:rPr lang="en-US" dirty="0"/>
              <a:t>How to use the DFFTSP</a:t>
            </a:r>
          </a:p>
        </p:txBody>
      </p:sp>
      <p:sp>
        <p:nvSpPr>
          <p:cNvPr id="3" name="Content Placeholder 2">
            <a:extLst>
              <a:ext uri="{FF2B5EF4-FFF2-40B4-BE49-F238E27FC236}">
                <a16:creationId xmlns:a16="http://schemas.microsoft.com/office/drawing/2014/main" id="{BDD6C1F0-B192-45FF-8AF3-FE74504BAF35}"/>
              </a:ext>
            </a:extLst>
          </p:cNvPr>
          <p:cNvSpPr>
            <a:spLocks noGrp="1"/>
          </p:cNvSpPr>
          <p:nvPr>
            <p:ph idx="1"/>
          </p:nvPr>
        </p:nvSpPr>
        <p:spPr/>
        <p:txBody>
          <a:bodyPr>
            <a:normAutofit/>
          </a:bodyPr>
          <a:lstStyle/>
          <a:p>
            <a:r>
              <a:rPr lang="en-US" sz="3200" b="1" dirty="0">
                <a:solidFill>
                  <a:srgbClr val="FFFF00"/>
                </a:solidFill>
                <a:highlight>
                  <a:srgbClr val="FF0000"/>
                </a:highlight>
              </a:rPr>
              <a:t>Please do not use the program unless you have carefully viewed the instructions</a:t>
            </a:r>
          </a:p>
          <a:p>
            <a:endParaRPr lang="en-US" sz="3200" b="1" dirty="0">
              <a:solidFill>
                <a:srgbClr val="FFFF00"/>
              </a:solidFill>
            </a:endParaRPr>
          </a:p>
          <a:p>
            <a:pPr lvl="1"/>
            <a:r>
              <a:rPr lang="en-US" sz="2800" b="1" dirty="0">
                <a:solidFill>
                  <a:schemeClr val="bg1"/>
                </a:solidFill>
              </a:rPr>
              <a:t>This PowerPoint document </a:t>
            </a:r>
          </a:p>
          <a:p>
            <a:pPr marL="457200" lvl="1" indent="0">
              <a:buNone/>
            </a:pPr>
            <a:endParaRPr lang="en-US" sz="2800" b="1" dirty="0">
              <a:solidFill>
                <a:srgbClr val="FFFF00"/>
              </a:solidFill>
            </a:endParaRPr>
          </a:p>
          <a:p>
            <a:pPr lvl="1"/>
            <a:endParaRPr lang="en-US" sz="2800" dirty="0">
              <a:solidFill>
                <a:srgbClr val="FFFF00"/>
              </a:solidFill>
            </a:endParaRPr>
          </a:p>
        </p:txBody>
      </p:sp>
      <p:pic>
        <p:nvPicPr>
          <p:cNvPr id="4" name="Recorded Sound">
            <a:hlinkClick r:id="" action="ppaction://media"/>
            <a:extLst>
              <a:ext uri="{FF2B5EF4-FFF2-40B4-BE49-F238E27FC236}">
                <a16:creationId xmlns:a16="http://schemas.microsoft.com/office/drawing/2014/main" id="{F13C75E0-3B52-4942-A76A-1DB293636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824" y="5131130"/>
            <a:ext cx="609600" cy="609600"/>
          </a:xfrm>
          <a:prstGeom prst="rect">
            <a:avLst/>
          </a:prstGeom>
          <a:solidFill>
            <a:srgbClr val="00B0F0"/>
          </a:solidFill>
        </p:spPr>
      </p:pic>
    </p:spTree>
    <p:extLst>
      <p:ext uri="{BB962C8B-B14F-4D97-AF65-F5344CB8AC3E}">
        <p14:creationId xmlns:p14="http://schemas.microsoft.com/office/powerpoint/2010/main" val="32016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5E95-B0EF-4A63-8346-CE2A5086FB99}"/>
              </a:ext>
            </a:extLst>
          </p:cNvPr>
          <p:cNvSpPr>
            <a:spLocks noGrp="1"/>
          </p:cNvSpPr>
          <p:nvPr>
            <p:ph type="title"/>
          </p:nvPr>
        </p:nvSpPr>
        <p:spPr/>
        <p:txBody>
          <a:bodyPr/>
          <a:lstStyle/>
          <a:p>
            <a:r>
              <a:rPr lang="en-US" b="1" dirty="0"/>
              <a:t>Learning from the Program</a:t>
            </a:r>
            <a:endParaRPr lang="en-US" dirty="0"/>
          </a:p>
        </p:txBody>
      </p:sp>
      <p:pic>
        <p:nvPicPr>
          <p:cNvPr id="4" name="Picture 3">
            <a:extLst>
              <a:ext uri="{FF2B5EF4-FFF2-40B4-BE49-F238E27FC236}">
                <a16:creationId xmlns:a16="http://schemas.microsoft.com/office/drawing/2014/main" id="{02EDB9EC-2A10-41E0-9E86-32881AEB8A5F}"/>
              </a:ext>
            </a:extLst>
          </p:cNvPr>
          <p:cNvPicPr>
            <a:picLocks noChangeAspect="1"/>
          </p:cNvPicPr>
          <p:nvPr/>
        </p:nvPicPr>
        <p:blipFill>
          <a:blip r:embed="rId5"/>
          <a:stretch>
            <a:fillRect/>
          </a:stretch>
        </p:blipFill>
        <p:spPr>
          <a:xfrm>
            <a:off x="5032227" y="3158693"/>
            <a:ext cx="1736049" cy="806510"/>
          </a:xfrm>
          <a:prstGeom prst="rect">
            <a:avLst/>
          </a:prstGeom>
        </p:spPr>
      </p:pic>
      <p:pic>
        <p:nvPicPr>
          <p:cNvPr id="5" name="Picture 4">
            <a:extLst>
              <a:ext uri="{FF2B5EF4-FFF2-40B4-BE49-F238E27FC236}">
                <a16:creationId xmlns:a16="http://schemas.microsoft.com/office/drawing/2014/main" id="{ADB49547-BB3A-4770-BED3-9B9E5E3402F8}"/>
              </a:ext>
            </a:extLst>
          </p:cNvPr>
          <p:cNvPicPr>
            <a:picLocks noChangeAspect="1"/>
          </p:cNvPicPr>
          <p:nvPr/>
        </p:nvPicPr>
        <p:blipFill>
          <a:blip r:embed="rId6"/>
          <a:stretch>
            <a:fillRect/>
          </a:stretch>
        </p:blipFill>
        <p:spPr>
          <a:xfrm>
            <a:off x="2242760" y="4973049"/>
            <a:ext cx="7679944" cy="934596"/>
          </a:xfrm>
          <a:prstGeom prst="rect">
            <a:avLst/>
          </a:prstGeom>
        </p:spPr>
      </p:pic>
      <p:pic>
        <p:nvPicPr>
          <p:cNvPr id="8" name="Recorded Sound">
            <a:hlinkClick r:id="" action="ppaction://media"/>
            <a:extLst>
              <a:ext uri="{FF2B5EF4-FFF2-40B4-BE49-F238E27FC236}">
                <a16:creationId xmlns:a16="http://schemas.microsoft.com/office/drawing/2014/main" id="{CDE14521-DEE6-4231-B2A6-9C5B28CC4C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100" y="2832100"/>
            <a:ext cx="609600" cy="609600"/>
          </a:xfrm>
          <a:prstGeom prst="rect">
            <a:avLst/>
          </a:prstGeom>
          <a:solidFill>
            <a:srgbClr val="00B0F0"/>
          </a:solidFill>
        </p:spPr>
      </p:pic>
    </p:spTree>
    <p:extLst>
      <p:ext uri="{BB962C8B-B14F-4D97-AF65-F5344CB8AC3E}">
        <p14:creationId xmlns:p14="http://schemas.microsoft.com/office/powerpoint/2010/main" val="15316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2B80-2FAF-46CF-A33F-C6C3E06D840A}"/>
              </a:ext>
            </a:extLst>
          </p:cNvPr>
          <p:cNvSpPr>
            <a:spLocks noGrp="1"/>
          </p:cNvSpPr>
          <p:nvPr>
            <p:ph type="title"/>
          </p:nvPr>
        </p:nvSpPr>
        <p:spPr/>
        <p:txBody>
          <a:bodyPr>
            <a:normAutofit/>
          </a:bodyPr>
          <a:lstStyle/>
          <a:p>
            <a:pPr algn="ctr"/>
            <a:r>
              <a:rPr lang="en-US" sz="6000" dirty="0">
                <a:latin typeface="Britannic Bold" panose="020B0903060703020204" pitchFamily="34" charset="0"/>
              </a:rPr>
              <a:t>Types of Fit</a:t>
            </a:r>
          </a:p>
        </p:txBody>
      </p:sp>
      <p:pic>
        <p:nvPicPr>
          <p:cNvPr id="3" name="Picture 2">
            <a:extLst>
              <a:ext uri="{FF2B5EF4-FFF2-40B4-BE49-F238E27FC236}">
                <a16:creationId xmlns:a16="http://schemas.microsoft.com/office/drawing/2014/main" id="{CFA4DE8A-14FF-4742-98A5-800AC71A4D61}"/>
              </a:ext>
            </a:extLst>
          </p:cNvPr>
          <p:cNvPicPr>
            <a:picLocks noChangeAspect="1"/>
          </p:cNvPicPr>
          <p:nvPr/>
        </p:nvPicPr>
        <p:blipFill>
          <a:blip r:embed="rId5"/>
          <a:stretch>
            <a:fillRect/>
          </a:stretch>
        </p:blipFill>
        <p:spPr>
          <a:xfrm>
            <a:off x="4203865" y="2308938"/>
            <a:ext cx="4378731" cy="3980665"/>
          </a:xfrm>
          <a:prstGeom prst="rect">
            <a:avLst/>
          </a:prstGeom>
        </p:spPr>
      </p:pic>
      <p:sp>
        <p:nvSpPr>
          <p:cNvPr id="4" name="TextBox 3">
            <a:extLst>
              <a:ext uri="{FF2B5EF4-FFF2-40B4-BE49-F238E27FC236}">
                <a16:creationId xmlns:a16="http://schemas.microsoft.com/office/drawing/2014/main" id="{B779CC49-F4C0-4D22-98E8-DAB54541C656}"/>
              </a:ext>
            </a:extLst>
          </p:cNvPr>
          <p:cNvSpPr txBox="1"/>
          <p:nvPr/>
        </p:nvSpPr>
        <p:spPr>
          <a:xfrm>
            <a:off x="154378" y="2410691"/>
            <a:ext cx="3681352" cy="461665"/>
          </a:xfrm>
          <a:prstGeom prst="rect">
            <a:avLst/>
          </a:prstGeom>
          <a:noFill/>
        </p:spPr>
        <p:txBody>
          <a:bodyPr wrap="square" rtlCol="0">
            <a:spAutoFit/>
          </a:bodyPr>
          <a:lstStyle/>
          <a:p>
            <a:r>
              <a:rPr lang="en-US" sz="2400" b="1" dirty="0">
                <a:solidFill>
                  <a:schemeClr val="bg1"/>
                </a:solidFill>
              </a:rPr>
              <a:t>The first dialog window</a:t>
            </a:r>
          </a:p>
        </p:txBody>
      </p:sp>
      <p:pic>
        <p:nvPicPr>
          <p:cNvPr id="5" name="Recorded Sound">
            <a:hlinkClick r:id="" action="ppaction://media"/>
            <a:extLst>
              <a:ext uri="{FF2B5EF4-FFF2-40B4-BE49-F238E27FC236}">
                <a16:creationId xmlns:a16="http://schemas.microsoft.com/office/drawing/2014/main" id="{31CCC7F5-E970-438B-9332-0F9753542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8386" y="4053113"/>
            <a:ext cx="609600" cy="609600"/>
          </a:xfrm>
          <a:prstGeom prst="rect">
            <a:avLst/>
          </a:prstGeom>
          <a:solidFill>
            <a:srgbClr val="00B0F0"/>
          </a:solidFill>
        </p:spPr>
      </p:pic>
    </p:spTree>
    <p:extLst>
      <p:ext uri="{BB962C8B-B14F-4D97-AF65-F5344CB8AC3E}">
        <p14:creationId xmlns:p14="http://schemas.microsoft.com/office/powerpoint/2010/main" val="7140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1D2C0-C179-4708-9F8C-778D931EDC02}"/>
              </a:ext>
            </a:extLst>
          </p:cNvPr>
          <p:cNvSpPr txBox="1"/>
          <p:nvPr/>
        </p:nvSpPr>
        <p:spPr>
          <a:xfrm>
            <a:off x="593765" y="570016"/>
            <a:ext cx="3443845" cy="523220"/>
          </a:xfrm>
          <a:prstGeom prst="rect">
            <a:avLst/>
          </a:prstGeom>
          <a:noFill/>
        </p:spPr>
        <p:txBody>
          <a:bodyPr wrap="square" rtlCol="0">
            <a:spAutoFit/>
          </a:bodyPr>
          <a:lstStyle/>
          <a:p>
            <a:r>
              <a:rPr lang="en-US" sz="2800" dirty="0">
                <a:solidFill>
                  <a:schemeClr val="bg1"/>
                </a:solidFill>
                <a:latin typeface="Britannic Bold" panose="020B0903060703020204" pitchFamily="34" charset="0"/>
              </a:rPr>
              <a:t>Unconstrained Fits</a:t>
            </a:r>
            <a:endParaRPr lang="en-US" sz="2800" dirty="0">
              <a:solidFill>
                <a:schemeClr val="bg1"/>
              </a:solidFill>
            </a:endParaRPr>
          </a:p>
        </p:txBody>
      </p:sp>
      <p:pic>
        <p:nvPicPr>
          <p:cNvPr id="5" name="Recorded Sound">
            <a:hlinkClick r:id="" action="ppaction://media"/>
            <a:extLst>
              <a:ext uri="{FF2B5EF4-FFF2-40B4-BE49-F238E27FC236}">
                <a16:creationId xmlns:a16="http://schemas.microsoft.com/office/drawing/2014/main" id="{EFE19CF8-7A33-4E44-A3FC-6A02E1F3FF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6068" y="3413496"/>
            <a:ext cx="609600" cy="609600"/>
          </a:xfrm>
          <a:prstGeom prst="rect">
            <a:avLst/>
          </a:prstGeom>
          <a:solidFill>
            <a:srgbClr val="00B0F0"/>
          </a:solidFill>
        </p:spPr>
      </p:pic>
      <p:pic>
        <p:nvPicPr>
          <p:cNvPr id="3" name="Picture 2">
            <a:extLst>
              <a:ext uri="{FF2B5EF4-FFF2-40B4-BE49-F238E27FC236}">
                <a16:creationId xmlns:a16="http://schemas.microsoft.com/office/drawing/2014/main" id="{768B1079-9AB9-4B89-8A37-B62CC57671E3}"/>
              </a:ext>
            </a:extLst>
          </p:cNvPr>
          <p:cNvPicPr>
            <a:picLocks noChangeAspect="1"/>
          </p:cNvPicPr>
          <p:nvPr/>
        </p:nvPicPr>
        <p:blipFill>
          <a:blip r:embed="rId5"/>
          <a:stretch>
            <a:fillRect/>
          </a:stretch>
        </p:blipFill>
        <p:spPr>
          <a:xfrm>
            <a:off x="3188209" y="1448790"/>
            <a:ext cx="7217767" cy="4263241"/>
          </a:xfrm>
          <a:prstGeom prst="rect">
            <a:avLst/>
          </a:prstGeom>
        </p:spPr>
      </p:pic>
    </p:spTree>
    <p:extLst>
      <p:ext uri="{BB962C8B-B14F-4D97-AF65-F5344CB8AC3E}">
        <p14:creationId xmlns:p14="http://schemas.microsoft.com/office/powerpoint/2010/main" val="106756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2B80-2FAF-46CF-A33F-C6C3E06D840A}"/>
              </a:ext>
            </a:extLst>
          </p:cNvPr>
          <p:cNvSpPr>
            <a:spLocks noGrp="1"/>
          </p:cNvSpPr>
          <p:nvPr>
            <p:ph type="title"/>
          </p:nvPr>
        </p:nvSpPr>
        <p:spPr/>
        <p:txBody>
          <a:bodyPr>
            <a:normAutofit/>
          </a:bodyPr>
          <a:lstStyle/>
          <a:p>
            <a:pPr algn="ctr"/>
            <a:r>
              <a:rPr lang="en-US" sz="6000" dirty="0">
                <a:latin typeface="Britannic Bold" panose="020B0903060703020204" pitchFamily="34" charset="0"/>
              </a:rPr>
              <a:t>Unconstrained Fits</a:t>
            </a:r>
          </a:p>
        </p:txBody>
      </p:sp>
      <p:pic>
        <p:nvPicPr>
          <p:cNvPr id="3" name="Picture 2">
            <a:extLst>
              <a:ext uri="{FF2B5EF4-FFF2-40B4-BE49-F238E27FC236}">
                <a16:creationId xmlns:a16="http://schemas.microsoft.com/office/drawing/2014/main" id="{A8F5D3D3-A9C3-458B-9554-85814CE4D7D0}"/>
              </a:ext>
            </a:extLst>
          </p:cNvPr>
          <p:cNvPicPr>
            <a:picLocks noChangeAspect="1"/>
          </p:cNvPicPr>
          <p:nvPr/>
        </p:nvPicPr>
        <p:blipFill>
          <a:blip r:embed="rId2"/>
          <a:stretch>
            <a:fillRect/>
          </a:stretch>
        </p:blipFill>
        <p:spPr>
          <a:xfrm>
            <a:off x="4717935" y="2247653"/>
            <a:ext cx="6296013" cy="4212523"/>
          </a:xfrm>
          <a:prstGeom prst="rect">
            <a:avLst/>
          </a:prstGeom>
        </p:spPr>
      </p:pic>
    </p:spTree>
    <p:extLst>
      <p:ext uri="{BB962C8B-B14F-4D97-AF65-F5344CB8AC3E}">
        <p14:creationId xmlns:p14="http://schemas.microsoft.com/office/powerpoint/2010/main" val="148700950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themeOverride>
</file>

<file path=docProps/app.xml><?xml version="1.0" encoding="utf-8"?>
<Properties xmlns="http://schemas.openxmlformats.org/officeDocument/2006/extended-properties" xmlns:vt="http://schemas.openxmlformats.org/officeDocument/2006/docPropsVTypes">
  <Template/>
  <TotalTime>37832</TotalTime>
  <Words>1464</Words>
  <Application>Microsoft Office PowerPoint</Application>
  <PresentationFormat>Widescreen</PresentationFormat>
  <Paragraphs>116</Paragraphs>
  <Slides>25</Slides>
  <Notes>22</Notes>
  <HiddenSlides>0</HiddenSlides>
  <MMClips>23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Arial Black</vt:lpstr>
      <vt:lpstr>Bookman Old Style</vt:lpstr>
      <vt:lpstr>Britannic Bold</vt:lpstr>
      <vt:lpstr>Calibri</vt:lpstr>
      <vt:lpstr>Cooper Black</vt:lpstr>
      <vt:lpstr>Imprint MT Shadow</vt:lpstr>
      <vt:lpstr>Trebuchet MS</vt:lpstr>
      <vt:lpstr>Berlin</vt:lpstr>
      <vt:lpstr>Microsoft Visio 2003-2010 Drawing</vt:lpstr>
      <vt:lpstr>Instructions for the use of the  Design For Fit Tolerance Synthesis Program</vt:lpstr>
      <vt:lpstr>Scope of Application</vt:lpstr>
      <vt:lpstr>PowerPoint Presentation</vt:lpstr>
      <vt:lpstr>A Designer-Guided Method  </vt:lpstr>
      <vt:lpstr>How to use the DFFTSP</vt:lpstr>
      <vt:lpstr>Learning from the Program</vt:lpstr>
      <vt:lpstr>Types of Fit</vt:lpstr>
      <vt:lpstr>PowerPoint Presentation</vt:lpstr>
      <vt:lpstr>Unconstrained Fits</vt:lpstr>
      <vt:lpstr>Unconstrained Fits</vt:lpstr>
      <vt:lpstr>Common Unconstrained Fits</vt:lpstr>
      <vt:lpstr>PowerPoint Presentation</vt:lpstr>
      <vt:lpstr>PowerPoint Presentation</vt:lpstr>
      <vt:lpstr>Orientation-constrained Fits</vt:lpstr>
      <vt:lpstr>PowerPoint Presentation</vt:lpstr>
      <vt:lpstr>PowerPoint Presentation</vt:lpstr>
      <vt:lpstr>Location-constrained Fits</vt:lpstr>
      <vt:lpstr>Location-constrained Fits</vt:lpstr>
      <vt:lpstr>Identifying Fit Features and Contact Surfaces</vt:lpstr>
      <vt:lpstr>Identifying Fit Features and Contact Surfaces</vt:lpstr>
      <vt:lpstr>Identifying Fit Features and Contact Surfaces</vt:lpstr>
      <vt:lpstr>Identifying Fit Features and Contact Surfaces</vt:lpstr>
      <vt:lpstr>Identifying Fit Features and Contact Surfaces</vt:lpstr>
      <vt:lpstr>Identifying Fit Features and Contact Surfaces</vt:lpstr>
      <vt:lpstr>Identifying Fit Features and Contact Surfaces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 Etesami</dc:creator>
  <cp:lastModifiedBy>Far Etesami</cp:lastModifiedBy>
  <cp:revision>306</cp:revision>
  <cp:lastPrinted>2020-02-29T00:42:57Z</cp:lastPrinted>
  <dcterms:created xsi:type="dcterms:W3CDTF">2019-12-16T18:34:00Z</dcterms:created>
  <dcterms:modified xsi:type="dcterms:W3CDTF">2023-01-19T19:06:28Z</dcterms:modified>
</cp:coreProperties>
</file>