
<file path=[Content_Types].xml><?xml version="1.0" encoding="utf-8"?>
<Types xmlns="http://schemas.openxmlformats.org/package/2006/content-types">
  <Default Extension="bin" ContentType="application/vnd.openxmlformats-officedocument.oleObject"/>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4"/>
  </p:notesMasterIdLst>
  <p:sldIdLst>
    <p:sldId id="272" r:id="rId2"/>
    <p:sldId id="274" r:id="rId3"/>
    <p:sldId id="342" r:id="rId4"/>
    <p:sldId id="343" r:id="rId5"/>
    <p:sldId id="344" r:id="rId6"/>
    <p:sldId id="358" r:id="rId7"/>
    <p:sldId id="400" r:id="rId8"/>
    <p:sldId id="360" r:id="rId9"/>
    <p:sldId id="359" r:id="rId10"/>
    <p:sldId id="273" r:id="rId11"/>
    <p:sldId id="341" r:id="rId12"/>
    <p:sldId id="361" r:id="rId13"/>
    <p:sldId id="362" r:id="rId14"/>
    <p:sldId id="363" r:id="rId15"/>
    <p:sldId id="364" r:id="rId16"/>
    <p:sldId id="365" r:id="rId17"/>
    <p:sldId id="366" r:id="rId18"/>
    <p:sldId id="401" r:id="rId19"/>
    <p:sldId id="403" r:id="rId20"/>
    <p:sldId id="402" r:id="rId21"/>
    <p:sldId id="404" r:id="rId22"/>
    <p:sldId id="406"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598" autoAdjust="0"/>
  </p:normalViewPr>
  <p:slideViewPr>
    <p:cSldViewPr snapToGrid="0">
      <p:cViewPr varScale="1">
        <p:scale>
          <a:sx n="76" d="100"/>
          <a:sy n="76" d="100"/>
        </p:scale>
        <p:origin x="126" y="264"/>
      </p:cViewPr>
      <p:guideLst/>
    </p:cSldViewPr>
  </p:slideViewPr>
  <p:notesTextViewPr>
    <p:cViewPr>
      <p:scale>
        <a:sx n="3" d="2"/>
        <a:sy n="3" d="2"/>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B4D4BE-A57A-4662-932B-4F631C906C29}" type="datetimeFigureOut">
              <a:rPr lang="en-US" smtClean="0"/>
              <a:t>1/19/2023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CB719C-DE4A-40C4-82DA-D6E259C45638}" type="slidenum">
              <a:rPr lang="en-US" smtClean="0"/>
              <a:t>‹#›</a:t>
            </a:fld>
            <a:endParaRPr lang="en-US"/>
          </a:p>
        </p:txBody>
      </p:sp>
    </p:spTree>
    <p:extLst>
      <p:ext uri="{BB962C8B-B14F-4D97-AF65-F5344CB8AC3E}">
        <p14:creationId xmlns:p14="http://schemas.microsoft.com/office/powerpoint/2010/main" val="413721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note Separate Requirements is not added by the program – These must be added manually.  The separate requirements note simply indicate that the specifications applied to the pair of holes on the left side are unrelated to the specifications on the right side as each pair fits a separate part. By default if one or more specifications use exactly the same datum labels in a position statement, the features  will be considered to be one pattern.  The implication of the separate requirements is that the location of the two pairs of holes need not be controlled with respect to each other with high precision</a:t>
            </a:r>
          </a:p>
        </p:txBody>
      </p:sp>
      <p:sp>
        <p:nvSpPr>
          <p:cNvPr id="4" name="Slide Number Placeholder 3"/>
          <p:cNvSpPr>
            <a:spLocks noGrp="1"/>
          </p:cNvSpPr>
          <p:nvPr>
            <p:ph type="sldNum" sz="quarter" idx="5"/>
          </p:nvPr>
        </p:nvSpPr>
        <p:spPr/>
        <p:txBody>
          <a:bodyPr/>
          <a:lstStyle/>
          <a:p>
            <a:fld id="{12CB719C-DE4A-40C4-82DA-D6E259C45638}" type="slidenum">
              <a:rPr lang="en-US" smtClean="0"/>
              <a:t>20</a:t>
            </a:fld>
            <a:endParaRPr lang="en-US"/>
          </a:p>
        </p:txBody>
      </p:sp>
    </p:spTree>
    <p:extLst>
      <p:ext uri="{BB962C8B-B14F-4D97-AF65-F5344CB8AC3E}">
        <p14:creationId xmlns:p14="http://schemas.microsoft.com/office/powerpoint/2010/main" val="4185517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60790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43788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02448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C5D1324-474B-4EFB-BD9C-D15217587FD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5753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88628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A2174E-3890-40B1-8FBD-B04B9322982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96141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A2174E-3890-40B1-8FBD-B04B9322982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77101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2475142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C5D1324-474B-4EFB-BD9C-D15217587FD0}" type="slidenum">
              <a:rPr lang="en-US" smtClean="0"/>
              <a:t>‹#›</a:t>
            </a:fld>
            <a:endParaRPr lang="en-US"/>
          </a:p>
        </p:txBody>
      </p:sp>
    </p:spTree>
    <p:extLst>
      <p:ext uri="{BB962C8B-B14F-4D97-AF65-F5344CB8AC3E}">
        <p14:creationId xmlns:p14="http://schemas.microsoft.com/office/powerpoint/2010/main" val="2264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242206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A2174E-3890-40B1-8FBD-B04B9322982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203116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46263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A2174E-3890-40B1-8FBD-B04B93229829}"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10538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A2174E-3890-40B1-8FBD-B04B9322982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73406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4A2174E-3890-40B1-8FBD-B04B93229829}"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7374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197107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A2174E-3890-40B1-8FBD-B04B9322982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1324-474B-4EFB-BD9C-D15217587FD0}" type="slidenum">
              <a:rPr lang="en-US" smtClean="0"/>
              <a:t>‹#›</a:t>
            </a:fld>
            <a:endParaRPr lang="en-US"/>
          </a:p>
        </p:txBody>
      </p:sp>
    </p:spTree>
    <p:extLst>
      <p:ext uri="{BB962C8B-B14F-4D97-AF65-F5344CB8AC3E}">
        <p14:creationId xmlns:p14="http://schemas.microsoft.com/office/powerpoint/2010/main" val="303266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A2174E-3890-40B1-8FBD-B04B93229829}" type="datetimeFigureOut">
              <a:rPr lang="en-US" smtClean="0"/>
              <a:t>1/19/2023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C5D1324-474B-4EFB-BD9C-D15217587FD0}" type="slidenum">
              <a:rPr lang="en-US" smtClean="0"/>
              <a:t>‹#›</a:t>
            </a:fld>
            <a:endParaRPr lang="en-US"/>
          </a:p>
        </p:txBody>
      </p:sp>
    </p:spTree>
    <p:extLst>
      <p:ext uri="{BB962C8B-B14F-4D97-AF65-F5344CB8AC3E}">
        <p14:creationId xmlns:p14="http://schemas.microsoft.com/office/powerpoint/2010/main" val="1464136645"/>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openclipart.org/detail/298683/pointing-finger-5"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openclipart.org/detail/298683/pointing-finger-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452E-AA2B-46C9-9DB3-A436463427AD}"/>
              </a:ext>
            </a:extLst>
          </p:cNvPr>
          <p:cNvSpPr>
            <a:spLocks noGrp="1"/>
          </p:cNvSpPr>
          <p:nvPr>
            <p:ph type="title"/>
          </p:nvPr>
        </p:nvSpPr>
        <p:spPr/>
        <p:txBody>
          <a:bodyPr/>
          <a:lstStyle/>
          <a:p>
            <a:r>
              <a:rPr lang="en-US" dirty="0"/>
              <a:t>Another Example: </a:t>
            </a:r>
            <a:r>
              <a:rPr lang="en-US" dirty="0">
                <a:highlight>
                  <a:srgbClr val="FF00FF"/>
                </a:highlight>
              </a:rPr>
              <a:t>Fasteners</a:t>
            </a:r>
          </a:p>
        </p:txBody>
      </p:sp>
      <p:pic>
        <p:nvPicPr>
          <p:cNvPr id="3" name="Picture 2">
            <a:extLst>
              <a:ext uri="{FF2B5EF4-FFF2-40B4-BE49-F238E27FC236}">
                <a16:creationId xmlns:a16="http://schemas.microsoft.com/office/drawing/2014/main" id="{57297B09-E5E4-4EC7-A98C-1479ED23FCFE}"/>
              </a:ext>
            </a:extLst>
          </p:cNvPr>
          <p:cNvPicPr>
            <a:picLocks noChangeAspect="1"/>
          </p:cNvPicPr>
          <p:nvPr/>
        </p:nvPicPr>
        <p:blipFill>
          <a:blip r:embed="rId2"/>
          <a:stretch>
            <a:fillRect/>
          </a:stretch>
        </p:blipFill>
        <p:spPr>
          <a:xfrm>
            <a:off x="3888292" y="1965497"/>
            <a:ext cx="6731838" cy="4714072"/>
          </a:xfrm>
          <a:prstGeom prst="rect">
            <a:avLst/>
          </a:prstGeom>
        </p:spPr>
      </p:pic>
      <p:sp>
        <p:nvSpPr>
          <p:cNvPr id="4" name="TextBox 3">
            <a:extLst>
              <a:ext uri="{FF2B5EF4-FFF2-40B4-BE49-F238E27FC236}">
                <a16:creationId xmlns:a16="http://schemas.microsoft.com/office/drawing/2014/main" id="{4A73C1DD-F28D-4C25-B2BB-669EC89AE965}"/>
              </a:ext>
            </a:extLst>
          </p:cNvPr>
          <p:cNvSpPr txBox="1"/>
          <p:nvPr/>
        </p:nvSpPr>
        <p:spPr>
          <a:xfrm>
            <a:off x="118753" y="2743199"/>
            <a:ext cx="3848812" cy="2185214"/>
          </a:xfrm>
          <a:prstGeom prst="rect">
            <a:avLst/>
          </a:prstGeom>
          <a:noFill/>
        </p:spPr>
        <p:txBody>
          <a:bodyPr wrap="square" rtlCol="0">
            <a:spAutoFit/>
          </a:bodyPr>
          <a:lstStyle/>
          <a:p>
            <a:r>
              <a:rPr lang="en-US" sz="2400" b="1" dirty="0">
                <a:solidFill>
                  <a:schemeClr val="bg1"/>
                </a:solidFill>
              </a:rPr>
              <a:t>Location-Constrained Fit</a:t>
            </a:r>
          </a:p>
          <a:p>
            <a:endParaRPr lang="en-US" sz="2400" b="1" dirty="0">
              <a:solidFill>
                <a:schemeClr val="bg1"/>
              </a:solidFill>
            </a:endParaRPr>
          </a:p>
          <a:p>
            <a:r>
              <a:rPr lang="en-US" sz="2400" b="1" dirty="0">
                <a:solidFill>
                  <a:schemeClr val="bg1"/>
                </a:solidFill>
              </a:rPr>
              <a:t>2 Contact Surfaces</a:t>
            </a:r>
          </a:p>
          <a:p>
            <a:r>
              <a:rPr lang="en-US" sz="2400" b="1" dirty="0">
                <a:solidFill>
                  <a:schemeClr val="bg1"/>
                </a:solidFill>
              </a:rPr>
              <a:t>2 Fit features</a:t>
            </a:r>
          </a:p>
          <a:p>
            <a:pPr marL="800100" lvl="1" indent="-342900">
              <a:buFont typeface="Arial" panose="020B0604020202020204" pitchFamily="34" charset="0"/>
              <a:buChar char="•"/>
            </a:pPr>
            <a:r>
              <a:rPr lang="en-US" sz="2000" b="1" dirty="0">
                <a:solidFill>
                  <a:srgbClr val="FFFF00"/>
                </a:solidFill>
              </a:rPr>
              <a:t>Slot and rail</a:t>
            </a:r>
          </a:p>
          <a:p>
            <a:pPr marL="800100" lvl="1" indent="-342900">
              <a:buFont typeface="Arial" panose="020B0604020202020204" pitchFamily="34" charset="0"/>
              <a:buChar char="•"/>
            </a:pPr>
            <a:r>
              <a:rPr lang="en-US" sz="2000" b="1" dirty="0">
                <a:solidFill>
                  <a:srgbClr val="FFFF00"/>
                </a:solidFill>
              </a:rPr>
              <a:t>Fastener holes (M3)</a:t>
            </a:r>
          </a:p>
        </p:txBody>
      </p:sp>
    </p:spTree>
    <p:extLst>
      <p:ext uri="{BB962C8B-B14F-4D97-AF65-F5344CB8AC3E}">
        <p14:creationId xmlns:p14="http://schemas.microsoft.com/office/powerpoint/2010/main" val="298812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452E-AA2B-46C9-9DB3-A436463427AD}"/>
              </a:ext>
            </a:extLst>
          </p:cNvPr>
          <p:cNvSpPr>
            <a:spLocks noGrp="1"/>
          </p:cNvSpPr>
          <p:nvPr>
            <p:ph type="title"/>
          </p:nvPr>
        </p:nvSpPr>
        <p:spPr/>
        <p:txBody>
          <a:bodyPr/>
          <a:lstStyle/>
          <a:p>
            <a:r>
              <a:rPr lang="en-US" dirty="0"/>
              <a:t>Contact Surfaces</a:t>
            </a:r>
          </a:p>
        </p:txBody>
      </p:sp>
      <p:grpSp>
        <p:nvGrpSpPr>
          <p:cNvPr id="16" name="Group 15">
            <a:extLst>
              <a:ext uri="{FF2B5EF4-FFF2-40B4-BE49-F238E27FC236}">
                <a16:creationId xmlns:a16="http://schemas.microsoft.com/office/drawing/2014/main" id="{4C5A4963-3605-434B-A930-2C3E4422063F}"/>
              </a:ext>
            </a:extLst>
          </p:cNvPr>
          <p:cNvGrpSpPr/>
          <p:nvPr/>
        </p:nvGrpSpPr>
        <p:grpSpPr>
          <a:xfrm>
            <a:off x="2145207" y="2508694"/>
            <a:ext cx="9315085" cy="3619979"/>
            <a:chOff x="2157082" y="2484944"/>
            <a:chExt cx="9315085" cy="3619979"/>
          </a:xfrm>
        </p:grpSpPr>
        <p:pic>
          <p:nvPicPr>
            <p:cNvPr id="14" name="Picture 13">
              <a:extLst>
                <a:ext uri="{FF2B5EF4-FFF2-40B4-BE49-F238E27FC236}">
                  <a16:creationId xmlns:a16="http://schemas.microsoft.com/office/drawing/2014/main" id="{7DA79E36-05E0-48D7-BDF5-CA44CEDEFB8F}"/>
                </a:ext>
              </a:extLst>
            </p:cNvPr>
            <p:cNvPicPr>
              <a:picLocks noChangeAspect="1"/>
            </p:cNvPicPr>
            <p:nvPr/>
          </p:nvPicPr>
          <p:blipFill>
            <a:blip r:embed="rId2"/>
            <a:stretch>
              <a:fillRect/>
            </a:stretch>
          </p:blipFill>
          <p:spPr>
            <a:xfrm>
              <a:off x="4190600" y="2484944"/>
              <a:ext cx="7281567" cy="3619979"/>
            </a:xfrm>
            <a:prstGeom prst="rect">
              <a:avLst/>
            </a:prstGeom>
          </p:spPr>
        </p:pic>
        <p:grpSp>
          <p:nvGrpSpPr>
            <p:cNvPr id="15" name="Group 14">
              <a:extLst>
                <a:ext uri="{FF2B5EF4-FFF2-40B4-BE49-F238E27FC236}">
                  <a16:creationId xmlns:a16="http://schemas.microsoft.com/office/drawing/2014/main" id="{237860C0-E077-404F-A127-F79174EB6D8A}"/>
                </a:ext>
              </a:extLst>
            </p:cNvPr>
            <p:cNvGrpSpPr/>
            <p:nvPr/>
          </p:nvGrpSpPr>
          <p:grpSpPr>
            <a:xfrm>
              <a:off x="2157082" y="4773882"/>
              <a:ext cx="5169993" cy="592292"/>
              <a:chOff x="2157082" y="4773882"/>
              <a:chExt cx="5169993" cy="592292"/>
            </a:xfrm>
          </p:grpSpPr>
          <p:sp>
            <p:nvSpPr>
              <p:cNvPr id="11" name="TextBox 10">
                <a:extLst>
                  <a:ext uri="{FF2B5EF4-FFF2-40B4-BE49-F238E27FC236}">
                    <a16:creationId xmlns:a16="http://schemas.microsoft.com/office/drawing/2014/main" id="{E6E84AAA-86B7-4F21-8581-54E0A4D5BB3C}"/>
                  </a:ext>
                </a:extLst>
              </p:cNvPr>
              <p:cNvSpPr txBox="1"/>
              <p:nvPr/>
            </p:nvSpPr>
            <p:spPr>
              <a:xfrm>
                <a:off x="2157082" y="4904509"/>
                <a:ext cx="894877" cy="461665"/>
              </a:xfrm>
              <a:prstGeom prst="rect">
                <a:avLst/>
              </a:prstGeom>
              <a:noFill/>
            </p:spPr>
            <p:txBody>
              <a:bodyPr wrap="square" rtlCol="0">
                <a:spAutoFit/>
              </a:bodyPr>
              <a:lstStyle/>
              <a:p>
                <a:r>
                  <a:rPr lang="en-US" sz="2400" b="1" dirty="0">
                    <a:solidFill>
                      <a:schemeClr val="bg1"/>
                    </a:solidFill>
                  </a:rPr>
                  <a:t>PCS</a:t>
                </a:r>
              </a:p>
            </p:txBody>
          </p:sp>
          <p:cxnSp>
            <p:nvCxnSpPr>
              <p:cNvPr id="10" name="Straight Arrow Connector 9">
                <a:extLst>
                  <a:ext uri="{FF2B5EF4-FFF2-40B4-BE49-F238E27FC236}">
                    <a16:creationId xmlns:a16="http://schemas.microsoft.com/office/drawing/2014/main" id="{437B492E-E7C6-4670-82BA-B381974CB21D}"/>
                  </a:ext>
                </a:extLst>
              </p:cNvPr>
              <p:cNvCxnSpPr>
                <a:cxnSpLocks/>
                <a:stCxn id="11" idx="3"/>
              </p:cNvCxnSpPr>
              <p:nvPr/>
            </p:nvCxnSpPr>
            <p:spPr>
              <a:xfrm flipV="1">
                <a:off x="3051959" y="4773882"/>
                <a:ext cx="4275116" cy="3614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sp>
        <p:nvSpPr>
          <p:cNvPr id="12" name="TextBox 11">
            <a:extLst>
              <a:ext uri="{FF2B5EF4-FFF2-40B4-BE49-F238E27FC236}">
                <a16:creationId xmlns:a16="http://schemas.microsoft.com/office/drawing/2014/main" id="{CC916133-89D4-48BB-A494-C3A8325BB666}"/>
              </a:ext>
            </a:extLst>
          </p:cNvPr>
          <p:cNvSpPr txBox="1"/>
          <p:nvPr/>
        </p:nvSpPr>
        <p:spPr>
          <a:xfrm>
            <a:off x="2838203" y="2764970"/>
            <a:ext cx="807522" cy="461665"/>
          </a:xfrm>
          <a:prstGeom prst="rect">
            <a:avLst/>
          </a:prstGeom>
          <a:noFill/>
        </p:spPr>
        <p:txBody>
          <a:bodyPr wrap="square" rtlCol="0">
            <a:spAutoFit/>
          </a:bodyPr>
          <a:lstStyle/>
          <a:p>
            <a:r>
              <a:rPr lang="en-US" sz="2400" b="1" dirty="0">
                <a:solidFill>
                  <a:schemeClr val="bg1"/>
                </a:solidFill>
              </a:rPr>
              <a:t>SCS</a:t>
            </a:r>
          </a:p>
        </p:txBody>
      </p:sp>
      <p:cxnSp>
        <p:nvCxnSpPr>
          <p:cNvPr id="13" name="Straight Arrow Connector 12">
            <a:extLst>
              <a:ext uri="{FF2B5EF4-FFF2-40B4-BE49-F238E27FC236}">
                <a16:creationId xmlns:a16="http://schemas.microsoft.com/office/drawing/2014/main" id="{F64ECDBC-0EBC-490E-A12D-954D303238CE}"/>
              </a:ext>
            </a:extLst>
          </p:cNvPr>
          <p:cNvCxnSpPr>
            <a:cxnSpLocks/>
            <a:stCxn id="12" idx="3"/>
          </p:cNvCxnSpPr>
          <p:nvPr/>
        </p:nvCxnSpPr>
        <p:spPr>
          <a:xfrm>
            <a:off x="3645725" y="2995803"/>
            <a:ext cx="4191989" cy="1041807"/>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477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17AAB1-3194-413F-AA15-9E58B72723F9}"/>
              </a:ext>
            </a:extLst>
          </p:cNvPr>
          <p:cNvPicPr>
            <a:picLocks noChangeAspect="1"/>
          </p:cNvPicPr>
          <p:nvPr/>
        </p:nvPicPr>
        <p:blipFill>
          <a:blip r:embed="rId2"/>
          <a:stretch>
            <a:fillRect/>
          </a:stretch>
        </p:blipFill>
        <p:spPr>
          <a:xfrm>
            <a:off x="3343606" y="1463666"/>
            <a:ext cx="8306691" cy="4129612"/>
          </a:xfrm>
          <a:prstGeom prst="rect">
            <a:avLst/>
          </a:prstGeom>
        </p:spPr>
      </p:pic>
      <p:sp>
        <p:nvSpPr>
          <p:cNvPr id="4" name="TextBox 3">
            <a:extLst>
              <a:ext uri="{FF2B5EF4-FFF2-40B4-BE49-F238E27FC236}">
                <a16:creationId xmlns:a16="http://schemas.microsoft.com/office/drawing/2014/main" id="{3542661E-BB31-4F99-935A-D89970193440}"/>
              </a:ext>
            </a:extLst>
          </p:cNvPr>
          <p:cNvSpPr txBox="1"/>
          <p:nvPr/>
        </p:nvSpPr>
        <p:spPr>
          <a:xfrm>
            <a:off x="2232560" y="5747656"/>
            <a:ext cx="1235035" cy="830997"/>
          </a:xfrm>
          <a:prstGeom prst="rect">
            <a:avLst/>
          </a:prstGeom>
          <a:noFill/>
        </p:spPr>
        <p:txBody>
          <a:bodyPr wrap="square" rtlCol="0">
            <a:spAutoFit/>
          </a:bodyPr>
          <a:lstStyle/>
          <a:p>
            <a:r>
              <a:rPr lang="en-US" sz="2400" b="1" dirty="0">
                <a:solidFill>
                  <a:schemeClr val="bg1"/>
                </a:solidFill>
              </a:rPr>
              <a:t>PFF</a:t>
            </a:r>
          </a:p>
          <a:p>
            <a:r>
              <a:rPr lang="en-US" sz="2400" b="1" dirty="0">
                <a:solidFill>
                  <a:schemeClr val="bg1"/>
                </a:solidFill>
              </a:rPr>
              <a:t>(</a:t>
            </a:r>
            <a:r>
              <a:rPr lang="en-US" sz="2400" b="1" dirty="0">
                <a:solidFill>
                  <a:srgbClr val="FFFF00"/>
                </a:solidFill>
              </a:rPr>
              <a:t>Slot</a:t>
            </a:r>
            <a:r>
              <a:rPr lang="en-US" sz="2400" b="1" dirty="0">
                <a:solidFill>
                  <a:schemeClr val="bg1"/>
                </a:solidFill>
              </a:rPr>
              <a:t>)</a:t>
            </a:r>
          </a:p>
        </p:txBody>
      </p:sp>
      <p:cxnSp>
        <p:nvCxnSpPr>
          <p:cNvPr id="5" name="Straight Arrow Connector 4">
            <a:extLst>
              <a:ext uri="{FF2B5EF4-FFF2-40B4-BE49-F238E27FC236}">
                <a16:creationId xmlns:a16="http://schemas.microsoft.com/office/drawing/2014/main" id="{644F2A3A-4343-40A1-BB37-E7532F58A6BB}"/>
              </a:ext>
            </a:extLst>
          </p:cNvPr>
          <p:cNvCxnSpPr>
            <a:cxnSpLocks/>
            <a:stCxn id="4" idx="3"/>
          </p:cNvCxnSpPr>
          <p:nvPr/>
        </p:nvCxnSpPr>
        <p:spPr>
          <a:xfrm flipV="1">
            <a:off x="3467595" y="3716977"/>
            <a:ext cx="1211283" cy="24461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35A9DB-CE1C-4976-A690-DFA02440F8A8}"/>
              </a:ext>
            </a:extLst>
          </p:cNvPr>
          <p:cNvCxnSpPr>
            <a:cxnSpLocks/>
            <a:stCxn id="4" idx="3"/>
          </p:cNvCxnSpPr>
          <p:nvPr/>
        </p:nvCxnSpPr>
        <p:spPr>
          <a:xfrm flipV="1">
            <a:off x="3467595" y="5011389"/>
            <a:ext cx="4940135" cy="11517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B37E35F-4EC6-4733-83A4-7183ED6A4970}"/>
              </a:ext>
            </a:extLst>
          </p:cNvPr>
          <p:cNvSpPr txBox="1"/>
          <p:nvPr/>
        </p:nvSpPr>
        <p:spPr>
          <a:xfrm>
            <a:off x="207548" y="1411183"/>
            <a:ext cx="3056187" cy="1200329"/>
          </a:xfrm>
          <a:prstGeom prst="rect">
            <a:avLst/>
          </a:prstGeom>
          <a:noFill/>
        </p:spPr>
        <p:txBody>
          <a:bodyPr wrap="square" rtlCol="0">
            <a:spAutoFit/>
          </a:bodyPr>
          <a:lstStyle/>
          <a:p>
            <a:r>
              <a:rPr lang="en-US" sz="2400" b="1" dirty="0">
                <a:solidFill>
                  <a:schemeClr val="bg1"/>
                </a:solidFill>
              </a:rPr>
              <a:t>SFF(</a:t>
            </a:r>
            <a:r>
              <a:rPr lang="en-US" sz="2400" b="1" dirty="0">
                <a:solidFill>
                  <a:srgbClr val="FFFF00"/>
                </a:solidFill>
              </a:rPr>
              <a:t>pattern of 4 threaded holes</a:t>
            </a:r>
            <a:r>
              <a:rPr lang="en-US" sz="2400" b="1" dirty="0">
                <a:solidFill>
                  <a:schemeClr val="bg1"/>
                </a:solidFill>
              </a:rPr>
              <a:t>)</a:t>
            </a:r>
          </a:p>
          <a:p>
            <a:r>
              <a:rPr lang="en-US" sz="2400" b="1" dirty="0">
                <a:solidFill>
                  <a:schemeClr val="bg1"/>
                </a:solidFill>
              </a:rPr>
              <a:t>M3 in this problem</a:t>
            </a:r>
          </a:p>
        </p:txBody>
      </p:sp>
      <p:cxnSp>
        <p:nvCxnSpPr>
          <p:cNvPr id="18" name="Straight Arrow Connector 17">
            <a:extLst>
              <a:ext uri="{FF2B5EF4-FFF2-40B4-BE49-F238E27FC236}">
                <a16:creationId xmlns:a16="http://schemas.microsoft.com/office/drawing/2014/main" id="{18F11766-41A6-4ADF-921A-003848699CD9}"/>
              </a:ext>
            </a:extLst>
          </p:cNvPr>
          <p:cNvCxnSpPr>
            <a:cxnSpLocks/>
            <a:stCxn id="17" idx="3"/>
          </p:cNvCxnSpPr>
          <p:nvPr/>
        </p:nvCxnSpPr>
        <p:spPr>
          <a:xfrm>
            <a:off x="3263735" y="2011348"/>
            <a:ext cx="2365169" cy="12899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900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97E48-0C3E-4853-9E74-F4DEAEBAFA74}"/>
              </a:ext>
            </a:extLst>
          </p:cNvPr>
          <p:cNvPicPr>
            <a:picLocks noChangeAspect="1"/>
          </p:cNvPicPr>
          <p:nvPr/>
        </p:nvPicPr>
        <p:blipFill>
          <a:blip r:embed="rId2"/>
          <a:stretch>
            <a:fillRect/>
          </a:stretch>
        </p:blipFill>
        <p:spPr>
          <a:xfrm>
            <a:off x="4087260" y="775588"/>
            <a:ext cx="7657437" cy="5595524"/>
          </a:xfrm>
          <a:prstGeom prst="rect">
            <a:avLst/>
          </a:prstGeom>
        </p:spPr>
      </p:pic>
      <p:sp>
        <p:nvSpPr>
          <p:cNvPr id="3" name="TextBox 2">
            <a:extLst>
              <a:ext uri="{FF2B5EF4-FFF2-40B4-BE49-F238E27FC236}">
                <a16:creationId xmlns:a16="http://schemas.microsoft.com/office/drawing/2014/main" id="{65C92CCC-D502-46A0-B281-DE821FA28ACD}"/>
              </a:ext>
            </a:extLst>
          </p:cNvPr>
          <p:cNvSpPr txBox="1"/>
          <p:nvPr/>
        </p:nvSpPr>
        <p:spPr>
          <a:xfrm>
            <a:off x="665018" y="570016"/>
            <a:ext cx="3372592" cy="1384995"/>
          </a:xfrm>
          <a:prstGeom prst="rect">
            <a:avLst/>
          </a:prstGeom>
          <a:noFill/>
        </p:spPr>
        <p:txBody>
          <a:bodyPr wrap="square" rtlCol="0">
            <a:spAutoFit/>
          </a:bodyPr>
          <a:lstStyle/>
          <a:p>
            <a:r>
              <a:rPr lang="en-US" sz="2800" b="1" dirty="0"/>
              <a:t>Result after selection of the contact surfaces</a:t>
            </a:r>
          </a:p>
        </p:txBody>
      </p:sp>
    </p:spTree>
    <p:extLst>
      <p:ext uri="{BB962C8B-B14F-4D97-AF65-F5344CB8AC3E}">
        <p14:creationId xmlns:p14="http://schemas.microsoft.com/office/powerpoint/2010/main" val="276928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00B169-BB33-4F54-BAD9-B10CDBDB0344}"/>
              </a:ext>
            </a:extLst>
          </p:cNvPr>
          <p:cNvSpPr txBox="1"/>
          <p:nvPr/>
        </p:nvSpPr>
        <p:spPr>
          <a:xfrm>
            <a:off x="225631" y="724395"/>
            <a:ext cx="3372592" cy="1384995"/>
          </a:xfrm>
          <a:prstGeom prst="rect">
            <a:avLst/>
          </a:prstGeom>
          <a:noFill/>
        </p:spPr>
        <p:txBody>
          <a:bodyPr wrap="square" rtlCol="0">
            <a:spAutoFit/>
          </a:bodyPr>
          <a:lstStyle/>
          <a:p>
            <a:r>
              <a:rPr lang="en-US" sz="2800" b="1" dirty="0"/>
              <a:t>Result after selection of the slot fit feature</a:t>
            </a:r>
          </a:p>
        </p:txBody>
      </p:sp>
      <p:pic>
        <p:nvPicPr>
          <p:cNvPr id="4" name="Picture 3">
            <a:extLst>
              <a:ext uri="{FF2B5EF4-FFF2-40B4-BE49-F238E27FC236}">
                <a16:creationId xmlns:a16="http://schemas.microsoft.com/office/drawing/2014/main" id="{1904C00C-76B4-4E0A-8E12-BD8844BE57AB}"/>
              </a:ext>
            </a:extLst>
          </p:cNvPr>
          <p:cNvPicPr>
            <a:picLocks noChangeAspect="1"/>
          </p:cNvPicPr>
          <p:nvPr/>
        </p:nvPicPr>
        <p:blipFill>
          <a:blip r:embed="rId2"/>
          <a:stretch>
            <a:fillRect/>
          </a:stretch>
        </p:blipFill>
        <p:spPr>
          <a:xfrm>
            <a:off x="3859481" y="249381"/>
            <a:ext cx="7602623" cy="6310725"/>
          </a:xfrm>
          <a:prstGeom prst="rect">
            <a:avLst/>
          </a:prstGeom>
        </p:spPr>
      </p:pic>
    </p:spTree>
    <p:extLst>
      <p:ext uri="{BB962C8B-B14F-4D97-AF65-F5344CB8AC3E}">
        <p14:creationId xmlns:p14="http://schemas.microsoft.com/office/powerpoint/2010/main" val="119619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E30ED8-FBE6-4358-B481-EA0C9D35AAC7}"/>
              </a:ext>
            </a:extLst>
          </p:cNvPr>
          <p:cNvPicPr>
            <a:picLocks noChangeAspect="1"/>
          </p:cNvPicPr>
          <p:nvPr/>
        </p:nvPicPr>
        <p:blipFill>
          <a:blip r:embed="rId2"/>
          <a:stretch>
            <a:fillRect/>
          </a:stretch>
        </p:blipFill>
        <p:spPr>
          <a:xfrm>
            <a:off x="5153003" y="209946"/>
            <a:ext cx="6900452" cy="6357110"/>
          </a:xfrm>
          <a:prstGeom prst="rect">
            <a:avLst/>
          </a:prstGeom>
        </p:spPr>
      </p:pic>
      <p:sp>
        <p:nvSpPr>
          <p:cNvPr id="4" name="TextBox 3">
            <a:extLst>
              <a:ext uri="{FF2B5EF4-FFF2-40B4-BE49-F238E27FC236}">
                <a16:creationId xmlns:a16="http://schemas.microsoft.com/office/drawing/2014/main" id="{30D28471-7D19-4471-94FB-3B5E516823C3}"/>
              </a:ext>
            </a:extLst>
          </p:cNvPr>
          <p:cNvSpPr txBox="1"/>
          <p:nvPr/>
        </p:nvSpPr>
        <p:spPr>
          <a:xfrm>
            <a:off x="0" y="366154"/>
            <a:ext cx="5272644" cy="3046988"/>
          </a:xfrm>
          <a:prstGeom prst="rect">
            <a:avLst/>
          </a:prstGeom>
          <a:noFill/>
        </p:spPr>
        <p:txBody>
          <a:bodyPr wrap="square" rtlCol="0">
            <a:spAutoFit/>
          </a:bodyPr>
          <a:lstStyle/>
          <a:p>
            <a:r>
              <a:rPr lang="en-US" sz="2400" b="1" dirty="0">
                <a:solidFill>
                  <a:schemeClr val="bg1"/>
                </a:solidFill>
              </a:rPr>
              <a:t>Select:</a:t>
            </a:r>
          </a:p>
          <a:p>
            <a:pPr marL="800100" lvl="1" indent="-342900">
              <a:buFont typeface="Arial" panose="020B0604020202020204" pitchFamily="34" charset="0"/>
              <a:buChar char="•"/>
            </a:pPr>
            <a:r>
              <a:rPr lang="en-US" sz="2400" b="1" dirty="0">
                <a:solidFill>
                  <a:srgbClr val="FFFF00"/>
                </a:solidFill>
              </a:rPr>
              <a:t>Threaded Holes</a:t>
            </a:r>
          </a:p>
          <a:p>
            <a:pPr marL="800100" lvl="1" indent="-342900">
              <a:buFont typeface="Arial" panose="020B0604020202020204" pitchFamily="34" charset="0"/>
              <a:buChar char="•"/>
            </a:pPr>
            <a:r>
              <a:rPr lang="en-US" sz="2400" b="1" dirty="0">
                <a:solidFill>
                  <a:schemeClr val="bg1"/>
                </a:solidFill>
              </a:rPr>
              <a:t>4 features</a:t>
            </a:r>
          </a:p>
          <a:p>
            <a:pPr marL="800100" lvl="1" indent="-342900">
              <a:buFont typeface="Arial" panose="020B0604020202020204" pitchFamily="34" charset="0"/>
              <a:buChar char="•"/>
            </a:pPr>
            <a:r>
              <a:rPr lang="en-US" sz="2400" b="1" dirty="0">
                <a:solidFill>
                  <a:schemeClr val="bg1"/>
                </a:solidFill>
              </a:rPr>
              <a:t>Fixed fastener clamping</a:t>
            </a:r>
          </a:p>
          <a:p>
            <a:pPr marL="800100" lvl="1" indent="-342900">
              <a:buFont typeface="Arial" panose="020B0604020202020204" pitchFamily="34" charset="0"/>
              <a:buChar char="•"/>
            </a:pPr>
            <a:r>
              <a:rPr lang="en-US" sz="2400" b="1" dirty="0">
                <a:solidFill>
                  <a:schemeClr val="bg1"/>
                </a:solidFill>
              </a:rPr>
              <a:t>Fastener size M3</a:t>
            </a:r>
          </a:p>
          <a:p>
            <a:pPr marL="800100" lvl="1" indent="-342900">
              <a:buFont typeface="Arial" panose="020B0604020202020204" pitchFamily="34" charset="0"/>
              <a:buChar char="•"/>
            </a:pPr>
            <a:r>
              <a:rPr lang="en-US" sz="2400" b="1" dirty="0">
                <a:solidFill>
                  <a:schemeClr val="bg1"/>
                </a:solidFill>
              </a:rPr>
              <a:t>Nominal drill size 3.5</a:t>
            </a:r>
          </a:p>
          <a:p>
            <a:pPr marL="800100" lvl="1" indent="-342900">
              <a:buFont typeface="Arial" panose="020B0604020202020204" pitchFamily="34" charset="0"/>
              <a:buChar char="•"/>
            </a:pPr>
            <a:r>
              <a:rPr lang="en-US" sz="2400" b="1" dirty="0">
                <a:solidFill>
                  <a:schemeClr val="bg1"/>
                </a:solidFill>
              </a:rPr>
              <a:t>Height of mating plate: 6</a:t>
            </a:r>
          </a:p>
          <a:p>
            <a:pPr marL="800100" lvl="1" indent="-342900">
              <a:buFont typeface="Arial" panose="020B0604020202020204" pitchFamily="34" charset="0"/>
              <a:buChar char="•"/>
            </a:pPr>
            <a:endParaRPr lang="en-US" sz="2400" b="1" dirty="0">
              <a:solidFill>
                <a:schemeClr val="bg1"/>
              </a:solidFill>
            </a:endParaRPr>
          </a:p>
        </p:txBody>
      </p:sp>
    </p:spTree>
    <p:extLst>
      <p:ext uri="{BB962C8B-B14F-4D97-AF65-F5344CB8AC3E}">
        <p14:creationId xmlns:p14="http://schemas.microsoft.com/office/powerpoint/2010/main" val="80320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FAB18-1C7E-4E52-8A36-DA6C435B9921}"/>
              </a:ext>
            </a:extLst>
          </p:cNvPr>
          <p:cNvPicPr>
            <a:picLocks noChangeAspect="1"/>
          </p:cNvPicPr>
          <p:nvPr/>
        </p:nvPicPr>
        <p:blipFill>
          <a:blip r:embed="rId2"/>
          <a:stretch>
            <a:fillRect/>
          </a:stretch>
        </p:blipFill>
        <p:spPr>
          <a:xfrm>
            <a:off x="3923582" y="179956"/>
            <a:ext cx="7619233" cy="6529602"/>
          </a:xfrm>
          <a:prstGeom prst="rect">
            <a:avLst/>
          </a:prstGeom>
        </p:spPr>
      </p:pic>
      <p:pic>
        <p:nvPicPr>
          <p:cNvPr id="4" name="Picture 3">
            <a:extLst>
              <a:ext uri="{FF2B5EF4-FFF2-40B4-BE49-F238E27FC236}">
                <a16:creationId xmlns:a16="http://schemas.microsoft.com/office/drawing/2014/main" id="{6CA687E4-9DDA-47FE-9DD8-54E971B1FB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031211" flipV="1">
            <a:off x="5397866" y="1792806"/>
            <a:ext cx="1020785" cy="601639"/>
          </a:xfrm>
          <a:prstGeom prst="rect">
            <a:avLst/>
          </a:prstGeom>
        </p:spPr>
      </p:pic>
      <p:sp>
        <p:nvSpPr>
          <p:cNvPr id="5" name="TextBox 4">
            <a:extLst>
              <a:ext uri="{FF2B5EF4-FFF2-40B4-BE49-F238E27FC236}">
                <a16:creationId xmlns:a16="http://schemas.microsoft.com/office/drawing/2014/main" id="{D4B77E78-801F-4E40-9538-69B0C441AF84}"/>
              </a:ext>
            </a:extLst>
          </p:cNvPr>
          <p:cNvSpPr txBox="1"/>
          <p:nvPr/>
        </p:nvSpPr>
        <p:spPr>
          <a:xfrm>
            <a:off x="213756" y="570016"/>
            <a:ext cx="4049486" cy="1384995"/>
          </a:xfrm>
          <a:prstGeom prst="rect">
            <a:avLst/>
          </a:prstGeom>
          <a:noFill/>
        </p:spPr>
        <p:txBody>
          <a:bodyPr wrap="square" rtlCol="0">
            <a:spAutoFit/>
          </a:bodyPr>
          <a:lstStyle/>
          <a:p>
            <a:r>
              <a:rPr lang="en-US" sz="2800" b="1" dirty="0"/>
              <a:t>Result after selection of the fastener threaded holes</a:t>
            </a:r>
          </a:p>
        </p:txBody>
      </p:sp>
    </p:spTree>
    <p:extLst>
      <p:ext uri="{BB962C8B-B14F-4D97-AF65-F5344CB8AC3E}">
        <p14:creationId xmlns:p14="http://schemas.microsoft.com/office/powerpoint/2010/main" val="247135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1557A9-959D-45A5-AB82-695E9B9D8F82}"/>
              </a:ext>
            </a:extLst>
          </p:cNvPr>
          <p:cNvPicPr>
            <a:picLocks noChangeAspect="1"/>
          </p:cNvPicPr>
          <p:nvPr/>
        </p:nvPicPr>
        <p:blipFill>
          <a:blip r:embed="rId2"/>
          <a:stretch>
            <a:fillRect/>
          </a:stretch>
        </p:blipFill>
        <p:spPr>
          <a:xfrm>
            <a:off x="3420669" y="475012"/>
            <a:ext cx="8489358" cy="5605153"/>
          </a:xfrm>
          <a:prstGeom prst="rect">
            <a:avLst/>
          </a:prstGeom>
        </p:spPr>
      </p:pic>
      <p:sp>
        <p:nvSpPr>
          <p:cNvPr id="3" name="TextBox 2">
            <a:extLst>
              <a:ext uri="{FF2B5EF4-FFF2-40B4-BE49-F238E27FC236}">
                <a16:creationId xmlns:a16="http://schemas.microsoft.com/office/drawing/2014/main" id="{2A0DDFD7-206B-42FD-9760-C8F37EC0FAE4}"/>
              </a:ext>
            </a:extLst>
          </p:cNvPr>
          <p:cNvSpPr txBox="1"/>
          <p:nvPr/>
        </p:nvSpPr>
        <p:spPr>
          <a:xfrm>
            <a:off x="223650" y="389904"/>
            <a:ext cx="3065815" cy="1200329"/>
          </a:xfrm>
          <a:prstGeom prst="rect">
            <a:avLst/>
          </a:prstGeom>
          <a:noFill/>
        </p:spPr>
        <p:txBody>
          <a:bodyPr wrap="square" rtlCol="0">
            <a:spAutoFit/>
          </a:bodyPr>
          <a:lstStyle/>
          <a:p>
            <a:r>
              <a:rPr lang="en-US" sz="2400" b="1" dirty="0">
                <a:solidFill>
                  <a:schemeClr val="bg1"/>
                </a:solidFill>
              </a:rPr>
              <a:t>Fit analysis for the primary fit feature</a:t>
            </a:r>
          </a:p>
          <a:p>
            <a:r>
              <a:rPr lang="en-US" sz="2400" b="1" dirty="0">
                <a:solidFill>
                  <a:schemeClr val="bg1"/>
                </a:solidFill>
              </a:rPr>
              <a:t>(Slot and Rail) </a:t>
            </a:r>
          </a:p>
        </p:txBody>
      </p:sp>
    </p:spTree>
    <p:extLst>
      <p:ext uri="{BB962C8B-B14F-4D97-AF65-F5344CB8AC3E}">
        <p14:creationId xmlns:p14="http://schemas.microsoft.com/office/powerpoint/2010/main" val="234778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25872-A649-4049-8F02-764691C2D15B}"/>
              </a:ext>
            </a:extLst>
          </p:cNvPr>
          <p:cNvPicPr>
            <a:picLocks noChangeAspect="1"/>
          </p:cNvPicPr>
          <p:nvPr/>
        </p:nvPicPr>
        <p:blipFill>
          <a:blip r:embed="rId2"/>
          <a:stretch>
            <a:fillRect/>
          </a:stretch>
        </p:blipFill>
        <p:spPr>
          <a:xfrm>
            <a:off x="3421176" y="637309"/>
            <a:ext cx="8552043" cy="5593278"/>
          </a:xfrm>
          <a:prstGeom prst="rect">
            <a:avLst/>
          </a:prstGeom>
        </p:spPr>
      </p:pic>
      <p:sp>
        <p:nvSpPr>
          <p:cNvPr id="3" name="TextBox 2">
            <a:extLst>
              <a:ext uri="{FF2B5EF4-FFF2-40B4-BE49-F238E27FC236}">
                <a16:creationId xmlns:a16="http://schemas.microsoft.com/office/drawing/2014/main" id="{A7D6BEA7-A205-42BC-B9D0-699822638756}"/>
              </a:ext>
            </a:extLst>
          </p:cNvPr>
          <p:cNvSpPr txBox="1"/>
          <p:nvPr/>
        </p:nvSpPr>
        <p:spPr>
          <a:xfrm>
            <a:off x="223650" y="389904"/>
            <a:ext cx="3243945" cy="1200329"/>
          </a:xfrm>
          <a:prstGeom prst="rect">
            <a:avLst/>
          </a:prstGeom>
          <a:noFill/>
        </p:spPr>
        <p:txBody>
          <a:bodyPr wrap="square" rtlCol="0">
            <a:spAutoFit/>
          </a:bodyPr>
          <a:lstStyle/>
          <a:p>
            <a:r>
              <a:rPr lang="en-US" sz="2400" b="1" dirty="0">
                <a:solidFill>
                  <a:schemeClr val="bg1"/>
                </a:solidFill>
              </a:rPr>
              <a:t>Fit analysis for the secondary fit feature (fastener fit)</a:t>
            </a:r>
          </a:p>
        </p:txBody>
      </p:sp>
    </p:spTree>
    <p:extLst>
      <p:ext uri="{BB962C8B-B14F-4D97-AF65-F5344CB8AC3E}">
        <p14:creationId xmlns:p14="http://schemas.microsoft.com/office/powerpoint/2010/main" val="202290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46C55E-02C6-4098-AD35-EB66F5689986}"/>
              </a:ext>
            </a:extLst>
          </p:cNvPr>
          <p:cNvSpPr txBox="1"/>
          <p:nvPr/>
        </p:nvSpPr>
        <p:spPr>
          <a:xfrm>
            <a:off x="223650" y="389904"/>
            <a:ext cx="2532249" cy="461665"/>
          </a:xfrm>
          <a:prstGeom prst="rect">
            <a:avLst/>
          </a:prstGeom>
          <a:noFill/>
        </p:spPr>
        <p:txBody>
          <a:bodyPr wrap="square" rtlCol="0">
            <a:spAutoFit/>
          </a:bodyPr>
          <a:lstStyle/>
          <a:p>
            <a:r>
              <a:rPr lang="en-US" sz="2400" b="1" dirty="0">
                <a:solidFill>
                  <a:schemeClr val="bg1"/>
                </a:solidFill>
              </a:rPr>
              <a:t>More Exercises</a:t>
            </a:r>
          </a:p>
        </p:txBody>
      </p:sp>
      <p:pic>
        <p:nvPicPr>
          <p:cNvPr id="3" name="Picture 2">
            <a:extLst>
              <a:ext uri="{FF2B5EF4-FFF2-40B4-BE49-F238E27FC236}">
                <a16:creationId xmlns:a16="http://schemas.microsoft.com/office/drawing/2014/main" id="{FC38E54E-0F95-4051-8389-48DEBE39073A}"/>
              </a:ext>
            </a:extLst>
          </p:cNvPr>
          <p:cNvPicPr>
            <a:picLocks noChangeAspect="1"/>
          </p:cNvPicPr>
          <p:nvPr/>
        </p:nvPicPr>
        <p:blipFill>
          <a:blip r:embed="rId2"/>
          <a:stretch>
            <a:fillRect/>
          </a:stretch>
        </p:blipFill>
        <p:spPr>
          <a:xfrm>
            <a:off x="5470781" y="889000"/>
            <a:ext cx="6526482" cy="5528120"/>
          </a:xfrm>
          <a:prstGeom prst="rect">
            <a:avLst/>
          </a:prstGeom>
        </p:spPr>
      </p:pic>
      <p:sp>
        <p:nvSpPr>
          <p:cNvPr id="4" name="TextBox 3">
            <a:extLst>
              <a:ext uri="{FF2B5EF4-FFF2-40B4-BE49-F238E27FC236}">
                <a16:creationId xmlns:a16="http://schemas.microsoft.com/office/drawing/2014/main" id="{5A06D269-0BB2-4635-B5CB-FB028FB7628D}"/>
              </a:ext>
            </a:extLst>
          </p:cNvPr>
          <p:cNvSpPr txBox="1"/>
          <p:nvPr/>
        </p:nvSpPr>
        <p:spPr>
          <a:xfrm>
            <a:off x="0" y="1456704"/>
            <a:ext cx="5669150" cy="1200329"/>
          </a:xfrm>
          <a:prstGeom prst="rect">
            <a:avLst/>
          </a:prstGeom>
          <a:noFill/>
        </p:spPr>
        <p:txBody>
          <a:bodyPr wrap="square" rtlCol="0">
            <a:spAutoFit/>
          </a:bodyPr>
          <a:lstStyle/>
          <a:p>
            <a:r>
              <a:rPr lang="en-US" sz="2400" b="1" dirty="0">
                <a:solidFill>
                  <a:srgbClr val="FFFF00"/>
                </a:solidFill>
              </a:rPr>
              <a:t>Support Arms</a:t>
            </a:r>
          </a:p>
          <a:p>
            <a:pPr marL="800100" lvl="1" indent="-342900">
              <a:buFont typeface="Arial" panose="020B0604020202020204" pitchFamily="34" charset="0"/>
              <a:buChar char="•"/>
            </a:pPr>
            <a:r>
              <a:rPr lang="en-US" sz="2400" b="1" dirty="0">
                <a:solidFill>
                  <a:schemeClr val="bg1"/>
                </a:solidFill>
              </a:rPr>
              <a:t>Two Contact Surfaces</a:t>
            </a:r>
          </a:p>
          <a:p>
            <a:pPr marL="800100" lvl="1" indent="-342900">
              <a:buFont typeface="Arial" panose="020B0604020202020204" pitchFamily="34" charset="0"/>
              <a:buChar char="•"/>
            </a:pPr>
            <a:r>
              <a:rPr lang="en-US" sz="2400" b="1" dirty="0">
                <a:solidFill>
                  <a:schemeClr val="bg1"/>
                </a:solidFill>
              </a:rPr>
              <a:t>Pattern of two clearance holes</a:t>
            </a:r>
          </a:p>
        </p:txBody>
      </p:sp>
      <p:sp>
        <p:nvSpPr>
          <p:cNvPr id="5" name="TextBox 4">
            <a:extLst>
              <a:ext uri="{FF2B5EF4-FFF2-40B4-BE49-F238E27FC236}">
                <a16:creationId xmlns:a16="http://schemas.microsoft.com/office/drawing/2014/main" id="{7AAD074F-48AE-4691-BFE8-04D9F685A724}"/>
              </a:ext>
            </a:extLst>
          </p:cNvPr>
          <p:cNvSpPr txBox="1"/>
          <p:nvPr/>
        </p:nvSpPr>
        <p:spPr>
          <a:xfrm>
            <a:off x="0" y="3374404"/>
            <a:ext cx="5524500" cy="2308324"/>
          </a:xfrm>
          <a:prstGeom prst="rect">
            <a:avLst/>
          </a:prstGeom>
          <a:noFill/>
        </p:spPr>
        <p:txBody>
          <a:bodyPr wrap="square" rtlCol="0">
            <a:spAutoFit/>
          </a:bodyPr>
          <a:lstStyle/>
          <a:p>
            <a:r>
              <a:rPr lang="en-US" sz="2400" b="1" dirty="0">
                <a:solidFill>
                  <a:srgbClr val="FFFF00"/>
                </a:solidFill>
              </a:rPr>
              <a:t>Base Plate</a:t>
            </a:r>
          </a:p>
          <a:p>
            <a:pPr marL="800100" lvl="1" indent="-342900">
              <a:buFont typeface="Arial" panose="020B0604020202020204" pitchFamily="34" charset="0"/>
              <a:buChar char="•"/>
            </a:pPr>
            <a:r>
              <a:rPr lang="en-US" sz="2400" b="1" dirty="0">
                <a:solidFill>
                  <a:schemeClr val="bg1"/>
                </a:solidFill>
              </a:rPr>
              <a:t>Two Contact Surfaces</a:t>
            </a:r>
          </a:p>
          <a:p>
            <a:pPr marL="800100" lvl="1" indent="-342900">
              <a:buFont typeface="Arial" panose="020B0604020202020204" pitchFamily="34" charset="0"/>
              <a:buChar char="•"/>
            </a:pPr>
            <a:r>
              <a:rPr lang="en-US" sz="2400" b="1" dirty="0">
                <a:solidFill>
                  <a:schemeClr val="bg1"/>
                </a:solidFill>
              </a:rPr>
              <a:t>Pattern of two threaded holes for each Support Arm</a:t>
            </a:r>
          </a:p>
          <a:p>
            <a:pPr marL="800100" lvl="1" indent="-342900">
              <a:buFont typeface="Arial" panose="020B0604020202020204" pitchFamily="34" charset="0"/>
              <a:buChar char="•"/>
            </a:pPr>
            <a:r>
              <a:rPr lang="en-US" sz="2400" b="1" dirty="0">
                <a:solidFill>
                  <a:schemeClr val="bg1"/>
                </a:solidFill>
              </a:rPr>
              <a:t>Run the program once for the fit of each Support Arm</a:t>
            </a:r>
          </a:p>
        </p:txBody>
      </p:sp>
    </p:spTree>
    <p:extLst>
      <p:ext uri="{BB962C8B-B14F-4D97-AF65-F5344CB8AC3E}">
        <p14:creationId xmlns:p14="http://schemas.microsoft.com/office/powerpoint/2010/main" val="29061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EE97D-C6E2-447E-8AE9-222B16CBFE03}"/>
              </a:ext>
            </a:extLst>
          </p:cNvPr>
          <p:cNvPicPr>
            <a:picLocks noChangeAspect="1"/>
          </p:cNvPicPr>
          <p:nvPr/>
        </p:nvPicPr>
        <p:blipFill>
          <a:blip r:embed="rId2"/>
          <a:stretch>
            <a:fillRect/>
          </a:stretch>
        </p:blipFill>
        <p:spPr>
          <a:xfrm>
            <a:off x="3650459" y="494612"/>
            <a:ext cx="6090441" cy="6033187"/>
          </a:xfrm>
          <a:prstGeom prst="rect">
            <a:avLst/>
          </a:prstGeom>
        </p:spPr>
      </p:pic>
    </p:spTree>
    <p:extLst>
      <p:ext uri="{BB962C8B-B14F-4D97-AF65-F5344CB8AC3E}">
        <p14:creationId xmlns:p14="http://schemas.microsoft.com/office/powerpoint/2010/main" val="240404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F83B5-D762-40F0-B9D3-E1D1F972E099}"/>
              </a:ext>
            </a:extLst>
          </p:cNvPr>
          <p:cNvPicPr>
            <a:picLocks noChangeAspect="1"/>
          </p:cNvPicPr>
          <p:nvPr/>
        </p:nvPicPr>
        <p:blipFill>
          <a:blip r:embed="rId2"/>
          <a:stretch>
            <a:fillRect/>
          </a:stretch>
        </p:blipFill>
        <p:spPr>
          <a:xfrm>
            <a:off x="1835590" y="1092529"/>
            <a:ext cx="8442278" cy="4845133"/>
          </a:xfrm>
          <a:prstGeom prst="rect">
            <a:avLst/>
          </a:prstGeom>
        </p:spPr>
      </p:pic>
      <p:sp>
        <p:nvSpPr>
          <p:cNvPr id="4" name="TextBox 3">
            <a:extLst>
              <a:ext uri="{FF2B5EF4-FFF2-40B4-BE49-F238E27FC236}">
                <a16:creationId xmlns:a16="http://schemas.microsoft.com/office/drawing/2014/main" id="{DD578152-2B2C-4CE3-B5F8-509ECCE4E079}"/>
              </a:ext>
            </a:extLst>
          </p:cNvPr>
          <p:cNvSpPr txBox="1"/>
          <p:nvPr/>
        </p:nvSpPr>
        <p:spPr>
          <a:xfrm>
            <a:off x="2173184" y="4571999"/>
            <a:ext cx="902524" cy="461665"/>
          </a:xfrm>
          <a:prstGeom prst="rect">
            <a:avLst/>
          </a:prstGeom>
          <a:noFill/>
        </p:spPr>
        <p:txBody>
          <a:bodyPr wrap="square" rtlCol="0">
            <a:spAutoFit/>
          </a:bodyPr>
          <a:lstStyle/>
          <a:p>
            <a:r>
              <a:rPr lang="en-US" sz="2400" b="1" dirty="0">
                <a:solidFill>
                  <a:schemeClr val="bg1"/>
                </a:solidFill>
              </a:rPr>
              <a:t>PCS</a:t>
            </a:r>
          </a:p>
        </p:txBody>
      </p:sp>
      <p:cxnSp>
        <p:nvCxnSpPr>
          <p:cNvPr id="5" name="Straight Arrow Connector 4">
            <a:extLst>
              <a:ext uri="{FF2B5EF4-FFF2-40B4-BE49-F238E27FC236}">
                <a16:creationId xmlns:a16="http://schemas.microsoft.com/office/drawing/2014/main" id="{89604EFC-AD1D-4A4B-B64C-9D8BB846135A}"/>
              </a:ext>
            </a:extLst>
          </p:cNvPr>
          <p:cNvCxnSpPr>
            <a:cxnSpLocks/>
          </p:cNvCxnSpPr>
          <p:nvPr/>
        </p:nvCxnSpPr>
        <p:spPr>
          <a:xfrm flipV="1">
            <a:off x="3063834" y="3895106"/>
            <a:ext cx="1911927" cy="9500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0A035EF-F0F5-4BEE-890A-94352B7E3849}"/>
              </a:ext>
            </a:extLst>
          </p:cNvPr>
          <p:cNvSpPr txBox="1"/>
          <p:nvPr/>
        </p:nvSpPr>
        <p:spPr>
          <a:xfrm>
            <a:off x="5973288" y="160046"/>
            <a:ext cx="1434298" cy="461665"/>
          </a:xfrm>
          <a:prstGeom prst="rect">
            <a:avLst/>
          </a:prstGeom>
          <a:noFill/>
        </p:spPr>
        <p:txBody>
          <a:bodyPr wrap="square" rtlCol="0">
            <a:spAutoFit/>
          </a:bodyPr>
          <a:lstStyle/>
          <a:p>
            <a:r>
              <a:rPr lang="en-US" sz="2400" b="1" dirty="0">
                <a:solidFill>
                  <a:schemeClr val="bg1"/>
                </a:solidFill>
              </a:rPr>
              <a:t>SCS</a:t>
            </a:r>
          </a:p>
        </p:txBody>
      </p:sp>
      <p:cxnSp>
        <p:nvCxnSpPr>
          <p:cNvPr id="9" name="Straight Arrow Connector 8">
            <a:extLst>
              <a:ext uri="{FF2B5EF4-FFF2-40B4-BE49-F238E27FC236}">
                <a16:creationId xmlns:a16="http://schemas.microsoft.com/office/drawing/2014/main" id="{D878FDE5-E602-4714-8009-7C3B0B29A446}"/>
              </a:ext>
            </a:extLst>
          </p:cNvPr>
          <p:cNvCxnSpPr>
            <a:cxnSpLocks/>
          </p:cNvCxnSpPr>
          <p:nvPr/>
        </p:nvCxnSpPr>
        <p:spPr>
          <a:xfrm>
            <a:off x="6246421" y="748145"/>
            <a:ext cx="498763" cy="1840676"/>
          </a:xfrm>
          <a:prstGeom prst="straightConnector1">
            <a:avLst/>
          </a:prstGeom>
          <a:ln w="38100">
            <a:solidFill>
              <a:srgbClr val="FFFF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6349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FCD4492E-7574-4205-A4B1-876BC0256D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5000" y="5410200"/>
            <a:ext cx="609600" cy="609600"/>
          </a:xfrm>
          <a:prstGeom prst="rect">
            <a:avLst/>
          </a:prstGeom>
        </p:spPr>
      </p:pic>
      <p:pic>
        <p:nvPicPr>
          <p:cNvPr id="4" name="Picture 3">
            <a:extLst>
              <a:ext uri="{FF2B5EF4-FFF2-40B4-BE49-F238E27FC236}">
                <a16:creationId xmlns:a16="http://schemas.microsoft.com/office/drawing/2014/main" id="{CE5D3258-DCFD-4995-9457-66016E56639D}"/>
              </a:ext>
            </a:extLst>
          </p:cNvPr>
          <p:cNvPicPr>
            <a:picLocks noChangeAspect="1"/>
          </p:cNvPicPr>
          <p:nvPr/>
        </p:nvPicPr>
        <p:blipFill>
          <a:blip r:embed="rId6"/>
          <a:stretch>
            <a:fillRect/>
          </a:stretch>
        </p:blipFill>
        <p:spPr>
          <a:xfrm>
            <a:off x="1944009" y="532985"/>
            <a:ext cx="9726382" cy="5944430"/>
          </a:xfrm>
          <a:prstGeom prst="rect">
            <a:avLst/>
          </a:prstGeom>
        </p:spPr>
      </p:pic>
    </p:spTree>
    <p:extLst>
      <p:ext uri="{BB962C8B-B14F-4D97-AF65-F5344CB8AC3E}">
        <p14:creationId xmlns:p14="http://schemas.microsoft.com/office/powerpoint/2010/main" val="15626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84B5B7-F003-4FFF-B597-8FC71B8F944D}"/>
              </a:ext>
            </a:extLst>
          </p:cNvPr>
          <p:cNvPicPr>
            <a:picLocks noChangeAspect="1"/>
          </p:cNvPicPr>
          <p:nvPr/>
        </p:nvPicPr>
        <p:blipFill>
          <a:blip r:embed="rId2"/>
          <a:stretch>
            <a:fillRect/>
          </a:stretch>
        </p:blipFill>
        <p:spPr>
          <a:xfrm>
            <a:off x="2527300" y="1007146"/>
            <a:ext cx="7873999" cy="5241053"/>
          </a:xfrm>
          <a:prstGeom prst="rect">
            <a:avLst/>
          </a:prstGeom>
        </p:spPr>
      </p:pic>
      <p:sp>
        <p:nvSpPr>
          <p:cNvPr id="3" name="TextBox 2">
            <a:extLst>
              <a:ext uri="{FF2B5EF4-FFF2-40B4-BE49-F238E27FC236}">
                <a16:creationId xmlns:a16="http://schemas.microsoft.com/office/drawing/2014/main" id="{AA6B53AF-EF6B-4BEF-8EF3-02FC96232FA1}"/>
              </a:ext>
            </a:extLst>
          </p:cNvPr>
          <p:cNvSpPr txBox="1"/>
          <p:nvPr/>
        </p:nvSpPr>
        <p:spPr>
          <a:xfrm>
            <a:off x="223651" y="389904"/>
            <a:ext cx="1986150" cy="461665"/>
          </a:xfrm>
          <a:prstGeom prst="rect">
            <a:avLst/>
          </a:prstGeom>
          <a:noFill/>
        </p:spPr>
        <p:txBody>
          <a:bodyPr wrap="square" rtlCol="0">
            <a:spAutoFit/>
          </a:bodyPr>
          <a:lstStyle/>
          <a:p>
            <a:r>
              <a:rPr lang="en-US" sz="2400" b="1" dirty="0">
                <a:solidFill>
                  <a:schemeClr val="bg1"/>
                </a:solidFill>
              </a:rPr>
              <a:t>Fit Analysis</a:t>
            </a:r>
          </a:p>
        </p:txBody>
      </p:sp>
    </p:spTree>
    <p:extLst>
      <p:ext uri="{BB962C8B-B14F-4D97-AF65-F5344CB8AC3E}">
        <p14:creationId xmlns:p14="http://schemas.microsoft.com/office/powerpoint/2010/main" val="410378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B7194-B330-4A34-B4E5-FB019AFF5414}"/>
              </a:ext>
            </a:extLst>
          </p:cNvPr>
          <p:cNvPicPr>
            <a:picLocks noChangeAspect="1"/>
          </p:cNvPicPr>
          <p:nvPr/>
        </p:nvPicPr>
        <p:blipFill>
          <a:blip r:embed="rId2"/>
          <a:stretch>
            <a:fillRect/>
          </a:stretch>
        </p:blipFill>
        <p:spPr>
          <a:xfrm>
            <a:off x="3171310" y="547380"/>
            <a:ext cx="7229990" cy="5828830"/>
          </a:xfrm>
          <a:prstGeom prst="rect">
            <a:avLst/>
          </a:prstGeom>
        </p:spPr>
      </p:pic>
    </p:spTree>
    <p:extLst>
      <p:ext uri="{BB962C8B-B14F-4D97-AF65-F5344CB8AC3E}">
        <p14:creationId xmlns:p14="http://schemas.microsoft.com/office/powerpoint/2010/main" val="211938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39A3B4-0942-495D-B7F1-DF47930AE398}"/>
              </a:ext>
            </a:extLst>
          </p:cNvPr>
          <p:cNvPicPr>
            <a:picLocks noChangeAspect="1"/>
          </p:cNvPicPr>
          <p:nvPr/>
        </p:nvPicPr>
        <p:blipFill>
          <a:blip r:embed="rId2"/>
          <a:stretch>
            <a:fillRect/>
          </a:stretch>
        </p:blipFill>
        <p:spPr>
          <a:xfrm>
            <a:off x="2943995" y="439387"/>
            <a:ext cx="7389557" cy="5070765"/>
          </a:xfrm>
          <a:prstGeom prst="rect">
            <a:avLst/>
          </a:prstGeom>
        </p:spPr>
      </p:pic>
      <p:sp>
        <p:nvSpPr>
          <p:cNvPr id="3" name="TextBox 2">
            <a:extLst>
              <a:ext uri="{FF2B5EF4-FFF2-40B4-BE49-F238E27FC236}">
                <a16:creationId xmlns:a16="http://schemas.microsoft.com/office/drawing/2014/main" id="{026F1D05-A552-46FC-AAB5-45E7FA1F51B0}"/>
              </a:ext>
            </a:extLst>
          </p:cNvPr>
          <p:cNvSpPr txBox="1"/>
          <p:nvPr/>
        </p:nvSpPr>
        <p:spPr>
          <a:xfrm>
            <a:off x="5759532" y="5747656"/>
            <a:ext cx="1128156" cy="830997"/>
          </a:xfrm>
          <a:prstGeom prst="rect">
            <a:avLst/>
          </a:prstGeom>
          <a:noFill/>
        </p:spPr>
        <p:txBody>
          <a:bodyPr wrap="square" rtlCol="0">
            <a:spAutoFit/>
          </a:bodyPr>
          <a:lstStyle/>
          <a:p>
            <a:r>
              <a:rPr lang="en-US" sz="2400" b="1" dirty="0">
                <a:solidFill>
                  <a:schemeClr val="bg1"/>
                </a:solidFill>
              </a:rPr>
              <a:t>PFF</a:t>
            </a:r>
          </a:p>
          <a:p>
            <a:r>
              <a:rPr lang="en-US" sz="2400" b="1" dirty="0">
                <a:solidFill>
                  <a:srgbClr val="FFFF00"/>
                </a:solidFill>
              </a:rPr>
              <a:t>(Rail)</a:t>
            </a:r>
          </a:p>
        </p:txBody>
      </p:sp>
      <p:cxnSp>
        <p:nvCxnSpPr>
          <p:cNvPr id="4" name="Straight Arrow Connector 3">
            <a:extLst>
              <a:ext uri="{FF2B5EF4-FFF2-40B4-BE49-F238E27FC236}">
                <a16:creationId xmlns:a16="http://schemas.microsoft.com/office/drawing/2014/main" id="{FEBFF443-9FC6-4DCF-BAA2-8500455F96E2}"/>
              </a:ext>
            </a:extLst>
          </p:cNvPr>
          <p:cNvCxnSpPr>
            <a:cxnSpLocks/>
            <a:stCxn id="3" idx="3"/>
          </p:cNvCxnSpPr>
          <p:nvPr/>
        </p:nvCxnSpPr>
        <p:spPr>
          <a:xfrm flipH="1" flipV="1">
            <a:off x="3871356" y="1923803"/>
            <a:ext cx="3016332" cy="42393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E853F18D-A0DB-46CB-83F4-D305AEA0FDED}"/>
              </a:ext>
            </a:extLst>
          </p:cNvPr>
          <p:cNvCxnSpPr>
            <a:cxnSpLocks/>
            <a:stCxn id="3" idx="3"/>
          </p:cNvCxnSpPr>
          <p:nvPr/>
        </p:nvCxnSpPr>
        <p:spPr>
          <a:xfrm flipV="1">
            <a:off x="6887688" y="4203865"/>
            <a:ext cx="1935678" cy="19592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5A6E729-53DE-435F-9F53-DF076652DF3C}"/>
              </a:ext>
            </a:extLst>
          </p:cNvPr>
          <p:cNvSpPr txBox="1"/>
          <p:nvPr/>
        </p:nvSpPr>
        <p:spPr>
          <a:xfrm>
            <a:off x="391886" y="771894"/>
            <a:ext cx="2707574" cy="1569660"/>
          </a:xfrm>
          <a:prstGeom prst="rect">
            <a:avLst/>
          </a:prstGeom>
          <a:noFill/>
        </p:spPr>
        <p:txBody>
          <a:bodyPr wrap="square" rtlCol="0">
            <a:spAutoFit/>
          </a:bodyPr>
          <a:lstStyle/>
          <a:p>
            <a:r>
              <a:rPr lang="en-US" sz="2400" b="1" dirty="0">
                <a:solidFill>
                  <a:schemeClr val="bg1"/>
                </a:solidFill>
              </a:rPr>
              <a:t>SFF</a:t>
            </a:r>
          </a:p>
          <a:p>
            <a:r>
              <a:rPr lang="en-US" sz="2400" b="1" dirty="0">
                <a:solidFill>
                  <a:srgbClr val="FFFF00"/>
                </a:solidFill>
              </a:rPr>
              <a:t>(Pattern of 4 clearance holes)</a:t>
            </a:r>
          </a:p>
          <a:p>
            <a:r>
              <a:rPr lang="en-US" sz="2400" b="1" dirty="0">
                <a:solidFill>
                  <a:schemeClr val="bg1"/>
                </a:solidFill>
              </a:rPr>
              <a:t>Set to 3.5 mm</a:t>
            </a:r>
          </a:p>
        </p:txBody>
      </p:sp>
      <p:cxnSp>
        <p:nvCxnSpPr>
          <p:cNvPr id="13" name="Straight Arrow Connector 12">
            <a:extLst>
              <a:ext uri="{FF2B5EF4-FFF2-40B4-BE49-F238E27FC236}">
                <a16:creationId xmlns:a16="http://schemas.microsoft.com/office/drawing/2014/main" id="{0439F151-B914-46C6-A747-A5BCAA46DD23}"/>
              </a:ext>
            </a:extLst>
          </p:cNvPr>
          <p:cNvCxnSpPr>
            <a:cxnSpLocks/>
            <a:stCxn id="11" idx="3"/>
          </p:cNvCxnSpPr>
          <p:nvPr/>
        </p:nvCxnSpPr>
        <p:spPr>
          <a:xfrm>
            <a:off x="3099460" y="1556724"/>
            <a:ext cx="2256311" cy="21269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553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53F6F-0E15-40E5-88A5-C846A9F59D14}"/>
              </a:ext>
            </a:extLst>
          </p:cNvPr>
          <p:cNvSpPr txBox="1"/>
          <p:nvPr/>
        </p:nvSpPr>
        <p:spPr>
          <a:xfrm>
            <a:off x="665018" y="570016"/>
            <a:ext cx="5248894" cy="954107"/>
          </a:xfrm>
          <a:prstGeom prst="rect">
            <a:avLst/>
          </a:prstGeom>
          <a:noFill/>
        </p:spPr>
        <p:txBody>
          <a:bodyPr wrap="square" rtlCol="0">
            <a:spAutoFit/>
          </a:bodyPr>
          <a:lstStyle/>
          <a:p>
            <a:r>
              <a:rPr lang="en-US" sz="2800" b="1" dirty="0"/>
              <a:t>Result after the selection of the contact surfaces</a:t>
            </a:r>
          </a:p>
        </p:txBody>
      </p:sp>
      <p:pic>
        <p:nvPicPr>
          <p:cNvPr id="3" name="Picture 2">
            <a:extLst>
              <a:ext uri="{FF2B5EF4-FFF2-40B4-BE49-F238E27FC236}">
                <a16:creationId xmlns:a16="http://schemas.microsoft.com/office/drawing/2014/main" id="{CAA5DA0A-5C29-41DC-9A78-D98ACFC12546}"/>
              </a:ext>
            </a:extLst>
          </p:cNvPr>
          <p:cNvPicPr>
            <a:picLocks noChangeAspect="1"/>
          </p:cNvPicPr>
          <p:nvPr/>
        </p:nvPicPr>
        <p:blipFill>
          <a:blip r:embed="rId2"/>
          <a:stretch>
            <a:fillRect/>
          </a:stretch>
        </p:blipFill>
        <p:spPr>
          <a:xfrm>
            <a:off x="4677626" y="1268027"/>
            <a:ext cx="5487652" cy="5399967"/>
          </a:xfrm>
          <a:prstGeom prst="rect">
            <a:avLst/>
          </a:prstGeom>
        </p:spPr>
      </p:pic>
      <p:pic>
        <p:nvPicPr>
          <p:cNvPr id="4" name="Picture 3">
            <a:extLst>
              <a:ext uri="{FF2B5EF4-FFF2-40B4-BE49-F238E27FC236}">
                <a16:creationId xmlns:a16="http://schemas.microsoft.com/office/drawing/2014/main" id="{F995C029-7A84-4D87-830D-22250C462A86}"/>
              </a:ext>
            </a:extLst>
          </p:cNvPr>
          <p:cNvPicPr>
            <a:picLocks noChangeAspect="1"/>
          </p:cNvPicPr>
          <p:nvPr/>
        </p:nvPicPr>
        <p:blipFill>
          <a:blip r:embed="rId3"/>
          <a:stretch>
            <a:fillRect/>
          </a:stretch>
        </p:blipFill>
        <p:spPr>
          <a:xfrm>
            <a:off x="770812" y="4189854"/>
            <a:ext cx="3516180" cy="2412827"/>
          </a:xfrm>
          <a:prstGeom prst="rect">
            <a:avLst/>
          </a:prstGeom>
        </p:spPr>
      </p:pic>
    </p:spTree>
    <p:extLst>
      <p:ext uri="{BB962C8B-B14F-4D97-AF65-F5344CB8AC3E}">
        <p14:creationId xmlns:p14="http://schemas.microsoft.com/office/powerpoint/2010/main" val="143403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53986-9C9B-4031-8583-386B3537CCC3}"/>
              </a:ext>
            </a:extLst>
          </p:cNvPr>
          <p:cNvSpPr txBox="1"/>
          <p:nvPr/>
        </p:nvSpPr>
        <p:spPr>
          <a:xfrm>
            <a:off x="296883" y="843148"/>
            <a:ext cx="3028208" cy="1384995"/>
          </a:xfrm>
          <a:prstGeom prst="rect">
            <a:avLst/>
          </a:prstGeom>
          <a:noFill/>
        </p:spPr>
        <p:txBody>
          <a:bodyPr wrap="square" rtlCol="0">
            <a:spAutoFit/>
          </a:bodyPr>
          <a:lstStyle/>
          <a:p>
            <a:r>
              <a:rPr lang="en-US" sz="2800" b="1" dirty="0"/>
              <a:t>Dialog window for the selection of fit features</a:t>
            </a:r>
          </a:p>
        </p:txBody>
      </p:sp>
      <p:pic>
        <p:nvPicPr>
          <p:cNvPr id="4" name="Picture 3">
            <a:extLst>
              <a:ext uri="{FF2B5EF4-FFF2-40B4-BE49-F238E27FC236}">
                <a16:creationId xmlns:a16="http://schemas.microsoft.com/office/drawing/2014/main" id="{68492AFC-E307-4A39-9079-8A332A394E91}"/>
              </a:ext>
            </a:extLst>
          </p:cNvPr>
          <p:cNvPicPr>
            <a:picLocks noChangeAspect="1"/>
          </p:cNvPicPr>
          <p:nvPr/>
        </p:nvPicPr>
        <p:blipFill>
          <a:blip r:embed="rId2"/>
          <a:stretch>
            <a:fillRect/>
          </a:stretch>
        </p:blipFill>
        <p:spPr>
          <a:xfrm>
            <a:off x="3609627" y="241917"/>
            <a:ext cx="6745656" cy="6293360"/>
          </a:xfrm>
          <a:prstGeom prst="rect">
            <a:avLst/>
          </a:prstGeom>
        </p:spPr>
      </p:pic>
    </p:spTree>
    <p:extLst>
      <p:ext uri="{BB962C8B-B14F-4D97-AF65-F5344CB8AC3E}">
        <p14:creationId xmlns:p14="http://schemas.microsoft.com/office/powerpoint/2010/main" val="63607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95744-C011-4F6D-8019-74645ECBA6C2}"/>
              </a:ext>
            </a:extLst>
          </p:cNvPr>
          <p:cNvPicPr>
            <a:picLocks noChangeAspect="1"/>
          </p:cNvPicPr>
          <p:nvPr/>
        </p:nvPicPr>
        <p:blipFill>
          <a:blip r:embed="rId2"/>
          <a:stretch>
            <a:fillRect/>
          </a:stretch>
        </p:blipFill>
        <p:spPr>
          <a:xfrm>
            <a:off x="4370575" y="296882"/>
            <a:ext cx="6625976" cy="6205909"/>
          </a:xfrm>
          <a:prstGeom prst="rect">
            <a:avLst/>
          </a:prstGeom>
        </p:spPr>
      </p:pic>
      <p:sp>
        <p:nvSpPr>
          <p:cNvPr id="3" name="TextBox 2">
            <a:extLst>
              <a:ext uri="{FF2B5EF4-FFF2-40B4-BE49-F238E27FC236}">
                <a16:creationId xmlns:a16="http://schemas.microsoft.com/office/drawing/2014/main" id="{5024B8B6-15CD-449E-807A-23163789C598}"/>
              </a:ext>
            </a:extLst>
          </p:cNvPr>
          <p:cNvSpPr txBox="1"/>
          <p:nvPr/>
        </p:nvSpPr>
        <p:spPr>
          <a:xfrm>
            <a:off x="213756" y="570016"/>
            <a:ext cx="4049486" cy="954107"/>
          </a:xfrm>
          <a:prstGeom prst="rect">
            <a:avLst/>
          </a:prstGeom>
          <a:noFill/>
        </p:spPr>
        <p:txBody>
          <a:bodyPr wrap="square" rtlCol="0">
            <a:spAutoFit/>
          </a:bodyPr>
          <a:lstStyle/>
          <a:p>
            <a:r>
              <a:rPr lang="en-US" sz="2800" b="1" dirty="0"/>
              <a:t>Result after selection of the rail fit feature</a:t>
            </a:r>
          </a:p>
        </p:txBody>
      </p:sp>
    </p:spTree>
    <p:extLst>
      <p:ext uri="{BB962C8B-B14F-4D97-AF65-F5344CB8AC3E}">
        <p14:creationId xmlns:p14="http://schemas.microsoft.com/office/powerpoint/2010/main" val="195309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832F1A-F403-486E-B1F4-2E8C2CF70D3E}"/>
              </a:ext>
            </a:extLst>
          </p:cNvPr>
          <p:cNvSpPr>
            <a:spLocks noChangeArrowheads="1"/>
          </p:cNvSpPr>
          <p:nvPr/>
        </p:nvSpPr>
        <p:spPr bwMode="auto">
          <a:xfrm>
            <a:off x="914400" y="1333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E6340243-1F72-436C-A1E1-56574C482911}"/>
              </a:ext>
            </a:extLst>
          </p:cNvPr>
          <p:cNvGraphicFramePr>
            <a:graphicFrameLocks noChangeAspect="1"/>
          </p:cNvGraphicFramePr>
          <p:nvPr>
            <p:extLst>
              <p:ext uri="{D42A27DB-BD31-4B8C-83A1-F6EECF244321}">
                <p14:modId xmlns:p14="http://schemas.microsoft.com/office/powerpoint/2010/main" val="599139919"/>
              </p:ext>
            </p:extLst>
          </p:nvPr>
        </p:nvGraphicFramePr>
        <p:xfrm>
          <a:off x="482600" y="1346200"/>
          <a:ext cx="4743450" cy="3114675"/>
        </p:xfrm>
        <a:graphic>
          <a:graphicData uri="http://schemas.openxmlformats.org/presentationml/2006/ole">
            <mc:AlternateContent xmlns:mc="http://schemas.openxmlformats.org/markup-compatibility/2006">
              <mc:Choice xmlns:v="urn:schemas-microsoft-com:vml" Requires="v">
                <p:oleObj r:id="rId2" imgW="5106822" imgH="3351581" progId="Visio.Drawing.11">
                  <p:embed/>
                </p:oleObj>
              </mc:Choice>
              <mc:Fallback>
                <p:oleObj r:id="rId2" imgW="5106822" imgH="3351581"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46200"/>
                        <a:ext cx="4743450" cy="3114675"/>
                      </a:xfrm>
                      <a:prstGeom prst="rect">
                        <a:avLst/>
                      </a:prstGeom>
                      <a:solidFill>
                        <a:srgbClr val="FFFFFF"/>
                      </a:solidFill>
                    </p:spPr>
                  </p:pic>
                </p:oleObj>
              </mc:Fallback>
            </mc:AlternateContent>
          </a:graphicData>
        </a:graphic>
      </p:graphicFrame>
      <p:sp>
        <p:nvSpPr>
          <p:cNvPr id="4" name="Rectangle 4">
            <a:extLst>
              <a:ext uri="{FF2B5EF4-FFF2-40B4-BE49-F238E27FC236}">
                <a16:creationId xmlns:a16="http://schemas.microsoft.com/office/drawing/2014/main" id="{91F989A1-139E-4747-80BE-5F8AA7116F30}"/>
              </a:ext>
            </a:extLst>
          </p:cNvPr>
          <p:cNvSpPr>
            <a:spLocks noChangeArrowheads="1"/>
          </p:cNvSpPr>
          <p:nvPr/>
        </p:nvSpPr>
        <p:spPr bwMode="auto">
          <a:xfrm>
            <a:off x="5956299" y="1346199"/>
            <a:ext cx="127175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16EDE3BC-A102-4FA7-9B03-768DC8A0C453}"/>
              </a:ext>
            </a:extLst>
          </p:cNvPr>
          <p:cNvGraphicFramePr>
            <a:graphicFrameLocks noChangeAspect="1"/>
          </p:cNvGraphicFramePr>
          <p:nvPr>
            <p:extLst>
              <p:ext uri="{D42A27DB-BD31-4B8C-83A1-F6EECF244321}">
                <p14:modId xmlns:p14="http://schemas.microsoft.com/office/powerpoint/2010/main" val="3649852340"/>
              </p:ext>
            </p:extLst>
          </p:nvPr>
        </p:nvGraphicFramePr>
        <p:xfrm>
          <a:off x="6792495" y="1346200"/>
          <a:ext cx="4807284" cy="3149600"/>
        </p:xfrm>
        <a:graphic>
          <a:graphicData uri="http://schemas.openxmlformats.org/presentationml/2006/ole">
            <mc:AlternateContent xmlns:mc="http://schemas.openxmlformats.org/markup-compatibility/2006">
              <mc:Choice xmlns:v="urn:schemas-microsoft-com:vml" Requires="v">
                <p:oleObj r:id="rId4" imgW="5106741" imgH="3351495" progId="Visio.Drawing.11">
                  <p:embed/>
                </p:oleObj>
              </mc:Choice>
              <mc:Fallback>
                <p:oleObj r:id="rId4" imgW="5106741" imgH="335149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495" y="1346200"/>
                        <a:ext cx="4807284" cy="3149600"/>
                      </a:xfrm>
                      <a:prstGeom prst="rect">
                        <a:avLst/>
                      </a:prstGeom>
                      <a:solidFill>
                        <a:srgbClr val="FFFFFF"/>
                      </a:solidFill>
                    </p:spPr>
                  </p:pic>
                </p:oleObj>
              </mc:Fallback>
            </mc:AlternateContent>
          </a:graphicData>
        </a:graphic>
      </p:graphicFrame>
      <p:sp>
        <p:nvSpPr>
          <p:cNvPr id="6" name="TextBox 5">
            <a:extLst>
              <a:ext uri="{FF2B5EF4-FFF2-40B4-BE49-F238E27FC236}">
                <a16:creationId xmlns:a16="http://schemas.microsoft.com/office/drawing/2014/main" id="{D02654BE-D83A-43D6-BFCB-88152D8581A4}"/>
              </a:ext>
            </a:extLst>
          </p:cNvPr>
          <p:cNvSpPr txBox="1"/>
          <p:nvPr/>
        </p:nvSpPr>
        <p:spPr>
          <a:xfrm>
            <a:off x="223650" y="556159"/>
            <a:ext cx="5465949" cy="461665"/>
          </a:xfrm>
          <a:prstGeom prst="rect">
            <a:avLst/>
          </a:prstGeom>
          <a:noFill/>
        </p:spPr>
        <p:txBody>
          <a:bodyPr wrap="square" rtlCol="0">
            <a:spAutoFit/>
          </a:bodyPr>
          <a:lstStyle/>
          <a:p>
            <a:r>
              <a:rPr lang="en-US" sz="2400" b="1" dirty="0">
                <a:solidFill>
                  <a:schemeClr val="bg1"/>
                </a:solidFill>
              </a:rPr>
              <a:t>Two types of fastener clamping</a:t>
            </a:r>
          </a:p>
        </p:txBody>
      </p:sp>
      <p:sp>
        <p:nvSpPr>
          <p:cNvPr id="7" name="TextBox 6">
            <a:extLst>
              <a:ext uri="{FF2B5EF4-FFF2-40B4-BE49-F238E27FC236}">
                <a16:creationId xmlns:a16="http://schemas.microsoft.com/office/drawing/2014/main" id="{DAB8A994-24BF-45D1-8EDF-FC16940BF2A4}"/>
              </a:ext>
            </a:extLst>
          </p:cNvPr>
          <p:cNvSpPr txBox="1"/>
          <p:nvPr/>
        </p:nvSpPr>
        <p:spPr>
          <a:xfrm>
            <a:off x="393700" y="4721759"/>
            <a:ext cx="4953000" cy="1569660"/>
          </a:xfrm>
          <a:prstGeom prst="rect">
            <a:avLst/>
          </a:prstGeom>
          <a:noFill/>
          <a:ln w="38100">
            <a:solidFill>
              <a:schemeClr val="bg1"/>
            </a:solidFill>
          </a:ln>
        </p:spPr>
        <p:txBody>
          <a:bodyPr wrap="square" rtlCol="0">
            <a:spAutoFit/>
          </a:bodyPr>
          <a:lstStyle/>
          <a:p>
            <a:r>
              <a:rPr lang="en-US" sz="2400" b="1" dirty="0">
                <a:solidFill>
                  <a:srgbClr val="FFFF00"/>
                </a:solidFill>
              </a:rPr>
              <a:t>Floating Fasteners</a:t>
            </a:r>
          </a:p>
          <a:p>
            <a:pPr marL="800100" lvl="1" indent="-342900">
              <a:buFont typeface="Arial" panose="020B0604020202020204" pitchFamily="34" charset="0"/>
              <a:buChar char="•"/>
            </a:pPr>
            <a:r>
              <a:rPr lang="en-US" sz="2400" b="1" dirty="0">
                <a:solidFill>
                  <a:srgbClr val="FFFF00"/>
                </a:solidFill>
              </a:rPr>
              <a:t>Loose bolts and nuts</a:t>
            </a:r>
          </a:p>
          <a:p>
            <a:pPr marL="800100" lvl="1" indent="-342900">
              <a:buFont typeface="Arial" panose="020B0604020202020204" pitchFamily="34" charset="0"/>
              <a:buChar char="•"/>
            </a:pPr>
            <a:r>
              <a:rPr lang="en-US" sz="2400" b="1" dirty="0">
                <a:solidFill>
                  <a:srgbClr val="FFFF00"/>
                </a:solidFill>
              </a:rPr>
              <a:t>Two plates with clearance holes</a:t>
            </a:r>
          </a:p>
        </p:txBody>
      </p:sp>
      <p:sp>
        <p:nvSpPr>
          <p:cNvPr id="8" name="TextBox 7">
            <a:extLst>
              <a:ext uri="{FF2B5EF4-FFF2-40B4-BE49-F238E27FC236}">
                <a16:creationId xmlns:a16="http://schemas.microsoft.com/office/drawing/2014/main" id="{0383F194-F7E5-4FAC-A571-76EB40923546}"/>
              </a:ext>
            </a:extLst>
          </p:cNvPr>
          <p:cNvSpPr txBox="1"/>
          <p:nvPr/>
        </p:nvSpPr>
        <p:spPr>
          <a:xfrm>
            <a:off x="6362700" y="4696359"/>
            <a:ext cx="5448300" cy="1569660"/>
          </a:xfrm>
          <a:prstGeom prst="rect">
            <a:avLst/>
          </a:prstGeom>
          <a:noFill/>
          <a:ln w="38100">
            <a:solidFill>
              <a:schemeClr val="bg1"/>
            </a:solidFill>
          </a:ln>
        </p:spPr>
        <p:txBody>
          <a:bodyPr wrap="square" rtlCol="0">
            <a:spAutoFit/>
          </a:bodyPr>
          <a:lstStyle/>
          <a:p>
            <a:r>
              <a:rPr lang="en-US" sz="2400" b="1" dirty="0">
                <a:solidFill>
                  <a:srgbClr val="FFFF00"/>
                </a:solidFill>
              </a:rPr>
              <a:t>Fixed Fasteners</a:t>
            </a:r>
          </a:p>
          <a:p>
            <a:pPr marL="800100" lvl="1" indent="-342900">
              <a:buFont typeface="Arial" panose="020B0604020202020204" pitchFamily="34" charset="0"/>
              <a:buChar char="•"/>
            </a:pPr>
            <a:r>
              <a:rPr lang="en-US" sz="2400" b="1" dirty="0">
                <a:solidFill>
                  <a:srgbClr val="FFFF00"/>
                </a:solidFill>
              </a:rPr>
              <a:t>Screws and threaded plates</a:t>
            </a:r>
          </a:p>
          <a:p>
            <a:pPr marL="800100" lvl="1" indent="-342900">
              <a:buFont typeface="Arial" panose="020B0604020202020204" pitchFamily="34" charset="0"/>
              <a:buChar char="•"/>
            </a:pPr>
            <a:r>
              <a:rPr lang="en-US" sz="2400" b="1" dirty="0">
                <a:solidFill>
                  <a:srgbClr val="FFFF00"/>
                </a:solidFill>
              </a:rPr>
              <a:t>One plate with clearance holes</a:t>
            </a:r>
          </a:p>
          <a:p>
            <a:pPr marL="800100" lvl="1" indent="-342900">
              <a:buFont typeface="Arial" panose="020B0604020202020204" pitchFamily="34" charset="0"/>
              <a:buChar char="•"/>
            </a:pPr>
            <a:r>
              <a:rPr lang="en-US" sz="2400" b="1" dirty="0">
                <a:solidFill>
                  <a:srgbClr val="FFFF00"/>
                </a:solidFill>
              </a:rPr>
              <a:t>One plate with threaded holes</a:t>
            </a:r>
          </a:p>
        </p:txBody>
      </p:sp>
    </p:spTree>
    <p:extLst>
      <p:ext uri="{BB962C8B-B14F-4D97-AF65-F5344CB8AC3E}">
        <p14:creationId xmlns:p14="http://schemas.microsoft.com/office/powerpoint/2010/main" val="92009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F2B731-A9A3-4335-9E5B-978E9E63A848}"/>
              </a:ext>
            </a:extLst>
          </p:cNvPr>
          <p:cNvSpPr txBox="1"/>
          <p:nvPr/>
        </p:nvSpPr>
        <p:spPr>
          <a:xfrm>
            <a:off x="0" y="366154"/>
            <a:ext cx="5272644" cy="3046988"/>
          </a:xfrm>
          <a:prstGeom prst="rect">
            <a:avLst/>
          </a:prstGeom>
          <a:noFill/>
        </p:spPr>
        <p:txBody>
          <a:bodyPr wrap="square" rtlCol="0">
            <a:spAutoFit/>
          </a:bodyPr>
          <a:lstStyle/>
          <a:p>
            <a:r>
              <a:rPr lang="en-US" sz="2400" b="1" dirty="0">
                <a:solidFill>
                  <a:schemeClr val="bg1"/>
                </a:solidFill>
              </a:rPr>
              <a:t>Select:</a:t>
            </a:r>
          </a:p>
          <a:p>
            <a:pPr marL="800100" lvl="1" indent="-342900">
              <a:buFont typeface="Arial" panose="020B0604020202020204" pitchFamily="34" charset="0"/>
              <a:buChar char="•"/>
            </a:pPr>
            <a:r>
              <a:rPr lang="en-US" sz="2400" b="1" dirty="0">
                <a:solidFill>
                  <a:srgbClr val="FFFF00"/>
                </a:solidFill>
              </a:rPr>
              <a:t>Clearance Holes</a:t>
            </a:r>
          </a:p>
          <a:p>
            <a:pPr marL="800100" lvl="1" indent="-342900">
              <a:buFont typeface="Arial" panose="020B0604020202020204" pitchFamily="34" charset="0"/>
              <a:buChar char="•"/>
            </a:pPr>
            <a:r>
              <a:rPr lang="en-US" sz="2400" b="1" dirty="0">
                <a:solidFill>
                  <a:schemeClr val="bg1"/>
                </a:solidFill>
              </a:rPr>
              <a:t>4 features</a:t>
            </a:r>
          </a:p>
          <a:p>
            <a:pPr marL="800100" lvl="1" indent="-342900">
              <a:buFont typeface="Arial" panose="020B0604020202020204" pitchFamily="34" charset="0"/>
              <a:buChar char="•"/>
            </a:pPr>
            <a:r>
              <a:rPr lang="en-US" sz="2400" b="1" dirty="0">
                <a:solidFill>
                  <a:schemeClr val="bg1"/>
                </a:solidFill>
              </a:rPr>
              <a:t>Fixed fastener clamping</a:t>
            </a:r>
          </a:p>
          <a:p>
            <a:pPr marL="800100" lvl="1" indent="-342900">
              <a:buFont typeface="Arial" panose="020B0604020202020204" pitchFamily="34" charset="0"/>
              <a:buChar char="•"/>
            </a:pPr>
            <a:r>
              <a:rPr lang="en-US" sz="2400" b="1" dirty="0">
                <a:solidFill>
                  <a:schemeClr val="bg1"/>
                </a:solidFill>
              </a:rPr>
              <a:t>Fastener size M3</a:t>
            </a:r>
          </a:p>
          <a:p>
            <a:pPr marL="800100" lvl="1" indent="-342900">
              <a:buFont typeface="Arial" panose="020B0604020202020204" pitchFamily="34" charset="0"/>
              <a:buChar char="•"/>
            </a:pPr>
            <a:r>
              <a:rPr lang="en-US" sz="2400" b="1" dirty="0">
                <a:solidFill>
                  <a:schemeClr val="bg1"/>
                </a:solidFill>
              </a:rPr>
              <a:t>Nominal drill size 3.5</a:t>
            </a:r>
          </a:p>
          <a:p>
            <a:pPr marL="800100" lvl="1" indent="-342900">
              <a:buFont typeface="Arial" panose="020B0604020202020204" pitchFamily="34" charset="0"/>
              <a:buChar char="•"/>
            </a:pPr>
            <a:r>
              <a:rPr lang="en-US" sz="2400" b="1" dirty="0">
                <a:solidFill>
                  <a:schemeClr val="bg1"/>
                </a:solidFill>
              </a:rPr>
              <a:t>Ignore Height of mating plate</a:t>
            </a:r>
          </a:p>
          <a:p>
            <a:pPr marL="800100" lvl="1" indent="-342900">
              <a:buFont typeface="Arial" panose="020B0604020202020204" pitchFamily="34" charset="0"/>
              <a:buChar char="•"/>
            </a:pPr>
            <a:endParaRPr lang="en-US" sz="2400" b="1" dirty="0">
              <a:solidFill>
                <a:schemeClr val="bg1"/>
              </a:solidFill>
            </a:endParaRPr>
          </a:p>
        </p:txBody>
      </p:sp>
      <p:pic>
        <p:nvPicPr>
          <p:cNvPr id="4" name="Picture 3">
            <a:extLst>
              <a:ext uri="{FF2B5EF4-FFF2-40B4-BE49-F238E27FC236}">
                <a16:creationId xmlns:a16="http://schemas.microsoft.com/office/drawing/2014/main" id="{3A041D5D-0BC9-42E4-B7A2-9235C3DEDFA4}"/>
              </a:ext>
            </a:extLst>
          </p:cNvPr>
          <p:cNvPicPr>
            <a:picLocks noChangeAspect="1"/>
          </p:cNvPicPr>
          <p:nvPr/>
        </p:nvPicPr>
        <p:blipFill>
          <a:blip r:embed="rId2"/>
          <a:stretch>
            <a:fillRect/>
          </a:stretch>
        </p:blipFill>
        <p:spPr>
          <a:xfrm>
            <a:off x="5094173" y="214082"/>
            <a:ext cx="6947406" cy="6431778"/>
          </a:xfrm>
          <a:prstGeom prst="rect">
            <a:avLst/>
          </a:prstGeom>
        </p:spPr>
      </p:pic>
    </p:spTree>
    <p:extLst>
      <p:ext uri="{BB962C8B-B14F-4D97-AF65-F5344CB8AC3E}">
        <p14:creationId xmlns:p14="http://schemas.microsoft.com/office/powerpoint/2010/main" val="411517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3C2701-25A9-47DF-BF5C-6D6329222DF0}"/>
              </a:ext>
            </a:extLst>
          </p:cNvPr>
          <p:cNvPicPr>
            <a:picLocks noChangeAspect="1"/>
          </p:cNvPicPr>
          <p:nvPr/>
        </p:nvPicPr>
        <p:blipFill>
          <a:blip r:embed="rId2"/>
          <a:stretch>
            <a:fillRect/>
          </a:stretch>
        </p:blipFill>
        <p:spPr>
          <a:xfrm>
            <a:off x="4304506" y="237104"/>
            <a:ext cx="6763296" cy="6343506"/>
          </a:xfrm>
          <a:prstGeom prst="rect">
            <a:avLst/>
          </a:prstGeom>
        </p:spPr>
      </p:pic>
      <p:pic>
        <p:nvPicPr>
          <p:cNvPr id="3" name="Picture 2">
            <a:extLst>
              <a:ext uri="{FF2B5EF4-FFF2-40B4-BE49-F238E27FC236}">
                <a16:creationId xmlns:a16="http://schemas.microsoft.com/office/drawing/2014/main" id="{8AC0D887-BFFD-4056-BFAF-D1CECD5BA4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456701" flipV="1">
            <a:off x="7547299" y="6032297"/>
            <a:ext cx="1020785" cy="601639"/>
          </a:xfrm>
          <a:prstGeom prst="rect">
            <a:avLst/>
          </a:prstGeom>
        </p:spPr>
      </p:pic>
      <p:sp>
        <p:nvSpPr>
          <p:cNvPr id="4" name="TextBox 3">
            <a:extLst>
              <a:ext uri="{FF2B5EF4-FFF2-40B4-BE49-F238E27FC236}">
                <a16:creationId xmlns:a16="http://schemas.microsoft.com/office/drawing/2014/main" id="{A1E28A22-CC15-4543-8DA3-CC0210DB925E}"/>
              </a:ext>
            </a:extLst>
          </p:cNvPr>
          <p:cNvSpPr txBox="1"/>
          <p:nvPr/>
        </p:nvSpPr>
        <p:spPr>
          <a:xfrm>
            <a:off x="213756" y="570016"/>
            <a:ext cx="4049486" cy="1384995"/>
          </a:xfrm>
          <a:prstGeom prst="rect">
            <a:avLst/>
          </a:prstGeom>
          <a:noFill/>
        </p:spPr>
        <p:txBody>
          <a:bodyPr wrap="square" rtlCol="0">
            <a:spAutoFit/>
          </a:bodyPr>
          <a:lstStyle/>
          <a:p>
            <a:r>
              <a:rPr lang="en-US" sz="2800" b="1" dirty="0"/>
              <a:t>Result after selection of the fastener clearance holes</a:t>
            </a:r>
          </a:p>
        </p:txBody>
      </p:sp>
    </p:spTree>
    <p:extLst>
      <p:ext uri="{BB962C8B-B14F-4D97-AF65-F5344CB8AC3E}">
        <p14:creationId xmlns:p14="http://schemas.microsoft.com/office/powerpoint/2010/main" val="177635007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37807</TotalTime>
  <Words>360</Words>
  <Application>Microsoft Office PowerPoint</Application>
  <PresentationFormat>Widescreen</PresentationFormat>
  <Paragraphs>64</Paragraphs>
  <Slides>22</Slides>
  <Notes>1</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Trebuchet MS</vt:lpstr>
      <vt:lpstr>Berlin</vt:lpstr>
      <vt:lpstr>Microsoft Visio 2003-2010 Drawing</vt:lpstr>
      <vt:lpstr>Another Example: Fasteners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Surfaces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 Etesami</dc:creator>
  <cp:lastModifiedBy>Far Etesami</cp:lastModifiedBy>
  <cp:revision>305</cp:revision>
  <cp:lastPrinted>2020-02-29T00:42:57Z</cp:lastPrinted>
  <dcterms:created xsi:type="dcterms:W3CDTF">2019-12-16T18:34:00Z</dcterms:created>
  <dcterms:modified xsi:type="dcterms:W3CDTF">2023-01-19T19:23:40Z</dcterms:modified>
</cp:coreProperties>
</file>