
<file path=[Content_Types].xml><?xml version="1.0" encoding="utf-8"?>
<Types xmlns="http://schemas.openxmlformats.org/package/2006/content-types">
  <Default Extension="m4a" ContentType="audio/mp4"/>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22"/>
  </p:notesMasterIdLst>
  <p:sldIdLst>
    <p:sldId id="315" r:id="rId2"/>
    <p:sldId id="280" r:id="rId3"/>
    <p:sldId id="281" r:id="rId4"/>
    <p:sldId id="319" r:id="rId5"/>
    <p:sldId id="320" r:id="rId6"/>
    <p:sldId id="277" r:id="rId7"/>
    <p:sldId id="310" r:id="rId8"/>
    <p:sldId id="276" r:id="rId9"/>
    <p:sldId id="284" r:id="rId10"/>
    <p:sldId id="278" r:id="rId11"/>
    <p:sldId id="381" r:id="rId12"/>
    <p:sldId id="285" r:id="rId13"/>
    <p:sldId id="282" r:id="rId14"/>
    <p:sldId id="382" r:id="rId15"/>
    <p:sldId id="372" r:id="rId16"/>
    <p:sldId id="287" r:id="rId17"/>
    <p:sldId id="288" r:id="rId18"/>
    <p:sldId id="289" r:id="rId19"/>
    <p:sldId id="290" r:id="rId20"/>
    <p:sldId id="298"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78598" autoAdjust="0"/>
  </p:normalViewPr>
  <p:slideViewPr>
    <p:cSldViewPr snapToGrid="0">
      <p:cViewPr varScale="1">
        <p:scale>
          <a:sx n="82" d="100"/>
          <a:sy n="82" d="100"/>
        </p:scale>
        <p:origin x="90" y="132"/>
      </p:cViewPr>
      <p:guideLst/>
    </p:cSldViewPr>
  </p:slideViewPr>
  <p:notesTextViewPr>
    <p:cViewPr>
      <p:scale>
        <a:sx n="3" d="2"/>
        <a:sy n="3" d="2"/>
      </p:scale>
      <p:origin x="0" y="0"/>
    </p:cViewPr>
  </p:notesTextViewPr>
  <p:sorterViewPr>
    <p:cViewPr>
      <p:scale>
        <a:sx n="100" d="100"/>
        <a:sy n="100" d="100"/>
      </p:scale>
      <p:origin x="0" y="-6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B4D4BE-A57A-4662-932B-4F631C906C29}" type="datetimeFigureOut">
              <a:rPr lang="en-US" smtClean="0"/>
              <a:t>1/19/2023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2CB719C-DE4A-40C4-82DA-D6E259C45638}" type="slidenum">
              <a:rPr lang="en-US" smtClean="0"/>
              <a:t>‹#›</a:t>
            </a:fld>
            <a:endParaRPr lang="en-US"/>
          </a:p>
        </p:txBody>
      </p:sp>
    </p:spTree>
    <p:extLst>
      <p:ext uri="{BB962C8B-B14F-4D97-AF65-F5344CB8AC3E}">
        <p14:creationId xmlns:p14="http://schemas.microsoft.com/office/powerpoint/2010/main" val="413721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unconstrained fit selection dialog window select Boss for feature type.  For the size limits continue with the PP slides for an explanation</a:t>
            </a:r>
          </a:p>
        </p:txBody>
      </p:sp>
      <p:sp>
        <p:nvSpPr>
          <p:cNvPr id="4" name="Slide Number Placeholder 3"/>
          <p:cNvSpPr>
            <a:spLocks noGrp="1"/>
          </p:cNvSpPr>
          <p:nvPr>
            <p:ph type="sldNum" sz="quarter" idx="5"/>
          </p:nvPr>
        </p:nvSpPr>
        <p:spPr/>
        <p:txBody>
          <a:bodyPr/>
          <a:lstStyle/>
          <a:p>
            <a:fld id="{12CB719C-DE4A-40C4-82DA-D6E259C45638}" type="slidenum">
              <a:rPr lang="en-US" smtClean="0"/>
              <a:t>10</a:t>
            </a:fld>
            <a:endParaRPr lang="en-US"/>
          </a:p>
        </p:txBody>
      </p:sp>
    </p:spTree>
    <p:extLst>
      <p:ext uri="{BB962C8B-B14F-4D97-AF65-F5344CB8AC3E}">
        <p14:creationId xmlns:p14="http://schemas.microsoft.com/office/powerpoint/2010/main" val="75811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component such as a gear fitting a shaft and you have no manufacturer recommendations about the best size limits for the shaft then choose the first option which is the closest application and pick one of the ten choices that best describes the application.  In the case of the gear fit, select Gears or Pulleys with tight fit to a shaft.</a:t>
            </a:r>
          </a:p>
        </p:txBody>
      </p:sp>
      <p:sp>
        <p:nvSpPr>
          <p:cNvPr id="4" name="Slide Number Placeholder 3"/>
          <p:cNvSpPr>
            <a:spLocks noGrp="1"/>
          </p:cNvSpPr>
          <p:nvPr>
            <p:ph type="sldNum" sz="quarter" idx="5"/>
          </p:nvPr>
        </p:nvSpPr>
        <p:spPr/>
        <p:txBody>
          <a:bodyPr/>
          <a:lstStyle/>
          <a:p>
            <a:fld id="{12CB719C-DE4A-40C4-82DA-D6E259C45638}" type="slidenum">
              <a:rPr lang="en-US" smtClean="0"/>
              <a:t>12</a:t>
            </a:fld>
            <a:endParaRPr lang="en-US"/>
          </a:p>
        </p:txBody>
      </p:sp>
    </p:spTree>
    <p:extLst>
      <p:ext uri="{BB962C8B-B14F-4D97-AF65-F5344CB8AC3E}">
        <p14:creationId xmlns:p14="http://schemas.microsoft.com/office/powerpoint/2010/main" val="342170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CB719C-DE4A-40C4-82DA-D6E259C45638}" type="slidenum">
              <a:rPr lang="en-US" smtClean="0"/>
              <a:t>14</a:t>
            </a:fld>
            <a:endParaRPr lang="en-US"/>
          </a:p>
        </p:txBody>
      </p:sp>
    </p:spTree>
    <p:extLst>
      <p:ext uri="{BB962C8B-B14F-4D97-AF65-F5344CB8AC3E}">
        <p14:creationId xmlns:p14="http://schemas.microsoft.com/office/powerpoint/2010/main" val="4292864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A2174E-3890-40B1-8FBD-B04B93229829}"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360790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A2174E-3890-40B1-8FBD-B04B9322982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143788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A2174E-3890-40B1-8FBD-B04B9322982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3024484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A2174E-3890-40B1-8FBD-B04B9322982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C5D1324-474B-4EFB-BD9C-D15217587FD0}"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457535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A2174E-3890-40B1-8FBD-B04B9322982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886289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A2174E-3890-40B1-8FBD-B04B93229829}"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1961411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A2174E-3890-40B1-8FBD-B04B93229829}"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3771016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A2174E-3890-40B1-8FBD-B04B93229829}"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2475142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4A2174E-3890-40B1-8FBD-B04B93229829}" type="datetimeFigureOut">
              <a:rPr lang="en-US" smtClean="0"/>
              <a:t>1/19/2023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C5D1324-474B-4EFB-BD9C-D15217587FD0}" type="slidenum">
              <a:rPr lang="en-US" smtClean="0"/>
              <a:t>‹#›</a:t>
            </a:fld>
            <a:endParaRPr lang="en-US"/>
          </a:p>
        </p:txBody>
      </p:sp>
    </p:spTree>
    <p:extLst>
      <p:ext uri="{BB962C8B-B14F-4D97-AF65-F5344CB8AC3E}">
        <p14:creationId xmlns:p14="http://schemas.microsoft.com/office/powerpoint/2010/main" val="2264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A2174E-3890-40B1-8FBD-B04B93229829}"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242206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A2174E-3890-40B1-8FBD-B04B93229829}"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203116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A2174E-3890-40B1-8FBD-B04B9322982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146263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A2174E-3890-40B1-8FBD-B04B93229829}"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310538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A2174E-3890-40B1-8FBD-B04B93229829}"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373406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4A2174E-3890-40B1-8FBD-B04B93229829}"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17374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A2174E-3890-40B1-8FBD-B04B9322982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1971076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A2174E-3890-40B1-8FBD-B04B9322982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303266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4A2174E-3890-40B1-8FBD-B04B93229829}" type="datetimeFigureOut">
              <a:rPr lang="en-US" smtClean="0"/>
              <a:t>1/19/2023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C5D1324-474B-4EFB-BD9C-D15217587FD0}" type="slidenum">
              <a:rPr lang="en-US" smtClean="0"/>
              <a:t>‹#›</a:t>
            </a:fld>
            <a:endParaRPr lang="en-US"/>
          </a:p>
        </p:txBody>
      </p:sp>
    </p:spTree>
    <p:extLst>
      <p:ext uri="{BB962C8B-B14F-4D97-AF65-F5344CB8AC3E}">
        <p14:creationId xmlns:p14="http://schemas.microsoft.com/office/powerpoint/2010/main" val="1464136645"/>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openclipart.org/detail/298683/pointing-finger-5"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14.png"/><Relationship Id="rId4"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hyperlink" Target="https://openclipart.org/detail/298683/pointing-finger-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https://openclipart.org/detail/298683/pointing-finger-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2D21-268D-41F9-B711-A5708D13488A}"/>
              </a:ext>
            </a:extLst>
          </p:cNvPr>
          <p:cNvSpPr>
            <a:spLocks noGrp="1"/>
          </p:cNvSpPr>
          <p:nvPr>
            <p:ph type="title"/>
          </p:nvPr>
        </p:nvSpPr>
        <p:spPr/>
        <p:txBody>
          <a:bodyPr/>
          <a:lstStyle/>
          <a:p>
            <a:r>
              <a:rPr lang="en-US" dirty="0"/>
              <a:t>How to use the DFFTSP</a:t>
            </a:r>
          </a:p>
        </p:txBody>
      </p:sp>
      <p:sp>
        <p:nvSpPr>
          <p:cNvPr id="3" name="Content Placeholder 2">
            <a:extLst>
              <a:ext uri="{FF2B5EF4-FFF2-40B4-BE49-F238E27FC236}">
                <a16:creationId xmlns:a16="http://schemas.microsoft.com/office/drawing/2014/main" id="{714C4DCA-347C-4A56-B8EA-B5E6955389AA}"/>
              </a:ext>
            </a:extLst>
          </p:cNvPr>
          <p:cNvSpPr>
            <a:spLocks noGrp="1"/>
          </p:cNvSpPr>
          <p:nvPr>
            <p:ph idx="1"/>
          </p:nvPr>
        </p:nvSpPr>
        <p:spPr>
          <a:xfrm>
            <a:off x="680321" y="2336873"/>
            <a:ext cx="10007471" cy="3599316"/>
          </a:xfrm>
        </p:spPr>
        <p:txBody>
          <a:bodyPr>
            <a:normAutofit/>
          </a:bodyPr>
          <a:lstStyle/>
          <a:p>
            <a:r>
              <a:rPr lang="en-US" sz="2600" b="1" dirty="0">
                <a:solidFill>
                  <a:schemeClr val="bg1"/>
                </a:solidFill>
              </a:rPr>
              <a:t>The program is easy to use </a:t>
            </a:r>
          </a:p>
          <a:p>
            <a:r>
              <a:rPr lang="en-US" sz="2600" b="1" dirty="0">
                <a:solidFill>
                  <a:schemeClr val="bg1"/>
                </a:solidFill>
              </a:rPr>
              <a:t>Only works with SolidWorks drawing files</a:t>
            </a:r>
          </a:p>
          <a:p>
            <a:r>
              <a:rPr lang="en-US" sz="2600" b="1" dirty="0">
                <a:solidFill>
                  <a:schemeClr val="bg1"/>
                </a:solidFill>
                <a:highlight>
                  <a:srgbClr val="FFFF00"/>
                </a:highlight>
              </a:rPr>
              <a:t>The program is not suitable for trial-and-error-type learning</a:t>
            </a:r>
          </a:p>
          <a:p>
            <a:r>
              <a:rPr lang="en-US" sz="2600" b="1" dirty="0">
                <a:solidFill>
                  <a:schemeClr val="bg1"/>
                </a:solidFill>
              </a:rPr>
              <a:t>There is no undo button</a:t>
            </a:r>
          </a:p>
          <a:p>
            <a:r>
              <a:rPr lang="en-US" sz="2600" b="1" dirty="0">
                <a:solidFill>
                  <a:schemeClr val="bg1"/>
                </a:solidFill>
              </a:rPr>
              <a:t>If you make a wrong selection </a:t>
            </a:r>
            <a:r>
              <a:rPr lang="en-US" sz="2600" b="1" dirty="0">
                <a:solidFill>
                  <a:srgbClr val="FFFF00"/>
                </a:solidFill>
              </a:rPr>
              <a:t>select Abort</a:t>
            </a:r>
            <a:r>
              <a:rPr lang="en-US" sz="2600" b="1" dirty="0">
                <a:solidFill>
                  <a:schemeClr val="bg1"/>
                </a:solidFill>
              </a:rPr>
              <a:t> and start over</a:t>
            </a:r>
          </a:p>
          <a:p>
            <a:r>
              <a:rPr lang="en-US" sz="2600" b="1" dirty="0">
                <a:solidFill>
                  <a:schemeClr val="bg1"/>
                </a:solidFill>
              </a:rPr>
              <a:t>You can run the program again for a fit with a different part</a:t>
            </a:r>
          </a:p>
          <a:p>
            <a:endParaRPr lang="en-US" b="1" dirty="0">
              <a:solidFill>
                <a:schemeClr val="bg1"/>
              </a:solidFill>
            </a:endParaRPr>
          </a:p>
          <a:p>
            <a:endParaRPr lang="en-US" dirty="0"/>
          </a:p>
        </p:txBody>
      </p:sp>
    </p:spTree>
    <p:extLst>
      <p:ext uri="{BB962C8B-B14F-4D97-AF65-F5344CB8AC3E}">
        <p14:creationId xmlns:p14="http://schemas.microsoft.com/office/powerpoint/2010/main" val="2928103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58067F-6A83-4A78-AA7E-DAC720C9A44E}"/>
              </a:ext>
            </a:extLst>
          </p:cNvPr>
          <p:cNvPicPr>
            <a:picLocks noChangeAspect="1"/>
          </p:cNvPicPr>
          <p:nvPr/>
        </p:nvPicPr>
        <p:blipFill>
          <a:blip r:embed="rId5"/>
          <a:stretch>
            <a:fillRect/>
          </a:stretch>
        </p:blipFill>
        <p:spPr>
          <a:xfrm>
            <a:off x="3880134" y="491551"/>
            <a:ext cx="7749777" cy="5785262"/>
          </a:xfrm>
          <a:prstGeom prst="rect">
            <a:avLst/>
          </a:prstGeom>
        </p:spPr>
      </p:pic>
      <p:pic>
        <p:nvPicPr>
          <p:cNvPr id="4" name="Recorded Sound">
            <a:hlinkClick r:id="" action="ppaction://media"/>
            <a:extLst>
              <a:ext uri="{FF2B5EF4-FFF2-40B4-BE49-F238E27FC236}">
                <a16:creationId xmlns:a16="http://schemas.microsoft.com/office/drawing/2014/main" id="{0D5C4DBE-7869-44E2-AE1F-3DABFDCC01A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29166" y="5696918"/>
            <a:ext cx="609600" cy="609600"/>
          </a:xfrm>
          <a:prstGeom prst="rect">
            <a:avLst/>
          </a:prstGeom>
        </p:spPr>
      </p:pic>
    </p:spTree>
    <p:extLst>
      <p:ext uri="{BB962C8B-B14F-4D97-AF65-F5344CB8AC3E}">
        <p14:creationId xmlns:p14="http://schemas.microsoft.com/office/powerpoint/2010/main" val="333245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04ECA-A1D0-4ED3-A569-2D7E2BB77341}"/>
              </a:ext>
            </a:extLst>
          </p:cNvPr>
          <p:cNvPicPr>
            <a:picLocks noChangeAspect="1"/>
          </p:cNvPicPr>
          <p:nvPr/>
        </p:nvPicPr>
        <p:blipFill>
          <a:blip r:embed="rId2"/>
          <a:stretch>
            <a:fillRect/>
          </a:stretch>
        </p:blipFill>
        <p:spPr>
          <a:xfrm>
            <a:off x="3313751" y="594401"/>
            <a:ext cx="8154995" cy="5759903"/>
          </a:xfrm>
          <a:prstGeom prst="rect">
            <a:avLst/>
          </a:prstGeom>
        </p:spPr>
      </p:pic>
      <p:sp>
        <p:nvSpPr>
          <p:cNvPr id="3" name="TextBox 2">
            <a:extLst>
              <a:ext uri="{FF2B5EF4-FFF2-40B4-BE49-F238E27FC236}">
                <a16:creationId xmlns:a16="http://schemas.microsoft.com/office/drawing/2014/main" id="{891ED04F-B54E-46D2-AEF9-BE52340FF649}"/>
              </a:ext>
            </a:extLst>
          </p:cNvPr>
          <p:cNvSpPr txBox="1"/>
          <p:nvPr/>
        </p:nvSpPr>
        <p:spPr>
          <a:xfrm>
            <a:off x="237505" y="546265"/>
            <a:ext cx="2815661" cy="1938992"/>
          </a:xfrm>
          <a:prstGeom prst="rect">
            <a:avLst/>
          </a:prstGeom>
          <a:noFill/>
        </p:spPr>
        <p:txBody>
          <a:bodyPr wrap="square" rtlCol="0">
            <a:spAutoFit/>
          </a:bodyPr>
          <a:lstStyle/>
          <a:p>
            <a:r>
              <a:rPr lang="en-US" sz="2400" b="1" dirty="0">
                <a:solidFill>
                  <a:schemeClr val="bg1"/>
                </a:solidFill>
              </a:rPr>
              <a:t>Help Button</a:t>
            </a:r>
          </a:p>
          <a:p>
            <a:endParaRPr lang="en-US" sz="2400" b="1" dirty="0">
              <a:solidFill>
                <a:schemeClr val="bg1"/>
              </a:solidFill>
            </a:endParaRPr>
          </a:p>
          <a:p>
            <a:r>
              <a:rPr lang="en-US" sz="2400" b="1" dirty="0">
                <a:solidFill>
                  <a:schemeClr val="bg1"/>
                </a:solidFill>
              </a:rPr>
              <a:t>Skip reading and go to the next slide</a:t>
            </a:r>
          </a:p>
        </p:txBody>
      </p:sp>
    </p:spTree>
    <p:extLst>
      <p:ext uri="{BB962C8B-B14F-4D97-AF65-F5344CB8AC3E}">
        <p14:creationId xmlns:p14="http://schemas.microsoft.com/office/powerpoint/2010/main" val="1418285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FC3EE1-B570-412C-AA82-A0BCF267DF91}"/>
              </a:ext>
            </a:extLst>
          </p:cNvPr>
          <p:cNvPicPr>
            <a:picLocks noChangeAspect="1"/>
          </p:cNvPicPr>
          <p:nvPr/>
        </p:nvPicPr>
        <p:blipFill>
          <a:blip r:embed="rId5"/>
          <a:stretch>
            <a:fillRect/>
          </a:stretch>
        </p:blipFill>
        <p:spPr>
          <a:xfrm>
            <a:off x="1057118" y="1727501"/>
            <a:ext cx="9189919" cy="1110702"/>
          </a:xfrm>
          <a:prstGeom prst="rect">
            <a:avLst/>
          </a:prstGeom>
        </p:spPr>
      </p:pic>
      <p:sp>
        <p:nvSpPr>
          <p:cNvPr id="3" name="TextBox 2">
            <a:extLst>
              <a:ext uri="{FF2B5EF4-FFF2-40B4-BE49-F238E27FC236}">
                <a16:creationId xmlns:a16="http://schemas.microsoft.com/office/drawing/2014/main" id="{2F5E13A3-C639-4CC4-BF63-85D3E906E24F}"/>
              </a:ext>
            </a:extLst>
          </p:cNvPr>
          <p:cNvSpPr txBox="1"/>
          <p:nvPr/>
        </p:nvSpPr>
        <p:spPr>
          <a:xfrm>
            <a:off x="629392" y="973776"/>
            <a:ext cx="6923314" cy="461665"/>
          </a:xfrm>
          <a:prstGeom prst="rect">
            <a:avLst/>
          </a:prstGeom>
          <a:noFill/>
        </p:spPr>
        <p:txBody>
          <a:bodyPr wrap="square" rtlCol="0">
            <a:spAutoFit/>
          </a:bodyPr>
          <a:lstStyle/>
          <a:p>
            <a:r>
              <a:rPr lang="en-US" sz="2400" b="1" dirty="0">
                <a:solidFill>
                  <a:schemeClr val="bg1"/>
                </a:solidFill>
              </a:rPr>
              <a:t>Method-1: No manufacturer recommendations</a:t>
            </a:r>
          </a:p>
        </p:txBody>
      </p:sp>
      <p:pic>
        <p:nvPicPr>
          <p:cNvPr id="4" name="Picture 3">
            <a:extLst>
              <a:ext uri="{FF2B5EF4-FFF2-40B4-BE49-F238E27FC236}">
                <a16:creationId xmlns:a16="http://schemas.microsoft.com/office/drawing/2014/main" id="{915E24B8-03D5-4BF0-A4B0-787E2B6751F4}"/>
              </a:ext>
            </a:extLst>
          </p:cNvPr>
          <p:cNvPicPr>
            <a:picLocks noChangeAspect="1"/>
          </p:cNvPicPr>
          <p:nvPr/>
        </p:nvPicPr>
        <p:blipFill>
          <a:blip r:embed="rId6"/>
          <a:stretch>
            <a:fillRect/>
          </a:stretch>
        </p:blipFill>
        <p:spPr>
          <a:xfrm>
            <a:off x="3415963" y="3134479"/>
            <a:ext cx="6769744" cy="3276184"/>
          </a:xfrm>
          <a:prstGeom prst="rect">
            <a:avLst/>
          </a:prstGeom>
        </p:spPr>
      </p:pic>
      <p:pic>
        <p:nvPicPr>
          <p:cNvPr id="6" name="Recorded Sound">
            <a:hlinkClick r:id="" action="ppaction://media"/>
            <a:extLst>
              <a:ext uri="{FF2B5EF4-FFF2-40B4-BE49-F238E27FC236}">
                <a16:creationId xmlns:a16="http://schemas.microsoft.com/office/drawing/2014/main" id="{E3FB7C99-4531-4D7A-B0DD-934652BE262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95449" y="5487389"/>
            <a:ext cx="609600" cy="609600"/>
          </a:xfrm>
          <a:prstGeom prst="rect">
            <a:avLst/>
          </a:prstGeom>
        </p:spPr>
      </p:pic>
    </p:spTree>
    <p:extLst>
      <p:ext uri="{BB962C8B-B14F-4D97-AF65-F5344CB8AC3E}">
        <p14:creationId xmlns:p14="http://schemas.microsoft.com/office/powerpoint/2010/main" val="354640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1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E0DCEB-B6E8-4510-ADDC-175BC06BE86D}"/>
              </a:ext>
            </a:extLst>
          </p:cNvPr>
          <p:cNvSpPr txBox="1"/>
          <p:nvPr/>
        </p:nvSpPr>
        <p:spPr>
          <a:xfrm>
            <a:off x="855023" y="320634"/>
            <a:ext cx="4972340" cy="830997"/>
          </a:xfrm>
          <a:prstGeom prst="rect">
            <a:avLst/>
          </a:prstGeom>
          <a:noFill/>
        </p:spPr>
        <p:txBody>
          <a:bodyPr wrap="square" rtlCol="0">
            <a:spAutoFit/>
          </a:bodyPr>
          <a:lstStyle/>
          <a:p>
            <a:r>
              <a:rPr lang="en-US" sz="2400" b="1" dirty="0">
                <a:solidFill>
                  <a:schemeClr val="bg1"/>
                </a:solidFill>
              </a:rPr>
              <a:t>After Selecting the Feature press the ESC key</a:t>
            </a:r>
          </a:p>
        </p:txBody>
      </p:sp>
      <p:sp>
        <p:nvSpPr>
          <p:cNvPr id="2" name="TextBox 1">
            <a:extLst>
              <a:ext uri="{FF2B5EF4-FFF2-40B4-BE49-F238E27FC236}">
                <a16:creationId xmlns:a16="http://schemas.microsoft.com/office/drawing/2014/main" id="{5680F1C0-F772-48D7-A9C0-0B1139D82E85}"/>
              </a:ext>
            </a:extLst>
          </p:cNvPr>
          <p:cNvSpPr txBox="1"/>
          <p:nvPr/>
        </p:nvSpPr>
        <p:spPr>
          <a:xfrm>
            <a:off x="3099460" y="1947554"/>
            <a:ext cx="7992093" cy="461665"/>
          </a:xfrm>
          <a:prstGeom prst="rect">
            <a:avLst/>
          </a:prstGeom>
          <a:noFill/>
        </p:spPr>
        <p:txBody>
          <a:bodyPr wrap="square" rtlCol="0">
            <a:spAutoFit/>
          </a:bodyPr>
          <a:lstStyle/>
          <a:p>
            <a:r>
              <a:rPr lang="en-US" sz="2400" b="1" dirty="0"/>
              <a:t>The result for selecting gears with “tight fit to shaft” </a:t>
            </a:r>
          </a:p>
        </p:txBody>
      </p:sp>
      <p:pic>
        <p:nvPicPr>
          <p:cNvPr id="3" name="Picture 2">
            <a:extLst>
              <a:ext uri="{FF2B5EF4-FFF2-40B4-BE49-F238E27FC236}">
                <a16:creationId xmlns:a16="http://schemas.microsoft.com/office/drawing/2014/main" id="{3CAB9DD5-CF11-49EA-81FF-C7183AF573C5}"/>
              </a:ext>
            </a:extLst>
          </p:cNvPr>
          <p:cNvPicPr>
            <a:picLocks noChangeAspect="1"/>
          </p:cNvPicPr>
          <p:nvPr/>
        </p:nvPicPr>
        <p:blipFill>
          <a:blip r:embed="rId2"/>
          <a:stretch>
            <a:fillRect/>
          </a:stretch>
        </p:blipFill>
        <p:spPr>
          <a:xfrm>
            <a:off x="4690753" y="2541657"/>
            <a:ext cx="7137069" cy="3807712"/>
          </a:xfrm>
          <a:prstGeom prst="rect">
            <a:avLst/>
          </a:prstGeom>
        </p:spPr>
      </p:pic>
      <p:sp>
        <p:nvSpPr>
          <p:cNvPr id="6" name="TextBox 5">
            <a:extLst>
              <a:ext uri="{FF2B5EF4-FFF2-40B4-BE49-F238E27FC236}">
                <a16:creationId xmlns:a16="http://schemas.microsoft.com/office/drawing/2014/main" id="{7355AB2A-4DA8-4A2D-ACA9-5F9A54B97A33}"/>
              </a:ext>
            </a:extLst>
          </p:cNvPr>
          <p:cNvSpPr txBox="1"/>
          <p:nvPr/>
        </p:nvSpPr>
        <p:spPr>
          <a:xfrm>
            <a:off x="143107" y="2945081"/>
            <a:ext cx="4463511" cy="1569660"/>
          </a:xfrm>
          <a:prstGeom prst="rect">
            <a:avLst/>
          </a:prstGeom>
          <a:noFill/>
        </p:spPr>
        <p:txBody>
          <a:bodyPr wrap="square" rtlCol="0">
            <a:spAutoFit/>
          </a:bodyPr>
          <a:lstStyle/>
          <a:p>
            <a:r>
              <a:rPr lang="en-US" sz="2400" b="1" dirty="0">
                <a:solidFill>
                  <a:srgbClr val="FFFF00"/>
                </a:solidFill>
              </a:rPr>
              <a:t>After the annotation is placed it can be moved around or make other modifications if necessary</a:t>
            </a:r>
          </a:p>
        </p:txBody>
      </p:sp>
      <p:pic>
        <p:nvPicPr>
          <p:cNvPr id="7" name="Picture 6">
            <a:extLst>
              <a:ext uri="{FF2B5EF4-FFF2-40B4-BE49-F238E27FC236}">
                <a16:creationId xmlns:a16="http://schemas.microsoft.com/office/drawing/2014/main" id="{EAC5AD74-3890-4562-B67B-E6DABF06A9D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6014387">
            <a:off x="4939514" y="3755247"/>
            <a:ext cx="1781920" cy="947387"/>
          </a:xfrm>
          <a:prstGeom prst="rect">
            <a:avLst/>
          </a:prstGeom>
        </p:spPr>
      </p:pic>
      <p:sp>
        <p:nvSpPr>
          <p:cNvPr id="9" name="TextBox 8">
            <a:extLst>
              <a:ext uri="{FF2B5EF4-FFF2-40B4-BE49-F238E27FC236}">
                <a16:creationId xmlns:a16="http://schemas.microsoft.com/office/drawing/2014/main" id="{F6734B85-704A-41E4-8FE5-8DACDF78F384}"/>
              </a:ext>
            </a:extLst>
          </p:cNvPr>
          <p:cNvSpPr txBox="1"/>
          <p:nvPr/>
        </p:nvSpPr>
        <p:spPr>
          <a:xfrm>
            <a:off x="413657" y="4973782"/>
            <a:ext cx="2828307" cy="1200329"/>
          </a:xfrm>
          <a:prstGeom prst="rect">
            <a:avLst/>
          </a:prstGeom>
          <a:noFill/>
        </p:spPr>
        <p:txBody>
          <a:bodyPr wrap="square" rtlCol="0">
            <a:spAutoFit/>
          </a:bodyPr>
          <a:lstStyle/>
          <a:p>
            <a:r>
              <a:rPr lang="en-US" sz="2400" b="1" dirty="0">
                <a:solidFill>
                  <a:schemeClr val="bg1"/>
                </a:solidFill>
              </a:rPr>
              <a:t>See the video demo in the next slide</a:t>
            </a:r>
          </a:p>
        </p:txBody>
      </p:sp>
    </p:spTree>
    <p:extLst>
      <p:ext uri="{BB962C8B-B14F-4D97-AF65-F5344CB8AC3E}">
        <p14:creationId xmlns:p14="http://schemas.microsoft.com/office/powerpoint/2010/main" val="3086534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179C468-3471-413C-9F12-24371217B802}"/>
              </a:ext>
            </a:extLst>
          </p:cNvPr>
          <p:cNvSpPr txBox="1"/>
          <p:nvPr/>
        </p:nvSpPr>
        <p:spPr>
          <a:xfrm>
            <a:off x="366156" y="425533"/>
            <a:ext cx="2828307" cy="1200329"/>
          </a:xfrm>
          <a:prstGeom prst="rect">
            <a:avLst/>
          </a:prstGeom>
          <a:noFill/>
        </p:spPr>
        <p:txBody>
          <a:bodyPr wrap="square" rtlCol="0">
            <a:spAutoFit/>
          </a:bodyPr>
          <a:lstStyle/>
          <a:p>
            <a:r>
              <a:rPr lang="en-US" sz="2400" b="1" dirty="0">
                <a:solidFill>
                  <a:schemeClr val="bg1"/>
                </a:solidFill>
                <a:highlight>
                  <a:srgbClr val="FFFF00"/>
                </a:highlight>
              </a:rPr>
              <a:t>Video Demo: </a:t>
            </a:r>
            <a:r>
              <a:rPr lang="en-US" sz="2400" b="1" dirty="0">
                <a:solidFill>
                  <a:schemeClr val="bg1"/>
                </a:solidFill>
              </a:rPr>
              <a:t>Unconstrained Fits</a:t>
            </a:r>
          </a:p>
        </p:txBody>
      </p:sp>
      <p:pic>
        <p:nvPicPr>
          <p:cNvPr id="2" name="Screen Recording 1">
            <a:hlinkClick r:id="" action="ppaction://media"/>
            <a:extLst>
              <a:ext uri="{FF2B5EF4-FFF2-40B4-BE49-F238E27FC236}">
                <a16:creationId xmlns:a16="http://schemas.microsoft.com/office/drawing/2014/main" id="{3EB14CDB-1A4C-432F-BE07-58AEFC290D1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921330" y="462024"/>
            <a:ext cx="8121238" cy="5551908"/>
          </a:xfrm>
          <a:prstGeom prst="rect">
            <a:avLst/>
          </a:prstGeom>
        </p:spPr>
      </p:pic>
    </p:spTree>
    <p:extLst>
      <p:ext uri="{BB962C8B-B14F-4D97-AF65-F5344CB8AC3E}">
        <p14:creationId xmlns:p14="http://schemas.microsoft.com/office/powerpoint/2010/main" val="345330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9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E3BE-7545-4932-B375-20622B54783D}"/>
              </a:ext>
            </a:extLst>
          </p:cNvPr>
          <p:cNvSpPr>
            <a:spLocks noGrp="1"/>
          </p:cNvSpPr>
          <p:nvPr>
            <p:ph type="title"/>
          </p:nvPr>
        </p:nvSpPr>
        <p:spPr/>
        <p:txBody>
          <a:bodyPr/>
          <a:lstStyle/>
          <a:p>
            <a:pPr algn="ctr"/>
            <a:r>
              <a:rPr lang="en-US" dirty="0"/>
              <a:t>About the UF Size Tolerances</a:t>
            </a:r>
          </a:p>
        </p:txBody>
      </p:sp>
      <p:sp>
        <p:nvSpPr>
          <p:cNvPr id="3" name="Content Placeholder 2">
            <a:extLst>
              <a:ext uri="{FF2B5EF4-FFF2-40B4-BE49-F238E27FC236}">
                <a16:creationId xmlns:a16="http://schemas.microsoft.com/office/drawing/2014/main" id="{4202A47E-89EF-4A90-982B-0DEDC120CC73}"/>
              </a:ext>
            </a:extLst>
          </p:cNvPr>
          <p:cNvSpPr>
            <a:spLocks noGrp="1"/>
          </p:cNvSpPr>
          <p:nvPr>
            <p:ph idx="1"/>
          </p:nvPr>
        </p:nvSpPr>
        <p:spPr/>
        <p:txBody>
          <a:bodyPr>
            <a:normAutofit fontScale="92500" lnSpcReduction="20000"/>
          </a:bodyPr>
          <a:lstStyle/>
          <a:p>
            <a:r>
              <a:rPr lang="en-US" b="1" dirty="0">
                <a:solidFill>
                  <a:schemeClr val="bg1"/>
                </a:solidFill>
              </a:rPr>
              <a:t>Size tolerances of UF are critical to the function of the fit.</a:t>
            </a:r>
          </a:p>
          <a:p>
            <a:pPr marL="0" indent="0">
              <a:buNone/>
            </a:pPr>
            <a:endParaRPr lang="en-US" b="1" dirty="0">
              <a:solidFill>
                <a:schemeClr val="bg1"/>
              </a:solidFill>
            </a:endParaRPr>
          </a:p>
          <a:p>
            <a:r>
              <a:rPr lang="en-US" b="1" dirty="0">
                <a:solidFill>
                  <a:schemeClr val="bg1"/>
                </a:solidFill>
              </a:rPr>
              <a:t>Size tolerances of UF usually require precision manufacturing </a:t>
            </a:r>
          </a:p>
          <a:p>
            <a:endParaRPr lang="en-US" b="1" dirty="0">
              <a:solidFill>
                <a:schemeClr val="bg1"/>
              </a:solidFill>
            </a:endParaRPr>
          </a:p>
          <a:p>
            <a:r>
              <a:rPr lang="en-US" b="1" dirty="0">
                <a:solidFill>
                  <a:schemeClr val="bg1"/>
                </a:solidFill>
              </a:rPr>
              <a:t>In the standard coded format such as 16k6</a:t>
            </a:r>
          </a:p>
          <a:p>
            <a:pPr lvl="1"/>
            <a:r>
              <a:rPr lang="en-US" b="1" dirty="0">
                <a:solidFill>
                  <a:schemeClr val="bg1"/>
                </a:solidFill>
              </a:rPr>
              <a:t>16 designates the basic size (</a:t>
            </a:r>
            <a:r>
              <a:rPr lang="en-US" b="1" dirty="0">
                <a:solidFill>
                  <a:schemeClr val="bg1"/>
                </a:solidFill>
                <a:highlight>
                  <a:srgbClr val="FFFF00"/>
                </a:highlight>
              </a:rPr>
              <a:t>16 mm</a:t>
            </a:r>
            <a:r>
              <a:rPr lang="en-US" b="1" dirty="0">
                <a:solidFill>
                  <a:schemeClr val="bg1"/>
                </a:solidFill>
              </a:rPr>
              <a:t>)</a:t>
            </a:r>
          </a:p>
          <a:p>
            <a:pPr lvl="1"/>
            <a:r>
              <a:rPr lang="en-US" b="1" dirty="0">
                <a:solidFill>
                  <a:schemeClr val="bg1"/>
                </a:solidFill>
              </a:rPr>
              <a:t>k designates a ideal offset for the function (</a:t>
            </a:r>
            <a:r>
              <a:rPr lang="en-US" b="1" dirty="0">
                <a:solidFill>
                  <a:schemeClr val="bg1"/>
                </a:solidFill>
                <a:highlight>
                  <a:srgbClr val="FFFF00"/>
                </a:highlight>
              </a:rPr>
              <a:t>+0.001</a:t>
            </a:r>
            <a:r>
              <a:rPr lang="en-US" b="1" dirty="0">
                <a:solidFill>
                  <a:schemeClr val="bg1"/>
                </a:solidFill>
              </a:rPr>
              <a:t>) – from tables</a:t>
            </a:r>
          </a:p>
          <a:p>
            <a:pPr lvl="1"/>
            <a:r>
              <a:rPr lang="en-US" b="1" dirty="0">
                <a:solidFill>
                  <a:schemeClr val="bg1"/>
                </a:solidFill>
              </a:rPr>
              <a:t>6  designate a size tolerance (</a:t>
            </a:r>
            <a:r>
              <a:rPr lang="en-US" b="1" dirty="0">
                <a:solidFill>
                  <a:schemeClr val="bg1"/>
                </a:solidFill>
                <a:highlight>
                  <a:srgbClr val="FFFF00"/>
                </a:highlight>
              </a:rPr>
              <a:t>0.011 mm</a:t>
            </a:r>
            <a:r>
              <a:rPr lang="en-US" b="1" dirty="0">
                <a:solidFill>
                  <a:schemeClr val="bg1"/>
                </a:solidFill>
              </a:rPr>
              <a:t>) – from tables</a:t>
            </a:r>
          </a:p>
          <a:p>
            <a:pPr marL="457200" lvl="1" indent="0">
              <a:buNone/>
            </a:pPr>
            <a:endParaRPr lang="en-US" b="1" dirty="0">
              <a:solidFill>
                <a:schemeClr val="bg1"/>
              </a:solidFill>
            </a:endParaRPr>
          </a:p>
          <a:p>
            <a:pPr lvl="2"/>
            <a:r>
              <a:rPr lang="en-US" b="1" dirty="0">
                <a:solidFill>
                  <a:srgbClr val="002060"/>
                </a:solidFill>
              </a:rPr>
              <a:t>Min. Size = 16 + 0.001 = 16.001</a:t>
            </a:r>
          </a:p>
          <a:p>
            <a:pPr lvl="2"/>
            <a:r>
              <a:rPr lang="en-US" b="1" dirty="0">
                <a:solidFill>
                  <a:srgbClr val="002060"/>
                </a:solidFill>
              </a:rPr>
              <a:t>Max Size  = 16.001 + 0.011 = 16.012</a:t>
            </a:r>
          </a:p>
          <a:p>
            <a:pPr lvl="1"/>
            <a:endParaRPr lang="en-US" b="1" dirty="0">
              <a:solidFill>
                <a:schemeClr val="bg1"/>
              </a:solidFill>
            </a:endParaRPr>
          </a:p>
        </p:txBody>
      </p:sp>
    </p:spTree>
    <p:extLst>
      <p:ext uri="{BB962C8B-B14F-4D97-AF65-F5344CB8AC3E}">
        <p14:creationId xmlns:p14="http://schemas.microsoft.com/office/powerpoint/2010/main" val="348756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5E13A3-C639-4CC4-BF63-85D3E906E24F}"/>
              </a:ext>
            </a:extLst>
          </p:cNvPr>
          <p:cNvSpPr txBox="1"/>
          <p:nvPr/>
        </p:nvSpPr>
        <p:spPr>
          <a:xfrm>
            <a:off x="629392" y="712520"/>
            <a:ext cx="7956468" cy="461665"/>
          </a:xfrm>
          <a:prstGeom prst="rect">
            <a:avLst/>
          </a:prstGeom>
          <a:noFill/>
        </p:spPr>
        <p:txBody>
          <a:bodyPr wrap="square" rtlCol="0">
            <a:spAutoFit/>
          </a:bodyPr>
          <a:lstStyle/>
          <a:p>
            <a:r>
              <a:rPr lang="en-US" sz="2400" b="1" dirty="0">
                <a:solidFill>
                  <a:schemeClr val="bg1"/>
                </a:solidFill>
              </a:rPr>
              <a:t>Method-2: Manufacturer recommends a coded limit</a:t>
            </a:r>
          </a:p>
        </p:txBody>
      </p:sp>
      <p:pic>
        <p:nvPicPr>
          <p:cNvPr id="5" name="Picture 4">
            <a:extLst>
              <a:ext uri="{FF2B5EF4-FFF2-40B4-BE49-F238E27FC236}">
                <a16:creationId xmlns:a16="http://schemas.microsoft.com/office/drawing/2014/main" id="{37C90BF0-4E9F-4930-A189-8C01AAB2EFC2}"/>
              </a:ext>
            </a:extLst>
          </p:cNvPr>
          <p:cNvPicPr>
            <a:picLocks noChangeAspect="1"/>
          </p:cNvPicPr>
          <p:nvPr/>
        </p:nvPicPr>
        <p:blipFill>
          <a:blip r:embed="rId2"/>
          <a:stretch>
            <a:fillRect/>
          </a:stretch>
        </p:blipFill>
        <p:spPr>
          <a:xfrm>
            <a:off x="2053720" y="4448843"/>
            <a:ext cx="9433694" cy="1738201"/>
          </a:xfrm>
          <a:prstGeom prst="rect">
            <a:avLst/>
          </a:prstGeom>
        </p:spPr>
      </p:pic>
      <p:pic>
        <p:nvPicPr>
          <p:cNvPr id="2" name="Picture 1">
            <a:extLst>
              <a:ext uri="{FF2B5EF4-FFF2-40B4-BE49-F238E27FC236}">
                <a16:creationId xmlns:a16="http://schemas.microsoft.com/office/drawing/2014/main" id="{A8FBA9F7-847E-4A4C-BEBB-8C6EB8640520}"/>
              </a:ext>
            </a:extLst>
          </p:cNvPr>
          <p:cNvPicPr>
            <a:picLocks noChangeAspect="1"/>
          </p:cNvPicPr>
          <p:nvPr/>
        </p:nvPicPr>
        <p:blipFill>
          <a:blip r:embed="rId3"/>
          <a:stretch>
            <a:fillRect/>
          </a:stretch>
        </p:blipFill>
        <p:spPr>
          <a:xfrm>
            <a:off x="2053110" y="1508166"/>
            <a:ext cx="8405392" cy="2701732"/>
          </a:xfrm>
          <a:prstGeom prst="rect">
            <a:avLst/>
          </a:prstGeom>
        </p:spPr>
      </p:pic>
    </p:spTree>
    <p:extLst>
      <p:ext uri="{BB962C8B-B14F-4D97-AF65-F5344CB8AC3E}">
        <p14:creationId xmlns:p14="http://schemas.microsoft.com/office/powerpoint/2010/main" val="370119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E7ECD2-EC56-4FB8-BEB5-0FFA1108B4F4}"/>
              </a:ext>
            </a:extLst>
          </p:cNvPr>
          <p:cNvSpPr txBox="1"/>
          <p:nvPr/>
        </p:nvSpPr>
        <p:spPr>
          <a:xfrm>
            <a:off x="320634" y="617517"/>
            <a:ext cx="6483927" cy="461665"/>
          </a:xfrm>
          <a:prstGeom prst="rect">
            <a:avLst/>
          </a:prstGeom>
          <a:noFill/>
        </p:spPr>
        <p:txBody>
          <a:bodyPr wrap="square" rtlCol="0">
            <a:spAutoFit/>
          </a:bodyPr>
          <a:lstStyle/>
          <a:p>
            <a:r>
              <a:rPr lang="en-US" sz="2400" b="1" dirty="0">
                <a:solidFill>
                  <a:schemeClr val="bg1"/>
                </a:solidFill>
              </a:rPr>
              <a:t>Assuming manufacturer recommends m5 fit</a:t>
            </a:r>
          </a:p>
        </p:txBody>
      </p:sp>
      <p:pic>
        <p:nvPicPr>
          <p:cNvPr id="4" name="Picture 3">
            <a:extLst>
              <a:ext uri="{FF2B5EF4-FFF2-40B4-BE49-F238E27FC236}">
                <a16:creationId xmlns:a16="http://schemas.microsoft.com/office/drawing/2014/main" id="{75D1E386-4015-4707-8EA9-859A66BB44B8}"/>
              </a:ext>
            </a:extLst>
          </p:cNvPr>
          <p:cNvPicPr>
            <a:picLocks noChangeAspect="1"/>
          </p:cNvPicPr>
          <p:nvPr/>
        </p:nvPicPr>
        <p:blipFill>
          <a:blip r:embed="rId2"/>
          <a:stretch>
            <a:fillRect/>
          </a:stretch>
        </p:blipFill>
        <p:spPr>
          <a:xfrm>
            <a:off x="5457809" y="1496290"/>
            <a:ext cx="5382614" cy="4593164"/>
          </a:xfrm>
          <a:prstGeom prst="rect">
            <a:avLst/>
          </a:prstGeom>
        </p:spPr>
      </p:pic>
      <p:sp>
        <p:nvSpPr>
          <p:cNvPr id="5" name="TextBox 4">
            <a:extLst>
              <a:ext uri="{FF2B5EF4-FFF2-40B4-BE49-F238E27FC236}">
                <a16:creationId xmlns:a16="http://schemas.microsoft.com/office/drawing/2014/main" id="{82A294C1-2C2B-4011-B0F2-FA4E1ED08FA4}"/>
              </a:ext>
            </a:extLst>
          </p:cNvPr>
          <p:cNvSpPr txBox="1"/>
          <p:nvPr/>
        </p:nvSpPr>
        <p:spPr>
          <a:xfrm>
            <a:off x="237506" y="2208811"/>
            <a:ext cx="5140405" cy="1569660"/>
          </a:xfrm>
          <a:prstGeom prst="rect">
            <a:avLst/>
          </a:prstGeom>
          <a:noFill/>
        </p:spPr>
        <p:txBody>
          <a:bodyPr wrap="square" rtlCol="0">
            <a:spAutoFit/>
          </a:bodyPr>
          <a:lstStyle/>
          <a:p>
            <a:r>
              <a:rPr lang="en-US" sz="2400" b="1" dirty="0">
                <a:solidFill>
                  <a:srgbClr val="FFFF00"/>
                </a:solidFill>
              </a:rPr>
              <a:t>After the annotation is placed it can be moved around for a good position or other modifications if necessary</a:t>
            </a:r>
          </a:p>
        </p:txBody>
      </p:sp>
      <p:pic>
        <p:nvPicPr>
          <p:cNvPr id="6" name="Picture 5">
            <a:extLst>
              <a:ext uri="{FF2B5EF4-FFF2-40B4-BE49-F238E27FC236}">
                <a16:creationId xmlns:a16="http://schemas.microsoft.com/office/drawing/2014/main" id="{841B31BF-7FB3-4E7D-BA13-95227225A5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979297" flipV="1">
            <a:off x="3909655" y="5103187"/>
            <a:ext cx="1781920" cy="897081"/>
          </a:xfrm>
          <a:prstGeom prst="rect">
            <a:avLst/>
          </a:prstGeom>
        </p:spPr>
      </p:pic>
    </p:spTree>
    <p:extLst>
      <p:ext uri="{BB962C8B-B14F-4D97-AF65-F5344CB8AC3E}">
        <p14:creationId xmlns:p14="http://schemas.microsoft.com/office/powerpoint/2010/main" val="3293294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4AA7B-D18C-4DAE-91F8-EC5AFFABE5B4}"/>
              </a:ext>
            </a:extLst>
          </p:cNvPr>
          <p:cNvPicPr>
            <a:picLocks noChangeAspect="1"/>
          </p:cNvPicPr>
          <p:nvPr/>
        </p:nvPicPr>
        <p:blipFill>
          <a:blip r:embed="rId2"/>
          <a:stretch>
            <a:fillRect/>
          </a:stretch>
        </p:blipFill>
        <p:spPr>
          <a:xfrm>
            <a:off x="408024" y="4349143"/>
            <a:ext cx="10819374" cy="1921028"/>
          </a:xfrm>
          <a:prstGeom prst="rect">
            <a:avLst/>
          </a:prstGeom>
        </p:spPr>
      </p:pic>
      <p:sp>
        <p:nvSpPr>
          <p:cNvPr id="4" name="TextBox 3">
            <a:extLst>
              <a:ext uri="{FF2B5EF4-FFF2-40B4-BE49-F238E27FC236}">
                <a16:creationId xmlns:a16="http://schemas.microsoft.com/office/drawing/2014/main" id="{62AFDA93-4B86-40DB-B68C-A87C75A1B3D2}"/>
              </a:ext>
            </a:extLst>
          </p:cNvPr>
          <p:cNvSpPr txBox="1"/>
          <p:nvPr/>
        </p:nvSpPr>
        <p:spPr>
          <a:xfrm>
            <a:off x="534388" y="320634"/>
            <a:ext cx="8989621" cy="461665"/>
          </a:xfrm>
          <a:prstGeom prst="rect">
            <a:avLst/>
          </a:prstGeom>
          <a:noFill/>
        </p:spPr>
        <p:txBody>
          <a:bodyPr wrap="square" rtlCol="0">
            <a:spAutoFit/>
          </a:bodyPr>
          <a:lstStyle/>
          <a:p>
            <a:r>
              <a:rPr lang="en-US" sz="2400" b="1" dirty="0">
                <a:solidFill>
                  <a:schemeClr val="bg1"/>
                </a:solidFill>
              </a:rPr>
              <a:t>Method-3: Manufacturer recommends numerical size limits</a:t>
            </a:r>
          </a:p>
        </p:txBody>
      </p:sp>
      <p:pic>
        <p:nvPicPr>
          <p:cNvPr id="2" name="Picture 1">
            <a:extLst>
              <a:ext uri="{FF2B5EF4-FFF2-40B4-BE49-F238E27FC236}">
                <a16:creationId xmlns:a16="http://schemas.microsoft.com/office/drawing/2014/main" id="{84328CA1-40D6-4916-8C38-09768C56CEE5}"/>
              </a:ext>
            </a:extLst>
          </p:cNvPr>
          <p:cNvPicPr>
            <a:picLocks noChangeAspect="1"/>
          </p:cNvPicPr>
          <p:nvPr/>
        </p:nvPicPr>
        <p:blipFill>
          <a:blip r:embed="rId3"/>
          <a:stretch>
            <a:fillRect/>
          </a:stretch>
        </p:blipFill>
        <p:spPr>
          <a:xfrm>
            <a:off x="2546625" y="866899"/>
            <a:ext cx="7706187" cy="3232141"/>
          </a:xfrm>
          <a:prstGeom prst="rect">
            <a:avLst/>
          </a:prstGeom>
        </p:spPr>
      </p:pic>
    </p:spTree>
    <p:extLst>
      <p:ext uri="{BB962C8B-B14F-4D97-AF65-F5344CB8AC3E}">
        <p14:creationId xmlns:p14="http://schemas.microsoft.com/office/powerpoint/2010/main" val="280003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3B6C40-9A0B-430C-887D-082A359F5E8C}"/>
              </a:ext>
            </a:extLst>
          </p:cNvPr>
          <p:cNvPicPr>
            <a:picLocks noChangeAspect="1"/>
          </p:cNvPicPr>
          <p:nvPr/>
        </p:nvPicPr>
        <p:blipFill>
          <a:blip r:embed="rId2"/>
          <a:stretch>
            <a:fillRect/>
          </a:stretch>
        </p:blipFill>
        <p:spPr>
          <a:xfrm>
            <a:off x="4996894" y="1510844"/>
            <a:ext cx="6709559" cy="4766956"/>
          </a:xfrm>
          <a:prstGeom prst="rect">
            <a:avLst/>
          </a:prstGeom>
        </p:spPr>
      </p:pic>
      <p:sp>
        <p:nvSpPr>
          <p:cNvPr id="3" name="TextBox 2">
            <a:extLst>
              <a:ext uri="{FF2B5EF4-FFF2-40B4-BE49-F238E27FC236}">
                <a16:creationId xmlns:a16="http://schemas.microsoft.com/office/drawing/2014/main" id="{2E828E92-E398-4AC6-BC2E-C3B017EF1CEE}"/>
              </a:ext>
            </a:extLst>
          </p:cNvPr>
          <p:cNvSpPr txBox="1"/>
          <p:nvPr/>
        </p:nvSpPr>
        <p:spPr>
          <a:xfrm>
            <a:off x="320634" y="617517"/>
            <a:ext cx="8277101" cy="461665"/>
          </a:xfrm>
          <a:prstGeom prst="rect">
            <a:avLst/>
          </a:prstGeom>
          <a:noFill/>
        </p:spPr>
        <p:txBody>
          <a:bodyPr wrap="square" rtlCol="0">
            <a:spAutoFit/>
          </a:bodyPr>
          <a:lstStyle/>
          <a:p>
            <a:r>
              <a:rPr lang="en-US" sz="2400" b="1" dirty="0">
                <a:solidFill>
                  <a:schemeClr val="bg1"/>
                </a:solidFill>
              </a:rPr>
              <a:t>Assuming manufacturer recommends 0 to 0.021 limits</a:t>
            </a:r>
          </a:p>
        </p:txBody>
      </p:sp>
      <p:sp>
        <p:nvSpPr>
          <p:cNvPr id="4" name="TextBox 3">
            <a:extLst>
              <a:ext uri="{FF2B5EF4-FFF2-40B4-BE49-F238E27FC236}">
                <a16:creationId xmlns:a16="http://schemas.microsoft.com/office/drawing/2014/main" id="{1F459777-30B9-486B-BD1B-3714EC605EA1}"/>
              </a:ext>
            </a:extLst>
          </p:cNvPr>
          <p:cNvSpPr txBox="1"/>
          <p:nvPr/>
        </p:nvSpPr>
        <p:spPr>
          <a:xfrm>
            <a:off x="237506" y="2208811"/>
            <a:ext cx="4659957" cy="1569660"/>
          </a:xfrm>
          <a:prstGeom prst="rect">
            <a:avLst/>
          </a:prstGeom>
          <a:noFill/>
        </p:spPr>
        <p:txBody>
          <a:bodyPr wrap="square" rtlCol="0">
            <a:spAutoFit/>
          </a:bodyPr>
          <a:lstStyle/>
          <a:p>
            <a:r>
              <a:rPr lang="en-US" sz="2400" b="1" dirty="0">
                <a:solidFill>
                  <a:srgbClr val="FFFF00"/>
                </a:solidFill>
              </a:rPr>
              <a:t>After the annotation is placed it can be moved around for a good position or other modifications if necessary</a:t>
            </a:r>
          </a:p>
        </p:txBody>
      </p:sp>
      <p:pic>
        <p:nvPicPr>
          <p:cNvPr id="5" name="Picture 4">
            <a:extLst>
              <a:ext uri="{FF2B5EF4-FFF2-40B4-BE49-F238E27FC236}">
                <a16:creationId xmlns:a16="http://schemas.microsoft.com/office/drawing/2014/main" id="{5D1A41B9-817F-48A0-B541-4493FE84FA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953780" flipV="1">
            <a:off x="2968646" y="5188513"/>
            <a:ext cx="1781920" cy="1039984"/>
          </a:xfrm>
          <a:prstGeom prst="rect">
            <a:avLst/>
          </a:prstGeom>
        </p:spPr>
      </p:pic>
    </p:spTree>
    <p:extLst>
      <p:ext uri="{BB962C8B-B14F-4D97-AF65-F5344CB8AC3E}">
        <p14:creationId xmlns:p14="http://schemas.microsoft.com/office/powerpoint/2010/main" val="2472180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7A37-E407-4162-9F1F-8B52684ED21D}"/>
              </a:ext>
            </a:extLst>
          </p:cNvPr>
          <p:cNvSpPr>
            <a:spLocks noGrp="1"/>
          </p:cNvSpPr>
          <p:nvPr>
            <p:ph type="title"/>
          </p:nvPr>
        </p:nvSpPr>
        <p:spPr/>
        <p:txBody>
          <a:bodyPr/>
          <a:lstStyle/>
          <a:p>
            <a:r>
              <a:rPr lang="en-US" dirty="0"/>
              <a:t>How to Select Features on a Drawing</a:t>
            </a:r>
          </a:p>
        </p:txBody>
      </p:sp>
      <p:sp>
        <p:nvSpPr>
          <p:cNvPr id="3" name="Content Placeholder 2">
            <a:extLst>
              <a:ext uri="{FF2B5EF4-FFF2-40B4-BE49-F238E27FC236}">
                <a16:creationId xmlns:a16="http://schemas.microsoft.com/office/drawing/2014/main" id="{51977F90-F0BE-4714-B6AF-C86C06132B29}"/>
              </a:ext>
            </a:extLst>
          </p:cNvPr>
          <p:cNvSpPr>
            <a:spLocks noGrp="1"/>
          </p:cNvSpPr>
          <p:nvPr>
            <p:ph idx="1"/>
          </p:nvPr>
        </p:nvSpPr>
        <p:spPr>
          <a:xfrm>
            <a:off x="799075" y="2336873"/>
            <a:ext cx="9613861" cy="3599316"/>
          </a:xfrm>
        </p:spPr>
        <p:txBody>
          <a:bodyPr>
            <a:normAutofit/>
          </a:bodyPr>
          <a:lstStyle/>
          <a:p>
            <a:r>
              <a:rPr lang="en-US" dirty="0">
                <a:solidFill>
                  <a:schemeClr val="bg1"/>
                </a:solidFill>
              </a:rPr>
              <a:t>For a single hole or boss in the profile view, click on the circular profile.</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When finished, press the ESC Key</a:t>
            </a:r>
          </a:p>
          <a:p>
            <a:pPr marL="0" indent="0">
              <a:buNone/>
            </a:pPr>
            <a:endParaRPr lang="en-US" dirty="0">
              <a:solidFill>
                <a:schemeClr val="bg1"/>
              </a:solidFill>
            </a:endParaRPr>
          </a:p>
          <a:p>
            <a:pPr marL="0" indent="0">
              <a:buNone/>
            </a:pPr>
            <a:endParaRPr lang="en-US" dirty="0">
              <a:solidFill>
                <a:schemeClr val="bg1"/>
              </a:solidFill>
            </a:endParaRPr>
          </a:p>
          <a:p>
            <a:endParaRPr lang="en-US" dirty="0"/>
          </a:p>
        </p:txBody>
      </p:sp>
      <p:sp>
        <p:nvSpPr>
          <p:cNvPr id="4" name="Oval 3">
            <a:extLst>
              <a:ext uri="{FF2B5EF4-FFF2-40B4-BE49-F238E27FC236}">
                <a16:creationId xmlns:a16="http://schemas.microsoft.com/office/drawing/2014/main" id="{816FEE62-EABA-4E4D-A48D-1568C3A469DC}"/>
              </a:ext>
            </a:extLst>
          </p:cNvPr>
          <p:cNvSpPr/>
          <p:nvPr/>
        </p:nvSpPr>
        <p:spPr>
          <a:xfrm>
            <a:off x="3325092" y="3206339"/>
            <a:ext cx="1508166" cy="1508166"/>
          </a:xfrm>
          <a:prstGeom prst="ellipse">
            <a:avLst/>
          </a:prstGeom>
          <a:solidFill>
            <a:schemeClr val="tx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B29D817B-856C-4CA6-B1D8-7F870CB19019}"/>
              </a:ext>
            </a:extLst>
          </p:cNvPr>
          <p:cNvCxnSpPr>
            <a:cxnSpLocks/>
          </p:cNvCxnSpPr>
          <p:nvPr/>
        </p:nvCxnSpPr>
        <p:spPr>
          <a:xfrm>
            <a:off x="2929180" y="3952068"/>
            <a:ext cx="2247254" cy="0"/>
          </a:xfrm>
          <a:prstGeom prst="line">
            <a:avLst/>
          </a:prstGeom>
          <a:ln>
            <a:solidFill>
              <a:schemeClr val="bg1"/>
            </a:solidFill>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24DE26-1401-48D4-9CA2-A36CC81F893D}"/>
              </a:ext>
            </a:extLst>
          </p:cNvPr>
          <p:cNvCxnSpPr/>
          <p:nvPr/>
        </p:nvCxnSpPr>
        <p:spPr>
          <a:xfrm>
            <a:off x="4076054" y="2929180"/>
            <a:ext cx="0" cy="2014779"/>
          </a:xfrm>
          <a:prstGeom prst="line">
            <a:avLst/>
          </a:prstGeom>
          <a:ln>
            <a:solidFill>
              <a:schemeClr val="bg1"/>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188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1909CB-9AC3-4990-A623-9EEFB76D89D4}"/>
              </a:ext>
            </a:extLst>
          </p:cNvPr>
          <p:cNvSpPr txBox="1"/>
          <p:nvPr/>
        </p:nvSpPr>
        <p:spPr>
          <a:xfrm>
            <a:off x="522514" y="391886"/>
            <a:ext cx="7220198" cy="1200329"/>
          </a:xfrm>
          <a:prstGeom prst="rect">
            <a:avLst/>
          </a:prstGeom>
          <a:noFill/>
        </p:spPr>
        <p:txBody>
          <a:bodyPr wrap="square" rtlCol="0">
            <a:spAutoFit/>
          </a:bodyPr>
          <a:lstStyle/>
          <a:p>
            <a:r>
              <a:rPr lang="en-US" sz="2400" b="1" dirty="0">
                <a:solidFill>
                  <a:srgbClr val="FFFF00"/>
                </a:solidFill>
              </a:rPr>
              <a:t>Once the annotation is finished and modifications are finished, press the ESC key to get the following window</a:t>
            </a:r>
          </a:p>
        </p:txBody>
      </p:sp>
      <p:pic>
        <p:nvPicPr>
          <p:cNvPr id="3" name="Picture 2">
            <a:extLst>
              <a:ext uri="{FF2B5EF4-FFF2-40B4-BE49-F238E27FC236}">
                <a16:creationId xmlns:a16="http://schemas.microsoft.com/office/drawing/2014/main" id="{C7E83236-4E92-4B9F-95EA-5B5116BA99A6}"/>
              </a:ext>
            </a:extLst>
          </p:cNvPr>
          <p:cNvPicPr>
            <a:picLocks noChangeAspect="1"/>
          </p:cNvPicPr>
          <p:nvPr/>
        </p:nvPicPr>
        <p:blipFill>
          <a:blip r:embed="rId2"/>
          <a:stretch>
            <a:fillRect/>
          </a:stretch>
        </p:blipFill>
        <p:spPr>
          <a:xfrm>
            <a:off x="4605128" y="2196936"/>
            <a:ext cx="4675563" cy="2838202"/>
          </a:xfrm>
          <a:prstGeom prst="rect">
            <a:avLst/>
          </a:prstGeom>
        </p:spPr>
      </p:pic>
      <p:sp>
        <p:nvSpPr>
          <p:cNvPr id="4" name="TextBox 3">
            <a:extLst>
              <a:ext uri="{FF2B5EF4-FFF2-40B4-BE49-F238E27FC236}">
                <a16:creationId xmlns:a16="http://schemas.microsoft.com/office/drawing/2014/main" id="{94BA68F0-9C35-4C0D-9336-32B966A1984F}"/>
              </a:ext>
            </a:extLst>
          </p:cNvPr>
          <p:cNvSpPr txBox="1"/>
          <p:nvPr/>
        </p:nvSpPr>
        <p:spPr>
          <a:xfrm>
            <a:off x="387458" y="2873828"/>
            <a:ext cx="4076053" cy="1200329"/>
          </a:xfrm>
          <a:prstGeom prst="rect">
            <a:avLst/>
          </a:prstGeom>
          <a:noFill/>
        </p:spPr>
        <p:txBody>
          <a:bodyPr wrap="square" rtlCol="0">
            <a:spAutoFit/>
          </a:bodyPr>
          <a:lstStyle/>
          <a:p>
            <a:r>
              <a:rPr lang="en-US" sz="2400" b="1" dirty="0">
                <a:solidFill>
                  <a:schemeClr val="bg1"/>
                </a:solidFill>
              </a:rPr>
              <a:t>You can finish tolerancing for this fit or show the fit analysis before existing</a:t>
            </a:r>
          </a:p>
        </p:txBody>
      </p:sp>
    </p:spTree>
    <p:extLst>
      <p:ext uri="{BB962C8B-B14F-4D97-AF65-F5344CB8AC3E}">
        <p14:creationId xmlns:p14="http://schemas.microsoft.com/office/powerpoint/2010/main" val="191526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4121D-FFBB-4BE3-A55D-F5D0F72CBA56}"/>
              </a:ext>
            </a:extLst>
          </p:cNvPr>
          <p:cNvSpPr>
            <a:spLocks noGrp="1"/>
          </p:cNvSpPr>
          <p:nvPr>
            <p:ph type="title"/>
          </p:nvPr>
        </p:nvSpPr>
        <p:spPr/>
        <p:txBody>
          <a:bodyPr/>
          <a:lstStyle/>
          <a:p>
            <a:r>
              <a:rPr lang="en-US" dirty="0"/>
              <a:t>How to Select Features on a Drawing</a:t>
            </a:r>
          </a:p>
        </p:txBody>
      </p:sp>
      <p:sp>
        <p:nvSpPr>
          <p:cNvPr id="3" name="Content Placeholder 2">
            <a:extLst>
              <a:ext uri="{FF2B5EF4-FFF2-40B4-BE49-F238E27FC236}">
                <a16:creationId xmlns:a16="http://schemas.microsoft.com/office/drawing/2014/main" id="{36271B73-7C6E-4D42-9E6B-6DCCAEB803F3}"/>
              </a:ext>
            </a:extLst>
          </p:cNvPr>
          <p:cNvSpPr>
            <a:spLocks noGrp="1"/>
          </p:cNvSpPr>
          <p:nvPr>
            <p:ph idx="1"/>
          </p:nvPr>
        </p:nvSpPr>
        <p:spPr/>
        <p:txBody>
          <a:bodyPr>
            <a:normAutofit lnSpcReduction="10000"/>
          </a:bodyPr>
          <a:lstStyle/>
          <a:p>
            <a:r>
              <a:rPr lang="en-US" b="1" dirty="0">
                <a:solidFill>
                  <a:schemeClr val="bg1"/>
                </a:solidFill>
              </a:rPr>
              <a:t>For a single hole or boss in the side view, select one line, hold the control key and select the other line</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b="1" dirty="0">
                <a:solidFill>
                  <a:schemeClr val="bg1"/>
                </a:solidFill>
              </a:rPr>
              <a:t>Also for a slot or rail feature, select one line, hold the control key and select the other line </a:t>
            </a:r>
          </a:p>
          <a:p>
            <a:endParaRPr lang="en-US" dirty="0"/>
          </a:p>
        </p:txBody>
      </p:sp>
      <p:sp>
        <p:nvSpPr>
          <p:cNvPr id="4" name="Rectangle 3">
            <a:extLst>
              <a:ext uri="{FF2B5EF4-FFF2-40B4-BE49-F238E27FC236}">
                <a16:creationId xmlns:a16="http://schemas.microsoft.com/office/drawing/2014/main" id="{9D45CCA7-0A1C-41CD-8A9C-D58DEECCBCC5}"/>
              </a:ext>
            </a:extLst>
          </p:cNvPr>
          <p:cNvSpPr/>
          <p:nvPr/>
        </p:nvSpPr>
        <p:spPr>
          <a:xfrm>
            <a:off x="5438898" y="3443844"/>
            <a:ext cx="1246909" cy="1009403"/>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FE49EDF-C98C-4F36-AC8A-D6ED814CE71D}"/>
              </a:ext>
            </a:extLst>
          </p:cNvPr>
          <p:cNvSpPr/>
          <p:nvPr/>
        </p:nvSpPr>
        <p:spPr>
          <a:xfrm>
            <a:off x="3111334" y="3099459"/>
            <a:ext cx="2315689" cy="16506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8FD0309-AE68-4367-B288-DCD961592866}"/>
              </a:ext>
            </a:extLst>
          </p:cNvPr>
          <p:cNvCxnSpPr/>
          <p:nvPr/>
        </p:nvCxnSpPr>
        <p:spPr>
          <a:xfrm>
            <a:off x="2505694" y="3930732"/>
            <a:ext cx="5783283" cy="0"/>
          </a:xfrm>
          <a:prstGeom prst="line">
            <a:avLst/>
          </a:prstGeom>
          <a:ln>
            <a:prstDash val="lgDashDot"/>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CB78AA6A-D661-430A-955C-5063987B0367}"/>
              </a:ext>
            </a:extLst>
          </p:cNvPr>
          <p:cNvCxnSpPr>
            <a:cxnSpLocks/>
          </p:cNvCxnSpPr>
          <p:nvPr/>
        </p:nvCxnSpPr>
        <p:spPr>
          <a:xfrm>
            <a:off x="5450775" y="3420094"/>
            <a:ext cx="122315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5580778-9E85-40F3-B70F-DBFF313731DF}"/>
              </a:ext>
            </a:extLst>
          </p:cNvPr>
          <p:cNvCxnSpPr>
            <a:cxnSpLocks/>
          </p:cNvCxnSpPr>
          <p:nvPr/>
        </p:nvCxnSpPr>
        <p:spPr>
          <a:xfrm>
            <a:off x="5448795" y="4439393"/>
            <a:ext cx="122315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590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7A37-E407-4162-9F1F-8B52684ED21D}"/>
              </a:ext>
            </a:extLst>
          </p:cNvPr>
          <p:cNvSpPr>
            <a:spLocks noGrp="1"/>
          </p:cNvSpPr>
          <p:nvPr>
            <p:ph type="title"/>
          </p:nvPr>
        </p:nvSpPr>
        <p:spPr/>
        <p:txBody>
          <a:bodyPr/>
          <a:lstStyle/>
          <a:p>
            <a:r>
              <a:rPr lang="en-US" dirty="0"/>
              <a:t>How to Select Features on a Drawing</a:t>
            </a:r>
          </a:p>
        </p:txBody>
      </p:sp>
      <p:sp>
        <p:nvSpPr>
          <p:cNvPr id="3" name="Content Placeholder 2">
            <a:extLst>
              <a:ext uri="{FF2B5EF4-FFF2-40B4-BE49-F238E27FC236}">
                <a16:creationId xmlns:a16="http://schemas.microsoft.com/office/drawing/2014/main" id="{51977F90-F0BE-4714-B6AF-C86C06132B29}"/>
              </a:ext>
            </a:extLst>
          </p:cNvPr>
          <p:cNvSpPr>
            <a:spLocks noGrp="1"/>
          </p:cNvSpPr>
          <p:nvPr>
            <p:ph idx="1"/>
          </p:nvPr>
        </p:nvSpPr>
        <p:spPr>
          <a:xfrm>
            <a:off x="799075" y="2336873"/>
            <a:ext cx="9613861" cy="3599316"/>
          </a:xfrm>
        </p:spPr>
        <p:txBody>
          <a:bodyPr>
            <a:normAutofit/>
          </a:bodyPr>
          <a:lstStyle/>
          <a:p>
            <a:r>
              <a:rPr lang="en-US" b="1" dirty="0">
                <a:solidFill>
                  <a:schemeClr val="bg1"/>
                </a:solidFill>
              </a:rPr>
              <a:t>For a hole or boss pattern, select only one the features and select the number of features in the pattern</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b="1" dirty="0">
                <a:solidFill>
                  <a:schemeClr val="bg1"/>
                </a:solidFill>
              </a:rPr>
              <a:t>When finished, press the ESC Key</a:t>
            </a:r>
          </a:p>
          <a:p>
            <a:pPr marL="0" indent="0">
              <a:buNone/>
            </a:pPr>
            <a:endParaRPr lang="en-US" dirty="0">
              <a:solidFill>
                <a:schemeClr val="bg1"/>
              </a:solidFill>
            </a:endParaRPr>
          </a:p>
          <a:p>
            <a:pPr marL="0" indent="0">
              <a:buNone/>
            </a:pPr>
            <a:endParaRPr lang="en-US" dirty="0">
              <a:solidFill>
                <a:schemeClr val="bg1"/>
              </a:solidFill>
            </a:endParaRPr>
          </a:p>
          <a:p>
            <a:endParaRPr lang="en-US" dirty="0"/>
          </a:p>
        </p:txBody>
      </p:sp>
      <p:sp>
        <p:nvSpPr>
          <p:cNvPr id="4" name="Oval 3">
            <a:extLst>
              <a:ext uri="{FF2B5EF4-FFF2-40B4-BE49-F238E27FC236}">
                <a16:creationId xmlns:a16="http://schemas.microsoft.com/office/drawing/2014/main" id="{816FEE62-EABA-4E4D-A48D-1568C3A469DC}"/>
              </a:ext>
            </a:extLst>
          </p:cNvPr>
          <p:cNvSpPr/>
          <p:nvPr/>
        </p:nvSpPr>
        <p:spPr>
          <a:xfrm>
            <a:off x="8901866" y="4624132"/>
            <a:ext cx="1104404" cy="1104404"/>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5FF726C-5EAA-496F-94FD-A316DD6EB1E3}"/>
              </a:ext>
            </a:extLst>
          </p:cNvPr>
          <p:cNvSpPr/>
          <p:nvPr/>
        </p:nvSpPr>
        <p:spPr>
          <a:xfrm>
            <a:off x="6985342" y="4653151"/>
            <a:ext cx="1104404" cy="1104404"/>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C729FA8-C5A7-4054-8F75-CC72E3CB6156}"/>
              </a:ext>
            </a:extLst>
          </p:cNvPr>
          <p:cNvSpPr/>
          <p:nvPr/>
        </p:nvSpPr>
        <p:spPr>
          <a:xfrm>
            <a:off x="8900521" y="3140388"/>
            <a:ext cx="1104404" cy="1104404"/>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7E2E22-3B76-43A6-9C7B-52C3A872010C}"/>
              </a:ext>
            </a:extLst>
          </p:cNvPr>
          <p:cNvSpPr/>
          <p:nvPr/>
        </p:nvSpPr>
        <p:spPr>
          <a:xfrm>
            <a:off x="6964879" y="3152902"/>
            <a:ext cx="1104404" cy="1104404"/>
          </a:xfrm>
          <a:prstGeom prst="ellipse">
            <a:avLst/>
          </a:prstGeom>
          <a:solidFill>
            <a:schemeClr val="tx1"/>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D1614B7-462E-491C-A709-4EAFB75B6E5C}"/>
              </a:ext>
            </a:extLst>
          </p:cNvPr>
          <p:cNvCxnSpPr>
            <a:cxnSpLocks/>
          </p:cNvCxnSpPr>
          <p:nvPr/>
        </p:nvCxnSpPr>
        <p:spPr>
          <a:xfrm>
            <a:off x="6695268" y="3688597"/>
            <a:ext cx="3533613" cy="0"/>
          </a:xfrm>
          <a:prstGeom prst="line">
            <a:avLst/>
          </a:prstGeom>
          <a:ln>
            <a:solidFill>
              <a:schemeClr val="bg1"/>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077176-E84E-467D-8959-45B9DDA3CBD9}"/>
              </a:ext>
            </a:extLst>
          </p:cNvPr>
          <p:cNvCxnSpPr>
            <a:cxnSpLocks/>
          </p:cNvCxnSpPr>
          <p:nvPr/>
        </p:nvCxnSpPr>
        <p:spPr>
          <a:xfrm>
            <a:off x="6816671" y="5204848"/>
            <a:ext cx="3533613" cy="0"/>
          </a:xfrm>
          <a:prstGeom prst="line">
            <a:avLst/>
          </a:prstGeom>
          <a:ln>
            <a:solidFill>
              <a:schemeClr val="bg1"/>
            </a:solidFill>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6B13F6-24AE-4474-9570-801FBA543A87}"/>
              </a:ext>
            </a:extLst>
          </p:cNvPr>
          <p:cNvCxnSpPr>
            <a:cxnSpLocks/>
          </p:cNvCxnSpPr>
          <p:nvPr/>
        </p:nvCxnSpPr>
        <p:spPr>
          <a:xfrm>
            <a:off x="7529593" y="3252061"/>
            <a:ext cx="0" cy="2792278"/>
          </a:xfrm>
          <a:prstGeom prst="line">
            <a:avLst/>
          </a:prstGeom>
          <a:ln>
            <a:solidFill>
              <a:schemeClr val="bg1"/>
            </a:solidFill>
            <a:prstDash val="lgDash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40A0EC9-41C2-47C8-B1FB-5A5223261D83}"/>
              </a:ext>
            </a:extLst>
          </p:cNvPr>
          <p:cNvCxnSpPr>
            <a:cxnSpLocks/>
          </p:cNvCxnSpPr>
          <p:nvPr/>
        </p:nvCxnSpPr>
        <p:spPr>
          <a:xfrm>
            <a:off x="9464298" y="3233979"/>
            <a:ext cx="0" cy="2497810"/>
          </a:xfrm>
          <a:prstGeom prst="line">
            <a:avLst/>
          </a:prstGeom>
          <a:ln>
            <a:solidFill>
              <a:schemeClr val="bg1"/>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7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7A37-E407-4162-9F1F-8B52684ED21D}"/>
              </a:ext>
            </a:extLst>
          </p:cNvPr>
          <p:cNvSpPr>
            <a:spLocks noGrp="1"/>
          </p:cNvSpPr>
          <p:nvPr>
            <p:ph type="title"/>
          </p:nvPr>
        </p:nvSpPr>
        <p:spPr/>
        <p:txBody>
          <a:bodyPr/>
          <a:lstStyle/>
          <a:p>
            <a:r>
              <a:rPr lang="en-US" dirty="0"/>
              <a:t>How to Select Features on a Drawing</a:t>
            </a:r>
          </a:p>
        </p:txBody>
      </p:sp>
      <p:sp>
        <p:nvSpPr>
          <p:cNvPr id="3" name="Content Placeholder 2">
            <a:extLst>
              <a:ext uri="{FF2B5EF4-FFF2-40B4-BE49-F238E27FC236}">
                <a16:creationId xmlns:a16="http://schemas.microsoft.com/office/drawing/2014/main" id="{51977F90-F0BE-4714-B6AF-C86C06132B29}"/>
              </a:ext>
            </a:extLst>
          </p:cNvPr>
          <p:cNvSpPr>
            <a:spLocks noGrp="1"/>
          </p:cNvSpPr>
          <p:nvPr>
            <p:ph idx="1"/>
          </p:nvPr>
        </p:nvSpPr>
        <p:spPr>
          <a:xfrm>
            <a:off x="799075" y="2336873"/>
            <a:ext cx="9613861" cy="3599316"/>
          </a:xfrm>
        </p:spPr>
        <p:txBody>
          <a:bodyPr>
            <a:normAutofit/>
          </a:bodyPr>
          <a:lstStyle/>
          <a:p>
            <a:r>
              <a:rPr lang="en-US" sz="2800" b="1" dirty="0">
                <a:solidFill>
                  <a:schemeClr val="bg1"/>
                </a:solidFill>
              </a:rPr>
              <a:t>For a slot or rail pattern select only one the features (two lines) and select the number of features in the pattern</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sz="2800" b="1" dirty="0">
                <a:solidFill>
                  <a:schemeClr val="bg1"/>
                </a:solidFill>
              </a:rPr>
              <a:t>When finished, press the ESC Key</a:t>
            </a:r>
          </a:p>
          <a:p>
            <a:pPr marL="0" indent="0">
              <a:buNone/>
            </a:pPr>
            <a:endParaRPr lang="en-US" dirty="0">
              <a:solidFill>
                <a:schemeClr val="bg1"/>
              </a:solidFill>
            </a:endParaRPr>
          </a:p>
          <a:p>
            <a:pPr marL="0" indent="0">
              <a:buNone/>
            </a:pPr>
            <a:endParaRPr lang="en-US" dirty="0">
              <a:solidFill>
                <a:schemeClr val="bg1"/>
              </a:solidFill>
            </a:endParaRPr>
          </a:p>
          <a:p>
            <a:endParaRPr lang="en-US" dirty="0"/>
          </a:p>
        </p:txBody>
      </p:sp>
    </p:spTree>
    <p:extLst>
      <p:ext uri="{BB962C8B-B14F-4D97-AF65-F5344CB8AC3E}">
        <p14:creationId xmlns:p14="http://schemas.microsoft.com/office/powerpoint/2010/main" val="62941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7F45-7907-4C84-BFCD-DCFAE1A6C5F1}"/>
              </a:ext>
            </a:extLst>
          </p:cNvPr>
          <p:cNvSpPr>
            <a:spLocks noGrp="1"/>
          </p:cNvSpPr>
          <p:nvPr>
            <p:ph type="title"/>
          </p:nvPr>
        </p:nvSpPr>
        <p:spPr/>
        <p:txBody>
          <a:bodyPr/>
          <a:lstStyle/>
          <a:p>
            <a:r>
              <a:rPr lang="en-US" dirty="0"/>
              <a:t>Fit of a Gear Bore to a Shaft</a:t>
            </a:r>
          </a:p>
        </p:txBody>
      </p:sp>
      <p:pic>
        <p:nvPicPr>
          <p:cNvPr id="3" name="Picture 2">
            <a:extLst>
              <a:ext uri="{FF2B5EF4-FFF2-40B4-BE49-F238E27FC236}">
                <a16:creationId xmlns:a16="http://schemas.microsoft.com/office/drawing/2014/main" id="{B05CFF7C-91B0-4B9A-8DDE-98CA7A482699}"/>
              </a:ext>
            </a:extLst>
          </p:cNvPr>
          <p:cNvPicPr>
            <a:picLocks noChangeAspect="1"/>
          </p:cNvPicPr>
          <p:nvPr/>
        </p:nvPicPr>
        <p:blipFill>
          <a:blip r:embed="rId2"/>
          <a:stretch>
            <a:fillRect/>
          </a:stretch>
        </p:blipFill>
        <p:spPr>
          <a:xfrm>
            <a:off x="4571544" y="2054992"/>
            <a:ext cx="6758267" cy="4654566"/>
          </a:xfrm>
          <a:prstGeom prst="rect">
            <a:avLst/>
          </a:prstGeom>
        </p:spPr>
      </p:pic>
      <p:sp>
        <p:nvSpPr>
          <p:cNvPr id="4" name="TextBox 3">
            <a:extLst>
              <a:ext uri="{FF2B5EF4-FFF2-40B4-BE49-F238E27FC236}">
                <a16:creationId xmlns:a16="http://schemas.microsoft.com/office/drawing/2014/main" id="{1DE5C206-699E-4BDE-84FD-F9794EAC2B59}"/>
              </a:ext>
            </a:extLst>
          </p:cNvPr>
          <p:cNvSpPr txBox="1"/>
          <p:nvPr/>
        </p:nvSpPr>
        <p:spPr>
          <a:xfrm>
            <a:off x="344383" y="2470068"/>
            <a:ext cx="4072633" cy="2308324"/>
          </a:xfrm>
          <a:prstGeom prst="rect">
            <a:avLst/>
          </a:prstGeom>
          <a:noFill/>
        </p:spPr>
        <p:txBody>
          <a:bodyPr wrap="square" rtlCol="0">
            <a:spAutoFit/>
          </a:bodyPr>
          <a:lstStyle/>
          <a:p>
            <a:r>
              <a:rPr lang="en-US" sz="2400" b="1" dirty="0">
                <a:solidFill>
                  <a:schemeClr val="bg1"/>
                </a:solidFill>
              </a:rPr>
              <a:t>Contact with the shoulder is incidental</a:t>
            </a:r>
          </a:p>
          <a:p>
            <a:endParaRPr lang="en-US" sz="2400" b="1" dirty="0">
              <a:solidFill>
                <a:schemeClr val="bg1"/>
              </a:solidFill>
            </a:endParaRPr>
          </a:p>
          <a:p>
            <a:r>
              <a:rPr lang="en-US" sz="2400" b="1" dirty="0">
                <a:solidFill>
                  <a:schemeClr val="bg1"/>
                </a:solidFill>
              </a:rPr>
              <a:t>Fit along with a full contact with the shoulder is not possible or required </a:t>
            </a:r>
          </a:p>
        </p:txBody>
      </p:sp>
    </p:spTree>
    <p:extLst>
      <p:ext uri="{BB962C8B-B14F-4D97-AF65-F5344CB8AC3E}">
        <p14:creationId xmlns:p14="http://schemas.microsoft.com/office/powerpoint/2010/main" val="106738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AA1C3D-D364-4F78-99A4-9B2FE67464F0}"/>
              </a:ext>
            </a:extLst>
          </p:cNvPr>
          <p:cNvSpPr txBox="1"/>
          <p:nvPr/>
        </p:nvSpPr>
        <p:spPr>
          <a:xfrm>
            <a:off x="843148" y="724395"/>
            <a:ext cx="5700156" cy="2554545"/>
          </a:xfrm>
          <a:prstGeom prst="rect">
            <a:avLst/>
          </a:prstGeom>
          <a:noFill/>
        </p:spPr>
        <p:txBody>
          <a:bodyPr wrap="square" rtlCol="0">
            <a:spAutoFit/>
          </a:bodyPr>
          <a:lstStyle/>
          <a:p>
            <a:r>
              <a:rPr lang="en-US" sz="3200" b="1" dirty="0">
                <a:solidFill>
                  <a:srgbClr val="FFFF00"/>
                </a:solidFill>
              </a:rPr>
              <a:t>In unconstrained fits only single fit features take part</a:t>
            </a:r>
          </a:p>
          <a:p>
            <a:endParaRPr lang="en-US" sz="3200" b="1" dirty="0"/>
          </a:p>
          <a:p>
            <a:r>
              <a:rPr lang="en-US" sz="3200" b="1" dirty="0">
                <a:solidFill>
                  <a:srgbClr val="FFFF00"/>
                </a:solidFill>
              </a:rPr>
              <a:t>Any flat surface contact is incidental</a:t>
            </a:r>
          </a:p>
        </p:txBody>
      </p:sp>
      <p:grpSp>
        <p:nvGrpSpPr>
          <p:cNvPr id="3" name="Group 2">
            <a:extLst>
              <a:ext uri="{FF2B5EF4-FFF2-40B4-BE49-F238E27FC236}">
                <a16:creationId xmlns:a16="http://schemas.microsoft.com/office/drawing/2014/main" id="{CF683672-B9CB-4297-9E2F-B27606AED216}"/>
              </a:ext>
            </a:extLst>
          </p:cNvPr>
          <p:cNvGrpSpPr/>
          <p:nvPr/>
        </p:nvGrpSpPr>
        <p:grpSpPr>
          <a:xfrm rot="20297344">
            <a:off x="9916265" y="2876820"/>
            <a:ext cx="917181" cy="3412373"/>
            <a:chOff x="7169343" y="1570881"/>
            <a:chExt cx="917181" cy="3412373"/>
          </a:xfrm>
        </p:grpSpPr>
        <p:grpSp>
          <p:nvGrpSpPr>
            <p:cNvPr id="4" name="Group 3">
              <a:extLst>
                <a:ext uri="{FF2B5EF4-FFF2-40B4-BE49-F238E27FC236}">
                  <a16:creationId xmlns:a16="http://schemas.microsoft.com/office/drawing/2014/main" id="{F3B3E2C3-E3DA-4152-BD5E-1F225453BAFB}"/>
                </a:ext>
              </a:extLst>
            </p:cNvPr>
            <p:cNvGrpSpPr/>
            <p:nvPr/>
          </p:nvGrpSpPr>
          <p:grpSpPr>
            <a:xfrm>
              <a:off x="7169343" y="1570881"/>
              <a:ext cx="917181" cy="3412373"/>
              <a:chOff x="4467619" y="2400300"/>
              <a:chExt cx="917181" cy="1892300"/>
            </a:xfrm>
          </p:grpSpPr>
          <p:sp>
            <p:nvSpPr>
              <p:cNvPr id="7" name="Rectangle 6">
                <a:extLst>
                  <a:ext uri="{FF2B5EF4-FFF2-40B4-BE49-F238E27FC236}">
                    <a16:creationId xmlns:a16="http://schemas.microsoft.com/office/drawing/2014/main" id="{092F9808-FFFF-456E-8A42-DA247F5A65E0}"/>
                  </a:ext>
                </a:extLst>
              </p:cNvPr>
              <p:cNvSpPr/>
              <p:nvPr/>
            </p:nvSpPr>
            <p:spPr>
              <a:xfrm>
                <a:off x="4470400" y="2400300"/>
                <a:ext cx="914400" cy="18923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5F5C64E-1989-4E59-BE2A-7B718A79CA05}"/>
                  </a:ext>
                </a:extLst>
              </p:cNvPr>
              <p:cNvSpPr/>
              <p:nvPr/>
            </p:nvSpPr>
            <p:spPr>
              <a:xfrm>
                <a:off x="4467619" y="2928531"/>
                <a:ext cx="914400" cy="838391"/>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Oval 4">
              <a:extLst>
                <a:ext uri="{FF2B5EF4-FFF2-40B4-BE49-F238E27FC236}">
                  <a16:creationId xmlns:a16="http://schemas.microsoft.com/office/drawing/2014/main" id="{7DE55C30-8A60-4A49-BBDD-5C5614B87668}"/>
                </a:ext>
              </a:extLst>
            </p:cNvPr>
            <p:cNvSpPr/>
            <p:nvPr/>
          </p:nvSpPr>
          <p:spPr>
            <a:xfrm>
              <a:off x="7289800" y="1701800"/>
              <a:ext cx="685800" cy="685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9FB8146-38D0-46C8-9114-D9E0A4383C8F}"/>
                </a:ext>
              </a:extLst>
            </p:cNvPr>
            <p:cNvSpPr/>
            <p:nvPr/>
          </p:nvSpPr>
          <p:spPr>
            <a:xfrm>
              <a:off x="7289800" y="4165600"/>
              <a:ext cx="685800" cy="685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3B2EB9F-430A-40C0-BF6F-4B584D9B996E}"/>
              </a:ext>
            </a:extLst>
          </p:cNvPr>
          <p:cNvGrpSpPr/>
          <p:nvPr/>
        </p:nvGrpSpPr>
        <p:grpSpPr>
          <a:xfrm>
            <a:off x="3309422" y="3350512"/>
            <a:ext cx="4826000" cy="2302144"/>
            <a:chOff x="749300" y="2411137"/>
            <a:chExt cx="4826000" cy="2198963"/>
          </a:xfrm>
          <a:solidFill>
            <a:schemeClr val="accent4">
              <a:lumMod val="60000"/>
              <a:lumOff val="40000"/>
            </a:schemeClr>
          </a:solidFill>
        </p:grpSpPr>
        <p:sp>
          <p:nvSpPr>
            <p:cNvPr id="10" name="Rectangle 9">
              <a:extLst>
                <a:ext uri="{FF2B5EF4-FFF2-40B4-BE49-F238E27FC236}">
                  <a16:creationId xmlns:a16="http://schemas.microsoft.com/office/drawing/2014/main" id="{0784C005-C4C3-4774-9785-8B9BF95247A8}"/>
                </a:ext>
              </a:extLst>
            </p:cNvPr>
            <p:cNvSpPr/>
            <p:nvPr/>
          </p:nvSpPr>
          <p:spPr>
            <a:xfrm>
              <a:off x="3860800" y="2806700"/>
              <a:ext cx="1714500" cy="1409700"/>
            </a:xfrm>
            <a:prstGeom prst="rect">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E55A19-A1A9-4924-8430-55CF6C481A3A}"/>
                </a:ext>
              </a:extLst>
            </p:cNvPr>
            <p:cNvSpPr/>
            <p:nvPr/>
          </p:nvSpPr>
          <p:spPr>
            <a:xfrm>
              <a:off x="749300" y="2411137"/>
              <a:ext cx="3111500" cy="2198963"/>
            </a:xfrm>
            <a:prstGeom prst="rect">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a:extLst>
              <a:ext uri="{FF2B5EF4-FFF2-40B4-BE49-F238E27FC236}">
                <a16:creationId xmlns:a16="http://schemas.microsoft.com/office/drawing/2014/main" id="{CE59AE65-4C0F-4AB6-8362-87BEB17FD72B}"/>
              </a:ext>
            </a:extLst>
          </p:cNvPr>
          <p:cNvCxnSpPr>
            <a:cxnSpLocks/>
          </p:cNvCxnSpPr>
          <p:nvPr/>
        </p:nvCxnSpPr>
        <p:spPr>
          <a:xfrm flipH="1">
            <a:off x="2030278" y="4448014"/>
            <a:ext cx="6772759" cy="0"/>
          </a:xfrm>
          <a:prstGeom prst="line">
            <a:avLst/>
          </a:prstGeom>
          <a:ln>
            <a:solidFill>
              <a:schemeClr val="bg1"/>
            </a:solidFill>
            <a:prstDash val="lgDash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DD934F-1994-4651-8894-2ABECF424B43}"/>
              </a:ext>
            </a:extLst>
          </p:cNvPr>
          <p:cNvCxnSpPr>
            <a:cxnSpLocks/>
          </p:cNvCxnSpPr>
          <p:nvPr/>
        </p:nvCxnSpPr>
        <p:spPr>
          <a:xfrm flipH="1">
            <a:off x="9360976" y="4184542"/>
            <a:ext cx="1890793" cy="790414"/>
          </a:xfrm>
          <a:prstGeom prst="line">
            <a:avLst/>
          </a:prstGeom>
          <a:ln>
            <a:solidFill>
              <a:schemeClr val="bg1"/>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10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BD236-AB4D-4AEB-932B-74CA7899C435}"/>
              </a:ext>
            </a:extLst>
          </p:cNvPr>
          <p:cNvPicPr>
            <a:picLocks noChangeAspect="1"/>
          </p:cNvPicPr>
          <p:nvPr/>
        </p:nvPicPr>
        <p:blipFill>
          <a:blip r:embed="rId4"/>
          <a:stretch>
            <a:fillRect/>
          </a:stretch>
        </p:blipFill>
        <p:spPr>
          <a:xfrm>
            <a:off x="4782538" y="1046036"/>
            <a:ext cx="5457617" cy="5047012"/>
          </a:xfrm>
          <a:prstGeom prst="rect">
            <a:avLst/>
          </a:prstGeom>
        </p:spPr>
      </p:pic>
      <p:sp>
        <p:nvSpPr>
          <p:cNvPr id="6" name="TextBox 5">
            <a:extLst>
              <a:ext uri="{FF2B5EF4-FFF2-40B4-BE49-F238E27FC236}">
                <a16:creationId xmlns:a16="http://schemas.microsoft.com/office/drawing/2014/main" id="{6A829EF5-71EF-4247-BBCD-6318BA567C1A}"/>
              </a:ext>
            </a:extLst>
          </p:cNvPr>
          <p:cNvSpPr txBox="1"/>
          <p:nvPr/>
        </p:nvSpPr>
        <p:spPr>
          <a:xfrm>
            <a:off x="890646" y="945397"/>
            <a:ext cx="3650357" cy="1077218"/>
          </a:xfrm>
          <a:prstGeom prst="rect">
            <a:avLst/>
          </a:prstGeom>
          <a:noFill/>
        </p:spPr>
        <p:txBody>
          <a:bodyPr wrap="square" rtlCol="0">
            <a:spAutoFit/>
          </a:bodyPr>
          <a:lstStyle/>
          <a:p>
            <a:r>
              <a:rPr lang="en-US" sz="3200" b="1" dirty="0">
                <a:solidFill>
                  <a:schemeClr val="bg1"/>
                </a:solidFill>
              </a:rPr>
              <a:t>Start the program</a:t>
            </a:r>
          </a:p>
          <a:p>
            <a:endParaRPr lang="en-US" sz="3200" b="1" dirty="0">
              <a:solidFill>
                <a:schemeClr val="bg1"/>
              </a:solidFill>
            </a:endParaRPr>
          </a:p>
        </p:txBody>
      </p:sp>
      <p:pic>
        <p:nvPicPr>
          <p:cNvPr id="4" name="Recorded Sound">
            <a:hlinkClick r:id="" action="ppaction://media"/>
            <a:extLst>
              <a:ext uri="{FF2B5EF4-FFF2-40B4-BE49-F238E27FC236}">
                <a16:creationId xmlns:a16="http://schemas.microsoft.com/office/drawing/2014/main" id="{D4DB8962-6C6F-416C-AB30-0E3EC10065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18102" y="5355956"/>
            <a:ext cx="609600" cy="609600"/>
          </a:xfrm>
          <a:prstGeom prst="rect">
            <a:avLst/>
          </a:prstGeom>
        </p:spPr>
      </p:pic>
    </p:spTree>
    <p:extLst>
      <p:ext uri="{BB962C8B-B14F-4D97-AF65-F5344CB8AC3E}">
        <p14:creationId xmlns:p14="http://schemas.microsoft.com/office/powerpoint/2010/main" val="291130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335757-8A21-4E09-99CD-2F2B7E56C03B}"/>
              </a:ext>
            </a:extLst>
          </p:cNvPr>
          <p:cNvSpPr txBox="1"/>
          <p:nvPr/>
        </p:nvSpPr>
        <p:spPr>
          <a:xfrm>
            <a:off x="237505" y="546265"/>
            <a:ext cx="2350711" cy="1938992"/>
          </a:xfrm>
          <a:prstGeom prst="rect">
            <a:avLst/>
          </a:prstGeom>
          <a:noFill/>
        </p:spPr>
        <p:txBody>
          <a:bodyPr wrap="square" rtlCol="0">
            <a:spAutoFit/>
          </a:bodyPr>
          <a:lstStyle/>
          <a:p>
            <a:r>
              <a:rPr lang="en-US" sz="2400" b="1" dirty="0">
                <a:solidFill>
                  <a:schemeClr val="bg1"/>
                </a:solidFill>
              </a:rPr>
              <a:t>Help Button</a:t>
            </a:r>
          </a:p>
          <a:p>
            <a:endParaRPr lang="en-US" sz="2400" b="1" dirty="0">
              <a:solidFill>
                <a:schemeClr val="bg1"/>
              </a:solidFill>
            </a:endParaRPr>
          </a:p>
          <a:p>
            <a:r>
              <a:rPr lang="en-US" sz="2400" b="1" dirty="0">
                <a:solidFill>
                  <a:schemeClr val="bg1"/>
                </a:solidFill>
              </a:rPr>
              <a:t>Skip reading and go to the next slide</a:t>
            </a:r>
          </a:p>
        </p:txBody>
      </p:sp>
      <p:pic>
        <p:nvPicPr>
          <p:cNvPr id="4" name="Picture 3">
            <a:extLst>
              <a:ext uri="{FF2B5EF4-FFF2-40B4-BE49-F238E27FC236}">
                <a16:creationId xmlns:a16="http://schemas.microsoft.com/office/drawing/2014/main" id="{10BCA7A9-FA35-4206-8781-F4AE17B2EF41}"/>
              </a:ext>
            </a:extLst>
          </p:cNvPr>
          <p:cNvPicPr>
            <a:picLocks noChangeAspect="1"/>
          </p:cNvPicPr>
          <p:nvPr/>
        </p:nvPicPr>
        <p:blipFill>
          <a:blip r:embed="rId2"/>
          <a:stretch>
            <a:fillRect/>
          </a:stretch>
        </p:blipFill>
        <p:spPr>
          <a:xfrm>
            <a:off x="3406171" y="464949"/>
            <a:ext cx="6729721" cy="6014594"/>
          </a:xfrm>
          <a:prstGeom prst="rect">
            <a:avLst/>
          </a:prstGeom>
        </p:spPr>
      </p:pic>
    </p:spTree>
    <p:extLst>
      <p:ext uri="{BB962C8B-B14F-4D97-AF65-F5344CB8AC3E}">
        <p14:creationId xmlns:p14="http://schemas.microsoft.com/office/powerpoint/2010/main" val="92128129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37831</TotalTime>
  <Words>609</Words>
  <Application>Microsoft Office PowerPoint</Application>
  <PresentationFormat>Widescreen</PresentationFormat>
  <Paragraphs>83</Paragraphs>
  <Slides>20</Slides>
  <Notes>3</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Trebuchet MS</vt:lpstr>
      <vt:lpstr>Berlin</vt:lpstr>
      <vt:lpstr>How to use the DFFTSP</vt:lpstr>
      <vt:lpstr>How to Select Features on a Drawing</vt:lpstr>
      <vt:lpstr>How to Select Features on a Drawing</vt:lpstr>
      <vt:lpstr>How to Select Features on a Drawing</vt:lpstr>
      <vt:lpstr>How to Select Features on a Drawing</vt:lpstr>
      <vt:lpstr>Fit of a Gear Bore to a Shaft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the UF Size Tolerances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 Etesami</dc:creator>
  <cp:lastModifiedBy>Far Etesami</cp:lastModifiedBy>
  <cp:revision>306</cp:revision>
  <cp:lastPrinted>2020-02-29T00:42:57Z</cp:lastPrinted>
  <dcterms:created xsi:type="dcterms:W3CDTF">2019-12-16T18:34:00Z</dcterms:created>
  <dcterms:modified xsi:type="dcterms:W3CDTF">2023-01-19T19:07:56Z</dcterms:modified>
</cp:coreProperties>
</file>