
<file path=[Content_Types].xml><?xml version="1.0" encoding="utf-8"?>
<Types xmlns="http://schemas.openxmlformats.org/package/2006/content-types">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1"/>
  </p:sldMasterIdLst>
  <p:notesMasterIdLst>
    <p:notesMasterId r:id="rId13"/>
  </p:notesMasterIdLst>
  <p:sldIdLst>
    <p:sldId id="292" r:id="rId2"/>
    <p:sldId id="291" r:id="rId3"/>
    <p:sldId id="271" r:id="rId4"/>
    <p:sldId id="294" r:id="rId5"/>
    <p:sldId id="295" r:id="rId6"/>
    <p:sldId id="383" r:id="rId7"/>
    <p:sldId id="296" r:id="rId8"/>
    <p:sldId id="297" r:id="rId9"/>
    <p:sldId id="384" r:id="rId10"/>
    <p:sldId id="373" r:id="rId11"/>
    <p:sldId id="299" r:id="rId1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78598" autoAdjust="0"/>
  </p:normalViewPr>
  <p:slideViewPr>
    <p:cSldViewPr snapToGrid="0">
      <p:cViewPr varScale="1">
        <p:scale>
          <a:sx n="76" d="100"/>
          <a:sy n="76" d="100"/>
        </p:scale>
        <p:origin x="126" y="264"/>
      </p:cViewPr>
      <p:guideLst/>
    </p:cSldViewPr>
  </p:slideViewPr>
  <p:notesTextViewPr>
    <p:cViewPr>
      <p:scale>
        <a:sx n="3" d="2"/>
        <a:sy n="3" d="2"/>
      </p:scale>
      <p:origin x="0" y="0"/>
    </p:cViewPr>
  </p:notesTextViewPr>
  <p:sorterViewPr>
    <p:cViewPr>
      <p:scale>
        <a:sx n="100" d="100"/>
        <a:sy n="100" d="100"/>
      </p:scale>
      <p:origin x="0" y="-699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3B4D4BE-A57A-4662-932B-4F631C906C29}" type="datetimeFigureOut">
              <a:rPr lang="en-US" smtClean="0"/>
              <a:t>1/19/2023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2CB719C-DE4A-40C4-82DA-D6E259C45638}" type="slidenum">
              <a:rPr lang="en-US" smtClean="0"/>
              <a:t>‹#›</a:t>
            </a:fld>
            <a:endParaRPr lang="en-US"/>
          </a:p>
        </p:txBody>
      </p:sp>
    </p:spTree>
    <p:extLst>
      <p:ext uri="{BB962C8B-B14F-4D97-AF65-F5344CB8AC3E}">
        <p14:creationId xmlns:p14="http://schemas.microsoft.com/office/powerpoint/2010/main" val="4137211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like to do a fit analysis, select the Primary Fit Feature and push Apply.  The analysis is based on the size limits of the rail feature and size limits of the mating slot feature provided the slot is toleranced the same way the rail toleranced.  Otherwise, you can enter the actual size limits used with the mating part.  In this case the analysis shows that the fit is always achieved with a fit play ranging from zero to 0.3 mm.  </a:t>
            </a:r>
          </a:p>
        </p:txBody>
      </p:sp>
      <p:sp>
        <p:nvSpPr>
          <p:cNvPr id="4" name="Slide Number Placeholder 3"/>
          <p:cNvSpPr>
            <a:spLocks noGrp="1"/>
          </p:cNvSpPr>
          <p:nvPr>
            <p:ph type="sldNum" sz="quarter" idx="5"/>
          </p:nvPr>
        </p:nvSpPr>
        <p:spPr/>
        <p:txBody>
          <a:bodyPr/>
          <a:lstStyle/>
          <a:p>
            <a:fld id="{12CB719C-DE4A-40C4-82DA-D6E259C45638}" type="slidenum">
              <a:rPr lang="en-US" smtClean="0"/>
              <a:t>11</a:t>
            </a:fld>
            <a:endParaRPr lang="en-US"/>
          </a:p>
        </p:txBody>
      </p:sp>
    </p:spTree>
    <p:extLst>
      <p:ext uri="{BB962C8B-B14F-4D97-AF65-F5344CB8AC3E}">
        <p14:creationId xmlns:p14="http://schemas.microsoft.com/office/powerpoint/2010/main" val="12408316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4A2174E-3890-40B1-8FBD-B04B93229829}"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5C5D1324-474B-4EFB-BD9C-D15217587FD0}" type="slidenum">
              <a:rPr lang="en-US" smtClean="0"/>
              <a:t>‹#›</a:t>
            </a:fld>
            <a:endParaRPr lang="en-US"/>
          </a:p>
        </p:txBody>
      </p:sp>
    </p:spTree>
    <p:extLst>
      <p:ext uri="{BB962C8B-B14F-4D97-AF65-F5344CB8AC3E}">
        <p14:creationId xmlns:p14="http://schemas.microsoft.com/office/powerpoint/2010/main" val="3607908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A2174E-3890-40B1-8FBD-B04B93229829}"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5C5D1324-474B-4EFB-BD9C-D15217587FD0}" type="slidenum">
              <a:rPr lang="en-US" smtClean="0"/>
              <a:t>‹#›</a:t>
            </a:fld>
            <a:endParaRPr lang="en-US"/>
          </a:p>
        </p:txBody>
      </p:sp>
    </p:spTree>
    <p:extLst>
      <p:ext uri="{BB962C8B-B14F-4D97-AF65-F5344CB8AC3E}">
        <p14:creationId xmlns:p14="http://schemas.microsoft.com/office/powerpoint/2010/main" val="1437886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A2174E-3890-40B1-8FBD-B04B93229829}"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5C5D1324-474B-4EFB-BD9C-D15217587FD0}" type="slidenum">
              <a:rPr lang="en-US" smtClean="0"/>
              <a:t>‹#›</a:t>
            </a:fld>
            <a:endParaRPr lang="en-US"/>
          </a:p>
        </p:txBody>
      </p:sp>
    </p:spTree>
    <p:extLst>
      <p:ext uri="{BB962C8B-B14F-4D97-AF65-F5344CB8AC3E}">
        <p14:creationId xmlns:p14="http://schemas.microsoft.com/office/powerpoint/2010/main" val="3024484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A2174E-3890-40B1-8FBD-B04B93229829}"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5C5D1324-474B-4EFB-BD9C-D15217587FD0}"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457535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A2174E-3890-40B1-8FBD-B04B93229829}"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5C5D1324-474B-4EFB-BD9C-D15217587FD0}" type="slidenum">
              <a:rPr lang="en-US" smtClean="0"/>
              <a:t>‹#›</a:t>
            </a:fld>
            <a:endParaRPr lang="en-US"/>
          </a:p>
        </p:txBody>
      </p:sp>
    </p:spTree>
    <p:extLst>
      <p:ext uri="{BB962C8B-B14F-4D97-AF65-F5344CB8AC3E}">
        <p14:creationId xmlns:p14="http://schemas.microsoft.com/office/powerpoint/2010/main" val="886289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74A2174E-3890-40B1-8FBD-B04B93229829}" type="datetimeFigureOut">
              <a:rPr lang="en-US" smtClean="0"/>
              <a:t>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5D1324-474B-4EFB-BD9C-D15217587FD0}" type="slidenum">
              <a:rPr lang="en-US" smtClean="0"/>
              <a:t>‹#›</a:t>
            </a:fld>
            <a:endParaRPr lang="en-US"/>
          </a:p>
        </p:txBody>
      </p:sp>
    </p:spTree>
    <p:extLst>
      <p:ext uri="{BB962C8B-B14F-4D97-AF65-F5344CB8AC3E}">
        <p14:creationId xmlns:p14="http://schemas.microsoft.com/office/powerpoint/2010/main" val="1961411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74A2174E-3890-40B1-8FBD-B04B93229829}" type="datetimeFigureOut">
              <a:rPr lang="en-US" smtClean="0"/>
              <a:t>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5D1324-474B-4EFB-BD9C-D15217587FD0}" type="slidenum">
              <a:rPr lang="en-US" smtClean="0"/>
              <a:t>‹#›</a:t>
            </a:fld>
            <a:endParaRPr lang="en-US"/>
          </a:p>
        </p:txBody>
      </p:sp>
    </p:spTree>
    <p:extLst>
      <p:ext uri="{BB962C8B-B14F-4D97-AF65-F5344CB8AC3E}">
        <p14:creationId xmlns:p14="http://schemas.microsoft.com/office/powerpoint/2010/main" val="3771016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A2174E-3890-40B1-8FBD-B04B93229829}"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5D1324-474B-4EFB-BD9C-D15217587FD0}" type="slidenum">
              <a:rPr lang="en-US" smtClean="0"/>
              <a:t>‹#›</a:t>
            </a:fld>
            <a:endParaRPr lang="en-US"/>
          </a:p>
        </p:txBody>
      </p:sp>
    </p:spTree>
    <p:extLst>
      <p:ext uri="{BB962C8B-B14F-4D97-AF65-F5344CB8AC3E}">
        <p14:creationId xmlns:p14="http://schemas.microsoft.com/office/powerpoint/2010/main" val="2475142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74A2174E-3890-40B1-8FBD-B04B93229829}" type="datetimeFigureOut">
              <a:rPr lang="en-US" smtClean="0"/>
              <a:t>1/19/2023</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5C5D1324-474B-4EFB-BD9C-D15217587FD0}" type="slidenum">
              <a:rPr lang="en-US" smtClean="0"/>
              <a:t>‹#›</a:t>
            </a:fld>
            <a:endParaRPr lang="en-US"/>
          </a:p>
        </p:txBody>
      </p:sp>
    </p:spTree>
    <p:extLst>
      <p:ext uri="{BB962C8B-B14F-4D97-AF65-F5344CB8AC3E}">
        <p14:creationId xmlns:p14="http://schemas.microsoft.com/office/powerpoint/2010/main" val="22641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A2174E-3890-40B1-8FBD-B04B93229829}"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5D1324-474B-4EFB-BD9C-D15217587FD0}" type="slidenum">
              <a:rPr lang="en-US" smtClean="0"/>
              <a:t>‹#›</a:t>
            </a:fld>
            <a:endParaRPr lang="en-US"/>
          </a:p>
        </p:txBody>
      </p:sp>
    </p:spTree>
    <p:extLst>
      <p:ext uri="{BB962C8B-B14F-4D97-AF65-F5344CB8AC3E}">
        <p14:creationId xmlns:p14="http://schemas.microsoft.com/office/powerpoint/2010/main" val="2422069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4A2174E-3890-40B1-8FBD-B04B93229829}"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5C5D1324-474B-4EFB-BD9C-D15217587FD0}" type="slidenum">
              <a:rPr lang="en-US" smtClean="0"/>
              <a:t>‹#›</a:t>
            </a:fld>
            <a:endParaRPr lang="en-US"/>
          </a:p>
        </p:txBody>
      </p:sp>
    </p:spTree>
    <p:extLst>
      <p:ext uri="{BB962C8B-B14F-4D97-AF65-F5344CB8AC3E}">
        <p14:creationId xmlns:p14="http://schemas.microsoft.com/office/powerpoint/2010/main" val="2031162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4A2174E-3890-40B1-8FBD-B04B93229829}"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5D1324-474B-4EFB-BD9C-D15217587FD0}" type="slidenum">
              <a:rPr lang="en-US" smtClean="0"/>
              <a:t>‹#›</a:t>
            </a:fld>
            <a:endParaRPr lang="en-US"/>
          </a:p>
        </p:txBody>
      </p:sp>
    </p:spTree>
    <p:extLst>
      <p:ext uri="{BB962C8B-B14F-4D97-AF65-F5344CB8AC3E}">
        <p14:creationId xmlns:p14="http://schemas.microsoft.com/office/powerpoint/2010/main" val="1462638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A2174E-3890-40B1-8FBD-B04B93229829}" type="datetimeFigureOut">
              <a:rPr lang="en-US" smtClean="0"/>
              <a:t>1/19/2023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5D1324-474B-4EFB-BD9C-D15217587FD0}" type="slidenum">
              <a:rPr lang="en-US" smtClean="0"/>
              <a:t>‹#›</a:t>
            </a:fld>
            <a:endParaRPr lang="en-US"/>
          </a:p>
        </p:txBody>
      </p:sp>
    </p:spTree>
    <p:extLst>
      <p:ext uri="{BB962C8B-B14F-4D97-AF65-F5344CB8AC3E}">
        <p14:creationId xmlns:p14="http://schemas.microsoft.com/office/powerpoint/2010/main" val="3105382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4A2174E-3890-40B1-8FBD-B04B93229829}" type="datetimeFigureOut">
              <a:rPr lang="en-US" smtClean="0"/>
              <a:t>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5D1324-474B-4EFB-BD9C-D15217587FD0}" type="slidenum">
              <a:rPr lang="en-US" smtClean="0"/>
              <a:t>‹#›</a:t>
            </a:fld>
            <a:endParaRPr lang="en-US"/>
          </a:p>
        </p:txBody>
      </p:sp>
    </p:spTree>
    <p:extLst>
      <p:ext uri="{BB962C8B-B14F-4D97-AF65-F5344CB8AC3E}">
        <p14:creationId xmlns:p14="http://schemas.microsoft.com/office/powerpoint/2010/main" val="3734068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74A2174E-3890-40B1-8FBD-B04B93229829}" type="datetimeFigureOut">
              <a:rPr lang="en-US" smtClean="0"/>
              <a:t>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5D1324-474B-4EFB-BD9C-D15217587FD0}" type="slidenum">
              <a:rPr lang="en-US" smtClean="0"/>
              <a:t>‹#›</a:t>
            </a:fld>
            <a:endParaRPr lang="en-US"/>
          </a:p>
        </p:txBody>
      </p:sp>
    </p:spTree>
    <p:extLst>
      <p:ext uri="{BB962C8B-B14F-4D97-AF65-F5344CB8AC3E}">
        <p14:creationId xmlns:p14="http://schemas.microsoft.com/office/powerpoint/2010/main" val="1737467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A2174E-3890-40B1-8FBD-B04B93229829}"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5D1324-474B-4EFB-BD9C-D15217587FD0}" type="slidenum">
              <a:rPr lang="en-US" smtClean="0"/>
              <a:t>‹#›</a:t>
            </a:fld>
            <a:endParaRPr lang="en-US"/>
          </a:p>
        </p:txBody>
      </p:sp>
    </p:spTree>
    <p:extLst>
      <p:ext uri="{BB962C8B-B14F-4D97-AF65-F5344CB8AC3E}">
        <p14:creationId xmlns:p14="http://schemas.microsoft.com/office/powerpoint/2010/main" val="1971076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A2174E-3890-40B1-8FBD-B04B93229829}"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5D1324-474B-4EFB-BD9C-D15217587FD0}" type="slidenum">
              <a:rPr lang="en-US" smtClean="0"/>
              <a:t>‹#›</a:t>
            </a:fld>
            <a:endParaRPr lang="en-US"/>
          </a:p>
        </p:txBody>
      </p:sp>
    </p:spTree>
    <p:extLst>
      <p:ext uri="{BB962C8B-B14F-4D97-AF65-F5344CB8AC3E}">
        <p14:creationId xmlns:p14="http://schemas.microsoft.com/office/powerpoint/2010/main" val="3032665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4A2174E-3890-40B1-8FBD-B04B93229829}" type="datetimeFigureOut">
              <a:rPr lang="en-US" smtClean="0"/>
              <a:t>1/19/2023</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5C5D1324-474B-4EFB-BD9C-D15217587FD0}" type="slidenum">
              <a:rPr lang="en-US" smtClean="0"/>
              <a:t>‹#›</a:t>
            </a:fld>
            <a:endParaRPr lang="en-US"/>
          </a:p>
        </p:txBody>
      </p:sp>
    </p:spTree>
    <p:extLst>
      <p:ext uri="{BB962C8B-B14F-4D97-AF65-F5344CB8AC3E}">
        <p14:creationId xmlns:p14="http://schemas.microsoft.com/office/powerpoint/2010/main" val="1464136645"/>
      </p:ext>
    </p:extLst>
  </p:cSld>
  <p:clrMap bg1="dk1" tx1="lt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hyperlink" Target="https://openclipart.org/detail/298683/pointing-finger-5"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hyperlink" Target="https://openclipart.org/detail/298683/pointing-finger-5"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1B2DA7-C54D-48EB-AD1E-D3CA2194E3E0}"/>
              </a:ext>
            </a:extLst>
          </p:cNvPr>
          <p:cNvPicPr>
            <a:picLocks noChangeAspect="1"/>
          </p:cNvPicPr>
          <p:nvPr/>
        </p:nvPicPr>
        <p:blipFill>
          <a:blip r:embed="rId2"/>
          <a:stretch>
            <a:fillRect/>
          </a:stretch>
        </p:blipFill>
        <p:spPr>
          <a:xfrm>
            <a:off x="4322619" y="1337023"/>
            <a:ext cx="5332021" cy="4929302"/>
          </a:xfrm>
          <a:prstGeom prst="rect">
            <a:avLst/>
          </a:prstGeom>
        </p:spPr>
      </p:pic>
      <p:sp>
        <p:nvSpPr>
          <p:cNvPr id="3" name="TextBox 2">
            <a:extLst>
              <a:ext uri="{FF2B5EF4-FFF2-40B4-BE49-F238E27FC236}">
                <a16:creationId xmlns:a16="http://schemas.microsoft.com/office/drawing/2014/main" id="{FDDEC25F-A53A-4329-BF75-22973DC832E8}"/>
              </a:ext>
            </a:extLst>
          </p:cNvPr>
          <p:cNvSpPr txBox="1"/>
          <p:nvPr/>
        </p:nvSpPr>
        <p:spPr>
          <a:xfrm>
            <a:off x="629392" y="712520"/>
            <a:ext cx="4239491" cy="461665"/>
          </a:xfrm>
          <a:prstGeom prst="rect">
            <a:avLst/>
          </a:prstGeom>
          <a:noFill/>
        </p:spPr>
        <p:txBody>
          <a:bodyPr wrap="square" rtlCol="0">
            <a:spAutoFit/>
          </a:bodyPr>
          <a:lstStyle/>
          <a:p>
            <a:r>
              <a:rPr lang="en-US" sz="2400" b="1" dirty="0">
                <a:solidFill>
                  <a:schemeClr val="bg1"/>
                </a:solidFill>
              </a:rPr>
              <a:t>Orientation-Constrained Fit</a:t>
            </a:r>
          </a:p>
        </p:txBody>
      </p:sp>
    </p:spTree>
    <p:extLst>
      <p:ext uri="{BB962C8B-B14F-4D97-AF65-F5344CB8AC3E}">
        <p14:creationId xmlns:p14="http://schemas.microsoft.com/office/powerpoint/2010/main" val="1938804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6E3BE-7545-4932-B375-20622B54783D}"/>
              </a:ext>
            </a:extLst>
          </p:cNvPr>
          <p:cNvSpPr>
            <a:spLocks noGrp="1"/>
          </p:cNvSpPr>
          <p:nvPr>
            <p:ph type="title"/>
          </p:nvPr>
        </p:nvSpPr>
        <p:spPr/>
        <p:txBody>
          <a:bodyPr/>
          <a:lstStyle/>
          <a:p>
            <a:pPr algn="ctr"/>
            <a:r>
              <a:rPr lang="en-US" dirty="0"/>
              <a:t>About the OCF Size Tolerances</a:t>
            </a:r>
          </a:p>
        </p:txBody>
      </p:sp>
      <p:sp>
        <p:nvSpPr>
          <p:cNvPr id="3" name="Content Placeholder 2">
            <a:extLst>
              <a:ext uri="{FF2B5EF4-FFF2-40B4-BE49-F238E27FC236}">
                <a16:creationId xmlns:a16="http://schemas.microsoft.com/office/drawing/2014/main" id="{4202A47E-89EF-4A90-982B-0DEDC120CC73}"/>
              </a:ext>
            </a:extLst>
          </p:cNvPr>
          <p:cNvSpPr>
            <a:spLocks noGrp="1"/>
          </p:cNvSpPr>
          <p:nvPr>
            <p:ph idx="1"/>
          </p:nvPr>
        </p:nvSpPr>
        <p:spPr/>
        <p:txBody>
          <a:bodyPr>
            <a:normAutofit/>
          </a:bodyPr>
          <a:lstStyle/>
          <a:p>
            <a:r>
              <a:rPr lang="en-US" b="1" dirty="0">
                <a:solidFill>
                  <a:schemeClr val="bg1"/>
                </a:solidFill>
              </a:rPr>
              <a:t>Size tolerances of OCF can be critical to the function of the fit.  They control the maximum play in the fit. </a:t>
            </a:r>
          </a:p>
          <a:p>
            <a:pPr marL="0" indent="0">
              <a:buNone/>
            </a:pPr>
            <a:r>
              <a:rPr lang="en-US" b="1" dirty="0">
                <a:solidFill>
                  <a:schemeClr val="bg1"/>
                </a:solidFill>
              </a:rPr>
              <a:t>   </a:t>
            </a:r>
          </a:p>
          <a:p>
            <a:pPr marL="0" indent="0">
              <a:buNone/>
            </a:pPr>
            <a:endParaRPr lang="en-US" b="1" dirty="0">
              <a:solidFill>
                <a:schemeClr val="bg1"/>
              </a:solidFill>
            </a:endParaRPr>
          </a:p>
          <a:p>
            <a:pPr marL="0" indent="0">
              <a:buNone/>
            </a:pPr>
            <a:endParaRPr lang="en-US" b="1" dirty="0">
              <a:solidFill>
                <a:schemeClr val="bg1"/>
              </a:solidFill>
            </a:endParaRPr>
          </a:p>
          <a:p>
            <a:pPr marL="0" indent="0">
              <a:buNone/>
            </a:pPr>
            <a:endParaRPr lang="en-US" b="1" dirty="0">
              <a:solidFill>
                <a:schemeClr val="bg1"/>
              </a:solidFill>
            </a:endParaRPr>
          </a:p>
          <a:p>
            <a:r>
              <a:rPr lang="en-US" b="1" dirty="0">
                <a:solidFill>
                  <a:schemeClr val="bg1"/>
                </a:solidFill>
              </a:rPr>
              <a:t>The more precision indicator processes lead to smaller play in the fit.</a:t>
            </a:r>
          </a:p>
          <a:p>
            <a:pPr marL="0" indent="0">
              <a:buNone/>
            </a:pPr>
            <a:endParaRPr lang="en-US" b="1" dirty="0">
              <a:solidFill>
                <a:schemeClr val="bg1"/>
              </a:solidFill>
            </a:endParaRPr>
          </a:p>
          <a:p>
            <a:endParaRPr lang="en-US" b="1" dirty="0">
              <a:solidFill>
                <a:schemeClr val="bg1"/>
              </a:solidFill>
            </a:endParaRPr>
          </a:p>
          <a:p>
            <a:pPr lvl="1"/>
            <a:endParaRPr lang="en-US" b="1" dirty="0">
              <a:solidFill>
                <a:schemeClr val="bg1"/>
              </a:solidFill>
            </a:endParaRPr>
          </a:p>
        </p:txBody>
      </p:sp>
      <p:pic>
        <p:nvPicPr>
          <p:cNvPr id="5" name="Picture 4">
            <a:extLst>
              <a:ext uri="{FF2B5EF4-FFF2-40B4-BE49-F238E27FC236}">
                <a16:creationId xmlns:a16="http://schemas.microsoft.com/office/drawing/2014/main" id="{A739D3A9-4FC7-428B-906A-3D99B05D365F}"/>
              </a:ext>
            </a:extLst>
          </p:cNvPr>
          <p:cNvPicPr>
            <a:picLocks noChangeAspect="1"/>
          </p:cNvPicPr>
          <p:nvPr/>
        </p:nvPicPr>
        <p:blipFill>
          <a:blip r:embed="rId2"/>
          <a:stretch>
            <a:fillRect/>
          </a:stretch>
        </p:blipFill>
        <p:spPr>
          <a:xfrm>
            <a:off x="4999494" y="3298110"/>
            <a:ext cx="2529461" cy="1451331"/>
          </a:xfrm>
          <a:prstGeom prst="rect">
            <a:avLst/>
          </a:prstGeom>
        </p:spPr>
      </p:pic>
    </p:spTree>
    <p:extLst>
      <p:ext uri="{BB962C8B-B14F-4D97-AF65-F5344CB8AC3E}">
        <p14:creationId xmlns:p14="http://schemas.microsoft.com/office/powerpoint/2010/main" val="1240211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4D666A-0235-4949-9DAD-C2736814C6E3}"/>
              </a:ext>
            </a:extLst>
          </p:cNvPr>
          <p:cNvSpPr txBox="1"/>
          <p:nvPr/>
        </p:nvSpPr>
        <p:spPr>
          <a:xfrm>
            <a:off x="724395" y="510641"/>
            <a:ext cx="1888176" cy="461665"/>
          </a:xfrm>
          <a:prstGeom prst="rect">
            <a:avLst/>
          </a:prstGeom>
          <a:noFill/>
        </p:spPr>
        <p:txBody>
          <a:bodyPr wrap="square" rtlCol="0">
            <a:spAutoFit/>
          </a:bodyPr>
          <a:lstStyle/>
          <a:p>
            <a:r>
              <a:rPr lang="en-US" sz="2400" b="1" dirty="0">
                <a:solidFill>
                  <a:schemeClr val="bg1"/>
                </a:solidFill>
              </a:rPr>
              <a:t>Fit Analysis</a:t>
            </a:r>
          </a:p>
        </p:txBody>
      </p:sp>
      <p:pic>
        <p:nvPicPr>
          <p:cNvPr id="4" name="Picture 3">
            <a:extLst>
              <a:ext uri="{FF2B5EF4-FFF2-40B4-BE49-F238E27FC236}">
                <a16:creationId xmlns:a16="http://schemas.microsoft.com/office/drawing/2014/main" id="{8B0EC158-1CF7-42A0-84D5-EC819E97EA95}"/>
              </a:ext>
            </a:extLst>
          </p:cNvPr>
          <p:cNvPicPr>
            <a:picLocks noChangeAspect="1"/>
          </p:cNvPicPr>
          <p:nvPr/>
        </p:nvPicPr>
        <p:blipFill>
          <a:blip r:embed="rId5"/>
          <a:stretch>
            <a:fillRect/>
          </a:stretch>
        </p:blipFill>
        <p:spPr>
          <a:xfrm>
            <a:off x="2845889" y="902525"/>
            <a:ext cx="8121260" cy="5379522"/>
          </a:xfrm>
          <a:prstGeom prst="rect">
            <a:avLst/>
          </a:prstGeom>
        </p:spPr>
      </p:pic>
      <p:pic>
        <p:nvPicPr>
          <p:cNvPr id="5" name="Recorded Sound">
            <a:hlinkClick r:id="" action="ppaction://media"/>
            <a:extLst>
              <a:ext uri="{FF2B5EF4-FFF2-40B4-BE49-F238E27FC236}">
                <a16:creationId xmlns:a16="http://schemas.microsoft.com/office/drawing/2014/main" id="{A7EB108E-920D-47E8-AFFD-77072694EE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9200" y="5214257"/>
            <a:ext cx="609600" cy="609600"/>
          </a:xfrm>
          <a:prstGeom prst="rect">
            <a:avLst/>
          </a:prstGeom>
        </p:spPr>
      </p:pic>
    </p:spTree>
    <p:extLst>
      <p:ext uri="{BB962C8B-B14F-4D97-AF65-F5344CB8AC3E}">
        <p14:creationId xmlns:p14="http://schemas.microsoft.com/office/powerpoint/2010/main" val="232059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EC54B3-3444-4ECF-B6A4-41F0B2FDEBD5}"/>
              </a:ext>
            </a:extLst>
          </p:cNvPr>
          <p:cNvPicPr>
            <a:picLocks noChangeAspect="1"/>
          </p:cNvPicPr>
          <p:nvPr/>
        </p:nvPicPr>
        <p:blipFill>
          <a:blip r:embed="rId2"/>
          <a:stretch>
            <a:fillRect/>
          </a:stretch>
        </p:blipFill>
        <p:spPr>
          <a:xfrm>
            <a:off x="3033353" y="530450"/>
            <a:ext cx="7811590" cy="5915851"/>
          </a:xfrm>
          <a:prstGeom prst="rect">
            <a:avLst/>
          </a:prstGeom>
        </p:spPr>
      </p:pic>
      <p:sp>
        <p:nvSpPr>
          <p:cNvPr id="3" name="TextBox 2">
            <a:extLst>
              <a:ext uri="{FF2B5EF4-FFF2-40B4-BE49-F238E27FC236}">
                <a16:creationId xmlns:a16="http://schemas.microsoft.com/office/drawing/2014/main" id="{2B2B188B-B574-4CC8-86F9-AB569807F7D4}"/>
              </a:ext>
            </a:extLst>
          </p:cNvPr>
          <p:cNvSpPr txBox="1"/>
          <p:nvPr/>
        </p:nvSpPr>
        <p:spPr>
          <a:xfrm>
            <a:off x="368136" y="676895"/>
            <a:ext cx="1769424" cy="461665"/>
          </a:xfrm>
          <a:prstGeom prst="rect">
            <a:avLst/>
          </a:prstGeom>
          <a:noFill/>
        </p:spPr>
        <p:txBody>
          <a:bodyPr wrap="square" rtlCol="0">
            <a:spAutoFit/>
          </a:bodyPr>
          <a:lstStyle/>
          <a:p>
            <a:r>
              <a:rPr lang="en-US" sz="2400" b="1" dirty="0">
                <a:solidFill>
                  <a:schemeClr val="bg1"/>
                </a:solidFill>
              </a:rPr>
              <a:t>Example </a:t>
            </a:r>
          </a:p>
        </p:txBody>
      </p:sp>
      <p:sp>
        <p:nvSpPr>
          <p:cNvPr id="4" name="TextBox 3">
            <a:extLst>
              <a:ext uri="{FF2B5EF4-FFF2-40B4-BE49-F238E27FC236}">
                <a16:creationId xmlns:a16="http://schemas.microsoft.com/office/drawing/2014/main" id="{3EA2C697-8048-469C-B3CB-A49D5261F8E0}"/>
              </a:ext>
            </a:extLst>
          </p:cNvPr>
          <p:cNvSpPr txBox="1"/>
          <p:nvPr/>
        </p:nvSpPr>
        <p:spPr>
          <a:xfrm>
            <a:off x="568037" y="2278085"/>
            <a:ext cx="2472045" cy="461665"/>
          </a:xfrm>
          <a:prstGeom prst="rect">
            <a:avLst/>
          </a:prstGeom>
          <a:noFill/>
        </p:spPr>
        <p:txBody>
          <a:bodyPr wrap="square" rtlCol="0">
            <a:spAutoFit/>
          </a:bodyPr>
          <a:lstStyle/>
          <a:p>
            <a:r>
              <a:rPr lang="en-US" sz="2400" b="1" dirty="0">
                <a:solidFill>
                  <a:schemeClr val="bg1"/>
                </a:solidFill>
              </a:rPr>
              <a:t>Contact Surface </a:t>
            </a:r>
          </a:p>
        </p:txBody>
      </p:sp>
      <p:cxnSp>
        <p:nvCxnSpPr>
          <p:cNvPr id="6" name="Straight Arrow Connector 5">
            <a:extLst>
              <a:ext uri="{FF2B5EF4-FFF2-40B4-BE49-F238E27FC236}">
                <a16:creationId xmlns:a16="http://schemas.microsoft.com/office/drawing/2014/main" id="{5EDE5296-9D2D-4A43-A488-656A7F655925}"/>
              </a:ext>
            </a:extLst>
          </p:cNvPr>
          <p:cNvCxnSpPr>
            <a:cxnSpLocks/>
            <a:stCxn id="4" idx="3"/>
          </p:cNvCxnSpPr>
          <p:nvPr/>
        </p:nvCxnSpPr>
        <p:spPr>
          <a:xfrm>
            <a:off x="3040082" y="2508918"/>
            <a:ext cx="2565072" cy="168307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50384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C7A6C-A93D-4988-876A-034415E0763A}"/>
              </a:ext>
            </a:extLst>
          </p:cNvPr>
          <p:cNvSpPr>
            <a:spLocks noGrp="1"/>
          </p:cNvSpPr>
          <p:nvPr>
            <p:ph type="title"/>
          </p:nvPr>
        </p:nvSpPr>
        <p:spPr/>
        <p:txBody>
          <a:bodyPr/>
          <a:lstStyle/>
          <a:p>
            <a:r>
              <a:rPr lang="en-US" dirty="0"/>
              <a:t>Selecting Contact Surfaces</a:t>
            </a:r>
          </a:p>
        </p:txBody>
      </p:sp>
      <p:pic>
        <p:nvPicPr>
          <p:cNvPr id="4" name="Picture 3">
            <a:extLst>
              <a:ext uri="{FF2B5EF4-FFF2-40B4-BE49-F238E27FC236}">
                <a16:creationId xmlns:a16="http://schemas.microsoft.com/office/drawing/2014/main" id="{58D5B6DA-F70B-4A11-A9D9-F3BFA54FD3F2}"/>
              </a:ext>
            </a:extLst>
          </p:cNvPr>
          <p:cNvPicPr>
            <a:picLocks noChangeAspect="1"/>
          </p:cNvPicPr>
          <p:nvPr/>
        </p:nvPicPr>
        <p:blipFill>
          <a:blip r:embed="rId2"/>
          <a:stretch>
            <a:fillRect/>
          </a:stretch>
        </p:blipFill>
        <p:spPr>
          <a:xfrm>
            <a:off x="4462469" y="2180269"/>
            <a:ext cx="6266010" cy="4493664"/>
          </a:xfrm>
          <a:prstGeom prst="rect">
            <a:avLst/>
          </a:prstGeom>
        </p:spPr>
      </p:pic>
      <p:sp>
        <p:nvSpPr>
          <p:cNvPr id="5" name="TextBox 4">
            <a:extLst>
              <a:ext uri="{FF2B5EF4-FFF2-40B4-BE49-F238E27FC236}">
                <a16:creationId xmlns:a16="http://schemas.microsoft.com/office/drawing/2014/main" id="{883E83C9-8B6B-488C-88E8-1B1231073664}"/>
              </a:ext>
            </a:extLst>
          </p:cNvPr>
          <p:cNvSpPr txBox="1"/>
          <p:nvPr/>
        </p:nvSpPr>
        <p:spPr>
          <a:xfrm>
            <a:off x="439387" y="2968832"/>
            <a:ext cx="3966357" cy="1200329"/>
          </a:xfrm>
          <a:prstGeom prst="rect">
            <a:avLst/>
          </a:prstGeom>
          <a:noFill/>
        </p:spPr>
        <p:txBody>
          <a:bodyPr wrap="square" rtlCol="0">
            <a:spAutoFit/>
          </a:bodyPr>
          <a:lstStyle/>
          <a:p>
            <a:r>
              <a:rPr lang="en-US" sz="2400" b="1" dirty="0">
                <a:solidFill>
                  <a:schemeClr val="bg1"/>
                </a:solidFill>
              </a:rPr>
              <a:t>Finish milling accuracy creates good flatness for contact surfaces </a:t>
            </a:r>
          </a:p>
        </p:txBody>
      </p:sp>
    </p:spTree>
    <p:extLst>
      <p:ext uri="{BB962C8B-B14F-4D97-AF65-F5344CB8AC3E}">
        <p14:creationId xmlns:p14="http://schemas.microsoft.com/office/powerpoint/2010/main" val="4177773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C3F2-EF2A-4B49-9A01-EFCE48D22ECE}"/>
              </a:ext>
            </a:extLst>
          </p:cNvPr>
          <p:cNvSpPr>
            <a:spLocks noGrp="1"/>
          </p:cNvSpPr>
          <p:nvPr>
            <p:ph type="title"/>
          </p:nvPr>
        </p:nvSpPr>
        <p:spPr/>
        <p:txBody>
          <a:bodyPr/>
          <a:lstStyle/>
          <a:p>
            <a:r>
              <a:rPr lang="en-US" dirty="0"/>
              <a:t>Selecting a Contact Surface</a:t>
            </a:r>
          </a:p>
        </p:txBody>
      </p:sp>
      <p:sp>
        <p:nvSpPr>
          <p:cNvPr id="3" name="TextBox 2">
            <a:extLst>
              <a:ext uri="{FF2B5EF4-FFF2-40B4-BE49-F238E27FC236}">
                <a16:creationId xmlns:a16="http://schemas.microsoft.com/office/drawing/2014/main" id="{20D5E574-9192-40AB-81A3-4D54456BCB71}"/>
              </a:ext>
            </a:extLst>
          </p:cNvPr>
          <p:cNvSpPr txBox="1"/>
          <p:nvPr/>
        </p:nvSpPr>
        <p:spPr>
          <a:xfrm>
            <a:off x="285007" y="2054432"/>
            <a:ext cx="4875929" cy="1200329"/>
          </a:xfrm>
          <a:prstGeom prst="rect">
            <a:avLst/>
          </a:prstGeom>
          <a:noFill/>
        </p:spPr>
        <p:txBody>
          <a:bodyPr wrap="square" rtlCol="0">
            <a:spAutoFit/>
          </a:bodyPr>
          <a:lstStyle/>
          <a:p>
            <a:r>
              <a:rPr lang="en-US" sz="2400" b="1" dirty="0">
                <a:solidFill>
                  <a:schemeClr val="bg1"/>
                </a:solidFill>
              </a:rPr>
              <a:t>Select the line representing the contact surface and then the ESC key</a:t>
            </a:r>
          </a:p>
        </p:txBody>
      </p:sp>
      <p:pic>
        <p:nvPicPr>
          <p:cNvPr id="4" name="Picture 3">
            <a:extLst>
              <a:ext uri="{FF2B5EF4-FFF2-40B4-BE49-F238E27FC236}">
                <a16:creationId xmlns:a16="http://schemas.microsoft.com/office/drawing/2014/main" id="{530B76D6-76C3-4C1D-B497-95CAFF9C25EE}"/>
              </a:ext>
            </a:extLst>
          </p:cNvPr>
          <p:cNvPicPr>
            <a:picLocks noChangeAspect="1"/>
          </p:cNvPicPr>
          <p:nvPr/>
        </p:nvPicPr>
        <p:blipFill>
          <a:blip r:embed="rId2"/>
          <a:stretch>
            <a:fillRect/>
          </a:stretch>
        </p:blipFill>
        <p:spPr>
          <a:xfrm>
            <a:off x="2782765" y="3265714"/>
            <a:ext cx="8498105" cy="3310469"/>
          </a:xfrm>
          <a:prstGeom prst="rect">
            <a:avLst/>
          </a:prstGeom>
        </p:spPr>
      </p:pic>
      <p:sp>
        <p:nvSpPr>
          <p:cNvPr id="5" name="TextBox 4">
            <a:extLst>
              <a:ext uri="{FF2B5EF4-FFF2-40B4-BE49-F238E27FC236}">
                <a16:creationId xmlns:a16="http://schemas.microsoft.com/office/drawing/2014/main" id="{B88FEBDB-69DC-4581-8DDC-0B18E9320074}"/>
              </a:ext>
            </a:extLst>
          </p:cNvPr>
          <p:cNvSpPr txBox="1"/>
          <p:nvPr/>
        </p:nvSpPr>
        <p:spPr>
          <a:xfrm>
            <a:off x="6814456" y="2812474"/>
            <a:ext cx="1213263" cy="461665"/>
          </a:xfrm>
          <a:prstGeom prst="rect">
            <a:avLst/>
          </a:prstGeom>
          <a:noFill/>
        </p:spPr>
        <p:txBody>
          <a:bodyPr wrap="square" rtlCol="0">
            <a:spAutoFit/>
          </a:bodyPr>
          <a:lstStyle/>
          <a:p>
            <a:r>
              <a:rPr lang="en-US" sz="2400" b="1" dirty="0">
                <a:solidFill>
                  <a:schemeClr val="bg1"/>
                </a:solidFill>
              </a:rPr>
              <a:t>Result</a:t>
            </a:r>
          </a:p>
        </p:txBody>
      </p:sp>
      <p:pic>
        <p:nvPicPr>
          <p:cNvPr id="6" name="Picture 5">
            <a:extLst>
              <a:ext uri="{FF2B5EF4-FFF2-40B4-BE49-F238E27FC236}">
                <a16:creationId xmlns:a16="http://schemas.microsoft.com/office/drawing/2014/main" id="{098BD3A7-55E1-405E-A254-A524019AE0E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7486644">
            <a:off x="9345260" y="2460837"/>
            <a:ext cx="1781920" cy="947387"/>
          </a:xfrm>
          <a:prstGeom prst="rect">
            <a:avLst/>
          </a:prstGeom>
        </p:spPr>
      </p:pic>
    </p:spTree>
    <p:extLst>
      <p:ext uri="{BB962C8B-B14F-4D97-AF65-F5344CB8AC3E}">
        <p14:creationId xmlns:p14="http://schemas.microsoft.com/office/powerpoint/2010/main" val="3178073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B11A4F-3F17-4B8A-B852-93FD6C71AD73}"/>
              </a:ext>
            </a:extLst>
          </p:cNvPr>
          <p:cNvPicPr>
            <a:picLocks noChangeAspect="1"/>
          </p:cNvPicPr>
          <p:nvPr/>
        </p:nvPicPr>
        <p:blipFill>
          <a:blip r:embed="rId2"/>
          <a:stretch>
            <a:fillRect/>
          </a:stretch>
        </p:blipFill>
        <p:spPr>
          <a:xfrm>
            <a:off x="1040874" y="2078182"/>
            <a:ext cx="9434283" cy="3859480"/>
          </a:xfrm>
          <a:prstGeom prst="rect">
            <a:avLst/>
          </a:prstGeom>
        </p:spPr>
      </p:pic>
      <p:sp>
        <p:nvSpPr>
          <p:cNvPr id="6" name="TextBox 5">
            <a:extLst>
              <a:ext uri="{FF2B5EF4-FFF2-40B4-BE49-F238E27FC236}">
                <a16:creationId xmlns:a16="http://schemas.microsoft.com/office/drawing/2014/main" id="{FEF779ED-C58A-488C-9688-4BF94388D1F5}"/>
              </a:ext>
            </a:extLst>
          </p:cNvPr>
          <p:cNvSpPr txBox="1"/>
          <p:nvPr/>
        </p:nvSpPr>
        <p:spPr>
          <a:xfrm>
            <a:off x="344382" y="1199406"/>
            <a:ext cx="5355773" cy="461665"/>
          </a:xfrm>
          <a:prstGeom prst="rect">
            <a:avLst/>
          </a:prstGeom>
          <a:noFill/>
        </p:spPr>
        <p:txBody>
          <a:bodyPr wrap="square" rtlCol="0">
            <a:spAutoFit/>
          </a:bodyPr>
          <a:lstStyle/>
          <a:p>
            <a:r>
              <a:rPr lang="en-US" sz="2400" b="1" dirty="0">
                <a:solidFill>
                  <a:schemeClr val="bg1"/>
                </a:solidFill>
              </a:rPr>
              <a:t>If you checked the </a:t>
            </a:r>
            <a:r>
              <a:rPr lang="en-US" sz="2400" b="1" i="1" dirty="0">
                <a:solidFill>
                  <a:schemeClr val="bg1"/>
                </a:solidFill>
              </a:rPr>
              <a:t>explanation</a:t>
            </a:r>
            <a:r>
              <a:rPr lang="en-US" sz="2400" b="1" dirty="0">
                <a:solidFill>
                  <a:schemeClr val="bg1"/>
                </a:solidFill>
              </a:rPr>
              <a:t> box</a:t>
            </a:r>
          </a:p>
        </p:txBody>
      </p:sp>
    </p:spTree>
    <p:extLst>
      <p:ext uri="{BB962C8B-B14F-4D97-AF65-F5344CB8AC3E}">
        <p14:creationId xmlns:p14="http://schemas.microsoft.com/office/powerpoint/2010/main" val="3031401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4578DE-287A-41AA-B235-992229F96D62}"/>
              </a:ext>
            </a:extLst>
          </p:cNvPr>
          <p:cNvSpPr txBox="1"/>
          <p:nvPr/>
        </p:nvSpPr>
        <p:spPr>
          <a:xfrm>
            <a:off x="413657" y="781792"/>
            <a:ext cx="3053938" cy="1200329"/>
          </a:xfrm>
          <a:prstGeom prst="rect">
            <a:avLst/>
          </a:prstGeom>
          <a:noFill/>
        </p:spPr>
        <p:txBody>
          <a:bodyPr wrap="square" rtlCol="0">
            <a:spAutoFit/>
          </a:bodyPr>
          <a:lstStyle/>
          <a:p>
            <a:r>
              <a:rPr lang="en-US" sz="2400" b="1" dirty="0">
                <a:solidFill>
                  <a:schemeClr val="bg1"/>
                </a:solidFill>
                <a:highlight>
                  <a:srgbClr val="FFFF00"/>
                </a:highlight>
              </a:rPr>
              <a:t>Video Demo: </a:t>
            </a:r>
            <a:r>
              <a:rPr lang="en-US" sz="2400" b="1" dirty="0">
                <a:solidFill>
                  <a:schemeClr val="bg1"/>
                </a:solidFill>
              </a:rPr>
              <a:t>Selecting the Contact Surface</a:t>
            </a:r>
          </a:p>
        </p:txBody>
      </p:sp>
      <p:pic>
        <p:nvPicPr>
          <p:cNvPr id="3" name="Screen Recording 2">
            <a:hlinkClick r:id="" action="ppaction://media"/>
            <a:extLst>
              <a:ext uri="{FF2B5EF4-FFF2-40B4-BE49-F238E27FC236}">
                <a16:creationId xmlns:a16="http://schemas.microsoft.com/office/drawing/2014/main" id="{C5F0479E-A88A-4670-BD89-5C637018C9B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86701" y="522515"/>
            <a:ext cx="7902037" cy="6050478"/>
          </a:xfrm>
          <a:prstGeom prst="rect">
            <a:avLst/>
          </a:prstGeom>
        </p:spPr>
      </p:pic>
    </p:spTree>
    <p:extLst>
      <p:ext uri="{BB962C8B-B14F-4D97-AF65-F5344CB8AC3E}">
        <p14:creationId xmlns:p14="http://schemas.microsoft.com/office/powerpoint/2010/main" val="26658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3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8273DE-5C90-41B0-B375-A069F42DE597}"/>
              </a:ext>
            </a:extLst>
          </p:cNvPr>
          <p:cNvPicPr>
            <a:picLocks noChangeAspect="1"/>
          </p:cNvPicPr>
          <p:nvPr/>
        </p:nvPicPr>
        <p:blipFill>
          <a:blip r:embed="rId2"/>
          <a:stretch>
            <a:fillRect/>
          </a:stretch>
        </p:blipFill>
        <p:spPr>
          <a:xfrm>
            <a:off x="2913942" y="1662546"/>
            <a:ext cx="7824108" cy="4453247"/>
          </a:xfrm>
          <a:prstGeom prst="rect">
            <a:avLst/>
          </a:prstGeom>
        </p:spPr>
      </p:pic>
      <p:sp>
        <p:nvSpPr>
          <p:cNvPr id="4" name="TextBox 3">
            <a:extLst>
              <a:ext uri="{FF2B5EF4-FFF2-40B4-BE49-F238E27FC236}">
                <a16:creationId xmlns:a16="http://schemas.microsoft.com/office/drawing/2014/main" id="{0C59B031-B8DF-4939-B4EF-1655174564F4}"/>
              </a:ext>
            </a:extLst>
          </p:cNvPr>
          <p:cNvSpPr txBox="1"/>
          <p:nvPr/>
        </p:nvSpPr>
        <p:spPr>
          <a:xfrm>
            <a:off x="510639" y="451263"/>
            <a:ext cx="6234545" cy="830997"/>
          </a:xfrm>
          <a:prstGeom prst="rect">
            <a:avLst/>
          </a:prstGeom>
          <a:noFill/>
        </p:spPr>
        <p:txBody>
          <a:bodyPr wrap="square" rtlCol="0">
            <a:spAutoFit/>
          </a:bodyPr>
          <a:lstStyle/>
          <a:p>
            <a:r>
              <a:rPr lang="en-US" sz="2400" b="1" dirty="0">
                <a:solidFill>
                  <a:schemeClr val="bg1"/>
                </a:solidFill>
              </a:rPr>
              <a:t>The fit feature is a rail</a:t>
            </a:r>
          </a:p>
          <a:p>
            <a:r>
              <a:rPr lang="en-US" sz="2400" b="1" dirty="0">
                <a:solidFill>
                  <a:schemeClr val="bg1"/>
                </a:solidFill>
              </a:rPr>
              <a:t>Milling provides adequate precision for fit</a:t>
            </a:r>
          </a:p>
        </p:txBody>
      </p:sp>
    </p:spTree>
    <p:extLst>
      <p:ext uri="{BB962C8B-B14F-4D97-AF65-F5344CB8AC3E}">
        <p14:creationId xmlns:p14="http://schemas.microsoft.com/office/powerpoint/2010/main" val="3363608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98D094-8944-45BF-9FCE-6679D3D7E4A7}"/>
              </a:ext>
            </a:extLst>
          </p:cNvPr>
          <p:cNvSpPr txBox="1"/>
          <p:nvPr/>
        </p:nvSpPr>
        <p:spPr>
          <a:xfrm>
            <a:off x="605642" y="1128157"/>
            <a:ext cx="1448790" cy="461665"/>
          </a:xfrm>
          <a:prstGeom prst="rect">
            <a:avLst/>
          </a:prstGeom>
          <a:noFill/>
        </p:spPr>
        <p:txBody>
          <a:bodyPr wrap="square" rtlCol="0">
            <a:spAutoFit/>
          </a:bodyPr>
          <a:lstStyle/>
          <a:p>
            <a:r>
              <a:rPr lang="en-US" sz="2400" b="1" dirty="0">
                <a:solidFill>
                  <a:schemeClr val="bg1"/>
                </a:solidFill>
              </a:rPr>
              <a:t>Result</a:t>
            </a:r>
          </a:p>
        </p:txBody>
      </p:sp>
      <p:pic>
        <p:nvPicPr>
          <p:cNvPr id="4" name="Picture 3">
            <a:extLst>
              <a:ext uri="{FF2B5EF4-FFF2-40B4-BE49-F238E27FC236}">
                <a16:creationId xmlns:a16="http://schemas.microsoft.com/office/drawing/2014/main" id="{8C40CB73-0BA9-48B5-BDCC-64E794C98346}"/>
              </a:ext>
            </a:extLst>
          </p:cNvPr>
          <p:cNvPicPr>
            <a:picLocks noChangeAspect="1"/>
          </p:cNvPicPr>
          <p:nvPr/>
        </p:nvPicPr>
        <p:blipFill>
          <a:blip r:embed="rId2"/>
          <a:stretch>
            <a:fillRect/>
          </a:stretch>
        </p:blipFill>
        <p:spPr>
          <a:xfrm>
            <a:off x="818279" y="1698171"/>
            <a:ext cx="10676952" cy="4049485"/>
          </a:xfrm>
          <a:prstGeom prst="rect">
            <a:avLst/>
          </a:prstGeom>
        </p:spPr>
      </p:pic>
      <p:pic>
        <p:nvPicPr>
          <p:cNvPr id="5" name="Picture 4">
            <a:extLst>
              <a:ext uri="{FF2B5EF4-FFF2-40B4-BE49-F238E27FC236}">
                <a16:creationId xmlns:a16="http://schemas.microsoft.com/office/drawing/2014/main" id="{1A5D1C49-98E3-43F8-8737-4D284443C45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7486644">
            <a:off x="3348221" y="845793"/>
            <a:ext cx="1781920" cy="947387"/>
          </a:xfrm>
          <a:prstGeom prst="rect">
            <a:avLst/>
          </a:prstGeom>
        </p:spPr>
      </p:pic>
    </p:spTree>
    <p:extLst>
      <p:ext uri="{BB962C8B-B14F-4D97-AF65-F5344CB8AC3E}">
        <p14:creationId xmlns:p14="http://schemas.microsoft.com/office/powerpoint/2010/main" val="432533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07FAE1-D77E-4D89-A1B5-E6BF1A806DE0}"/>
              </a:ext>
            </a:extLst>
          </p:cNvPr>
          <p:cNvSpPr txBox="1"/>
          <p:nvPr/>
        </p:nvSpPr>
        <p:spPr>
          <a:xfrm>
            <a:off x="413657" y="781792"/>
            <a:ext cx="3053938" cy="1200329"/>
          </a:xfrm>
          <a:prstGeom prst="rect">
            <a:avLst/>
          </a:prstGeom>
          <a:noFill/>
        </p:spPr>
        <p:txBody>
          <a:bodyPr wrap="square" rtlCol="0">
            <a:spAutoFit/>
          </a:bodyPr>
          <a:lstStyle/>
          <a:p>
            <a:r>
              <a:rPr lang="en-US" sz="2400" b="1" dirty="0">
                <a:solidFill>
                  <a:schemeClr val="bg1"/>
                </a:solidFill>
              </a:rPr>
              <a:t>Video Demo: Selecting the Fit feature</a:t>
            </a:r>
          </a:p>
        </p:txBody>
      </p:sp>
      <p:pic>
        <p:nvPicPr>
          <p:cNvPr id="3" name="Screen Recording 2">
            <a:hlinkClick r:id="" action="ppaction://media"/>
            <a:extLst>
              <a:ext uri="{FF2B5EF4-FFF2-40B4-BE49-F238E27FC236}">
                <a16:creationId xmlns:a16="http://schemas.microsoft.com/office/drawing/2014/main" id="{46B38172-675E-4CFC-85AC-0F3BC53B9A7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71355" y="439387"/>
            <a:ext cx="7498629" cy="5741595"/>
          </a:xfrm>
          <a:prstGeom prst="rect">
            <a:avLst/>
          </a:prstGeom>
        </p:spPr>
      </p:pic>
    </p:spTree>
    <p:extLst>
      <p:ext uri="{BB962C8B-B14F-4D97-AF65-F5344CB8AC3E}">
        <p14:creationId xmlns:p14="http://schemas.microsoft.com/office/powerpoint/2010/main" val="412197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5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37812</TotalTime>
  <Words>200</Words>
  <Application>Microsoft Office PowerPoint</Application>
  <PresentationFormat>Widescreen</PresentationFormat>
  <Paragraphs>25</Paragraphs>
  <Slides>11</Slides>
  <Notes>1</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Trebuchet MS</vt:lpstr>
      <vt:lpstr>Berlin</vt:lpstr>
      <vt:lpstr>PowerPoint Presentation</vt:lpstr>
      <vt:lpstr>PowerPoint Presentation</vt:lpstr>
      <vt:lpstr>Selecting Contact Surfaces</vt:lpstr>
      <vt:lpstr>Selecting a Contact Surface</vt:lpstr>
      <vt:lpstr>PowerPoint Presentation</vt:lpstr>
      <vt:lpstr>PowerPoint Presentation</vt:lpstr>
      <vt:lpstr>PowerPoint Presentation</vt:lpstr>
      <vt:lpstr>PowerPoint Presentation</vt:lpstr>
      <vt:lpstr>PowerPoint Presentation</vt:lpstr>
      <vt:lpstr>About the OCF Size Tolerances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Far Etesami</dc:creator>
  <cp:lastModifiedBy>Far Etesami</cp:lastModifiedBy>
  <cp:revision>305</cp:revision>
  <cp:lastPrinted>2020-02-29T00:42:57Z</cp:lastPrinted>
  <dcterms:created xsi:type="dcterms:W3CDTF">2019-12-16T18:34:00Z</dcterms:created>
  <dcterms:modified xsi:type="dcterms:W3CDTF">2023-01-19T19:18:18Z</dcterms:modified>
</cp:coreProperties>
</file>